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handoutMasterIdLst>
    <p:handoutMasterId r:id="rId42"/>
  </p:handoutMasterIdLst>
  <p:sldIdLst>
    <p:sldId id="256" r:id="rId2"/>
    <p:sldId id="374" r:id="rId3"/>
    <p:sldId id="384" r:id="rId4"/>
    <p:sldId id="375" r:id="rId5"/>
    <p:sldId id="391" r:id="rId6"/>
    <p:sldId id="386" r:id="rId7"/>
    <p:sldId id="387" r:id="rId8"/>
    <p:sldId id="385" r:id="rId9"/>
    <p:sldId id="388" r:id="rId10"/>
    <p:sldId id="390" r:id="rId11"/>
    <p:sldId id="389" r:id="rId12"/>
    <p:sldId id="392" r:id="rId13"/>
    <p:sldId id="402" r:id="rId14"/>
    <p:sldId id="401" r:id="rId15"/>
    <p:sldId id="393" r:id="rId16"/>
    <p:sldId id="394" r:id="rId17"/>
    <p:sldId id="397" r:id="rId18"/>
    <p:sldId id="398" r:id="rId19"/>
    <p:sldId id="399" r:id="rId20"/>
    <p:sldId id="400" r:id="rId21"/>
    <p:sldId id="396" r:id="rId22"/>
    <p:sldId id="403" r:id="rId23"/>
    <p:sldId id="414" r:id="rId24"/>
    <p:sldId id="404" r:id="rId25"/>
    <p:sldId id="405" r:id="rId26"/>
    <p:sldId id="406" r:id="rId27"/>
    <p:sldId id="407" r:id="rId28"/>
    <p:sldId id="408" r:id="rId29"/>
    <p:sldId id="409" r:id="rId30"/>
    <p:sldId id="410" r:id="rId31"/>
    <p:sldId id="411" r:id="rId32"/>
    <p:sldId id="413" r:id="rId33"/>
    <p:sldId id="412" r:id="rId34"/>
    <p:sldId id="415" r:id="rId35"/>
    <p:sldId id="416" r:id="rId36"/>
    <p:sldId id="376" r:id="rId37"/>
    <p:sldId id="417" r:id="rId38"/>
    <p:sldId id="418" r:id="rId39"/>
    <p:sldId id="37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83" d="100"/>
          <a:sy n="83" d="100"/>
        </p:scale>
        <p:origin x="-636" y="-7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05/10/2015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1CDB00-3C41-497B-82AC-7C0ADF6D826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Graph traversals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Graph traversals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Iterative depth-first traversal</a:t>
            </a:r>
          </a:p>
        </p:txBody>
      </p:sp>
      <p:sp>
        <p:nvSpPr>
          <p:cNvPr id="61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If memory is an issue, we can reduce the stack size:</a:t>
            </a:r>
          </a:p>
          <a:p>
            <a:pPr lvl="1"/>
            <a:r>
              <a:rPr lang="en-US" altLang="en-US" dirty="0" smtClean="0">
                <a:latin typeface="Arial" charset="0"/>
                <a:cs typeface="Arial" charset="0"/>
              </a:rPr>
              <a:t>For the vertex:</a:t>
            </a:r>
          </a:p>
          <a:p>
            <a:pPr lvl="2"/>
            <a:r>
              <a:rPr lang="en-US" altLang="en-US" dirty="0" smtClean="0">
                <a:latin typeface="Arial" charset="0"/>
                <a:cs typeface="Arial" charset="0"/>
              </a:rPr>
              <a:t>Mark it as visited</a:t>
            </a:r>
          </a:p>
          <a:p>
            <a:pPr lvl="2"/>
            <a:r>
              <a:rPr lang="en-US" altLang="en-US" dirty="0" smtClean="0">
                <a:latin typeface="Arial" charset="0"/>
                <a:cs typeface="Arial" charset="0"/>
              </a:rPr>
              <a:t>Perform an operation on that vertex</a:t>
            </a:r>
          </a:p>
          <a:p>
            <a:pPr lvl="2"/>
            <a:r>
              <a:rPr lang="en-US" altLang="en-US" dirty="0" smtClean="0">
                <a:latin typeface="Arial" charset="0"/>
                <a:cs typeface="Arial" charset="0"/>
              </a:rPr>
              <a:t>Place it onto an empty stack</a:t>
            </a:r>
          </a:p>
          <a:p>
            <a:pPr lvl="1"/>
            <a:r>
              <a:rPr lang="en-US" altLang="en-US" dirty="0" smtClean="0">
                <a:latin typeface="Arial" charset="0"/>
                <a:cs typeface="Arial" charset="0"/>
              </a:rPr>
              <a:t>While the stack is not empty:</a:t>
            </a:r>
          </a:p>
          <a:p>
            <a:pPr lvl="2"/>
            <a:r>
              <a:rPr lang="en-US" altLang="en-US" dirty="0" smtClean="0">
                <a:latin typeface="Arial" charset="0"/>
                <a:cs typeface="Arial" charset="0"/>
              </a:rPr>
              <a:t>If the vertex on the top of the stack has an unvisited adjacent vertex,</a:t>
            </a:r>
          </a:p>
          <a:p>
            <a:pPr lvl="3"/>
            <a:r>
              <a:rPr lang="en-US" altLang="en-US" dirty="0" smtClean="0">
                <a:latin typeface="Arial" charset="0"/>
                <a:cs typeface="Arial" charset="0"/>
              </a:rPr>
              <a:t>Mark it as visited</a:t>
            </a:r>
          </a:p>
          <a:p>
            <a:pPr lvl="3"/>
            <a:r>
              <a:rPr lang="en-US" altLang="en-US" dirty="0" smtClean="0">
                <a:latin typeface="Arial" charset="0"/>
                <a:cs typeface="Arial" charset="0"/>
              </a:rPr>
              <a:t>Perform an operation on that vertex</a:t>
            </a:r>
          </a:p>
          <a:p>
            <a:pPr lvl="3"/>
            <a:r>
              <a:rPr lang="en-US" altLang="en-US" dirty="0" smtClean="0">
                <a:latin typeface="Arial" charset="0"/>
                <a:cs typeface="Arial" charset="0"/>
              </a:rPr>
              <a:t>Place it onto the top of the stack</a:t>
            </a:r>
          </a:p>
          <a:p>
            <a:pPr lvl="2"/>
            <a:r>
              <a:rPr lang="en-US" altLang="en-US" dirty="0" smtClean="0">
                <a:latin typeface="Arial" charset="0"/>
                <a:cs typeface="Arial" charset="0"/>
              </a:rPr>
              <a:t>Otherwise, pop the top of the stack</a:t>
            </a:r>
            <a:endParaRPr lang="en-US" alt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2277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Standard Template Library (STL) approach</a:t>
            </a:r>
          </a:p>
        </p:txBody>
      </p:sp>
      <p:sp>
        <p:nvSpPr>
          <p:cNvPr id="6147" name="Rectangle 3"/>
          <p:cNvSpPr>
            <a:spLocks noGrp="1" noChangeArrowheads="1"/>
          </p:cNvSpPr>
          <p:nvPr>
            <p:ph type="body" idx="1"/>
          </p:nvPr>
        </p:nvSpPr>
        <p:spPr>
          <a:xfrm>
            <a:off x="457200" y="1600200"/>
            <a:ext cx="8003232" cy="4525963"/>
          </a:xfrm>
        </p:spPr>
        <p:txBody>
          <a:bodyPr/>
          <a:lstStyle/>
          <a:p>
            <a:pPr>
              <a:buNone/>
            </a:pPr>
            <a:r>
              <a:rPr lang="en-US" altLang="en-US" dirty="0" smtClean="0">
                <a:latin typeface="Arial" charset="0"/>
                <a:cs typeface="Arial" charset="0"/>
              </a:rPr>
              <a:t>	An object-oriented STL approach would be create a iterator class:</a:t>
            </a:r>
          </a:p>
          <a:p>
            <a:pPr lvl="1"/>
            <a:r>
              <a:rPr lang="en-US" altLang="en-US" dirty="0" smtClean="0">
                <a:latin typeface="Arial" charset="0"/>
                <a:cs typeface="Arial" charset="0"/>
              </a:rPr>
              <a:t>The hash table and stack/queue are private member variables created in the constructor</a:t>
            </a:r>
          </a:p>
          <a:p>
            <a:pPr lvl="1"/>
            <a:r>
              <a:rPr lang="en-US" altLang="en-US" dirty="0" smtClean="0">
                <a:latin typeface="Arial" charset="0"/>
                <a:cs typeface="Arial" charset="0"/>
              </a:rPr>
              <a:t>Internally, it would store the current node</a:t>
            </a:r>
          </a:p>
          <a:p>
            <a:pPr lvl="1"/>
            <a:r>
              <a:rPr lang="en-US" altLang="en-US" dirty="0" smtClean="0">
                <a:latin typeface="Arial" charset="0"/>
                <a:cs typeface="Arial" charset="0"/>
              </a:rPr>
              <a:t>The auto-increment operator would pop the top of the stack and place any unvisited adjacent vertices onto the stack/queue</a:t>
            </a:r>
          </a:p>
          <a:p>
            <a:pPr lvl="1"/>
            <a:r>
              <a:rPr lang="en-US" altLang="en-US" dirty="0" smtClean="0">
                <a:latin typeface="Arial" charset="0"/>
                <a:cs typeface="Arial" charset="0"/>
              </a:rPr>
              <a:t>The auto-decrement operator would not be implemented</a:t>
            </a:r>
          </a:p>
          <a:p>
            <a:pPr lvl="2"/>
            <a:r>
              <a:rPr lang="en-US" altLang="en-US" dirty="0" smtClean="0">
                <a:latin typeface="Arial" charset="0"/>
                <a:cs typeface="Arial" charset="0"/>
              </a:rPr>
              <a:t>You can’t go back…</a:t>
            </a:r>
            <a:endParaRPr lang="en-US" alt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2740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4705" y="2708920"/>
            <a:ext cx="4486283" cy="24218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Consider this graph</a:t>
            </a:r>
          </a:p>
        </p:txBody>
      </p:sp>
    </p:spTree>
    <p:extLst>
      <p:ext uri="{BB962C8B-B14F-4D97-AF65-F5344CB8AC3E}">
        <p14:creationId xmlns:p14="http://schemas.microsoft.com/office/powerpoint/2010/main" val="394078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Performing a breadth-first traversal</a:t>
            </a:r>
          </a:p>
          <a:p>
            <a:pPr lvl="1"/>
            <a:r>
              <a:rPr lang="en-CA" dirty="0" smtClean="0"/>
              <a:t>Push the first vertex onto the queue</a:t>
            </a:r>
          </a:p>
        </p:txBody>
      </p:sp>
      <p:graphicFrame>
        <p:nvGraphicFramePr>
          <p:cNvPr id="5" name="Table 4"/>
          <p:cNvGraphicFramePr>
            <a:graphicFrameLocks noGrp="1"/>
          </p:cNvGraphicFramePr>
          <p:nvPr>
            <p:extLst>
              <p:ext uri="{D42A27DB-BD31-4B8C-83A1-F6EECF244321}">
                <p14:modId xmlns:p14="http://schemas.microsoft.com/office/powerpoint/2010/main" val="1233484303"/>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A</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4705" y="2708920"/>
            <a:ext cx="4486283" cy="24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0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75" name="Picture 19"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marL="357188" indent="-357188">
              <a:buNone/>
            </a:pPr>
            <a:r>
              <a:rPr lang="en-CA" dirty="0"/>
              <a:t>	Performing a breadth-first traversal</a:t>
            </a:r>
          </a:p>
          <a:p>
            <a:pPr lvl="1"/>
            <a:r>
              <a:rPr lang="en-CA" dirty="0" smtClean="0"/>
              <a:t>Pop A and push B, C and E</a:t>
            </a:r>
          </a:p>
          <a:p>
            <a:pPr marL="457200" lvl="1" indent="0">
              <a:buNone/>
            </a:pPr>
            <a:r>
              <a:rPr lang="en-CA" dirty="0" smtClean="0"/>
              <a:t>			A</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65739830"/>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B</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C</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199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Performing a breadth-first traversal:</a:t>
            </a:r>
          </a:p>
          <a:p>
            <a:pPr lvl="1"/>
            <a:r>
              <a:rPr lang="en-CA" dirty="0"/>
              <a:t>Pop </a:t>
            </a:r>
            <a:r>
              <a:rPr lang="en-CA" dirty="0" smtClean="0"/>
              <a:t>B </a:t>
            </a:r>
            <a:r>
              <a:rPr lang="en-CA" dirty="0"/>
              <a:t>and push </a:t>
            </a:r>
            <a:r>
              <a:rPr lang="en-CA" dirty="0" smtClean="0"/>
              <a:t>D</a:t>
            </a:r>
            <a:endParaRPr lang="en-CA" dirty="0"/>
          </a:p>
          <a:p>
            <a:pPr marL="457200" lvl="1" indent="0">
              <a:buNone/>
            </a:pPr>
            <a:r>
              <a:rPr lang="en-CA" dirty="0"/>
              <a:t>			</a:t>
            </a:r>
            <a:r>
              <a:rPr lang="en-CA" dirty="0" smtClean="0"/>
              <a:t>A, B</a:t>
            </a:r>
            <a:endParaRPr lang="en-CA" dirty="0"/>
          </a:p>
          <a:p>
            <a:pPr marL="357188" indent="-357188">
              <a:buNone/>
            </a:pPr>
            <a:endParaRPr lang="en-CA" dirty="0" smtClean="0"/>
          </a:p>
        </p:txBody>
      </p:sp>
      <p:graphicFrame>
        <p:nvGraphicFramePr>
          <p:cNvPr id="15" name="Table 14"/>
          <p:cNvGraphicFramePr>
            <a:graphicFrameLocks noGrp="1"/>
          </p:cNvGraphicFramePr>
          <p:nvPr>
            <p:extLst>
              <p:ext uri="{D42A27DB-BD31-4B8C-83A1-F6EECF244321}">
                <p14:modId xmlns:p14="http://schemas.microsoft.com/office/powerpoint/2010/main" val="3021632471"/>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C</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D</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Picture 11"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4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breadth-first traversal:</a:t>
            </a:r>
          </a:p>
          <a:p>
            <a:pPr lvl="1"/>
            <a:r>
              <a:rPr lang="en-CA" dirty="0"/>
              <a:t>Pop </a:t>
            </a:r>
            <a:r>
              <a:rPr lang="en-CA" dirty="0" smtClean="0"/>
              <a:t>C and push F</a:t>
            </a:r>
            <a:endParaRPr lang="en-CA" dirty="0"/>
          </a:p>
          <a:p>
            <a:pPr marL="457200" lvl="1" indent="0">
              <a:buNone/>
            </a:pPr>
            <a:r>
              <a:rPr lang="en-CA" dirty="0"/>
              <a:t>			A, </a:t>
            </a:r>
            <a:r>
              <a:rPr lang="en-CA" dirty="0" smtClean="0"/>
              <a:t>B, C</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591892201"/>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D</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F</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2"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4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 breadth-first traversal:</a:t>
            </a:r>
          </a:p>
          <a:p>
            <a:pPr lvl="1"/>
            <a:r>
              <a:rPr lang="en-CA" dirty="0"/>
              <a:t>Pop </a:t>
            </a:r>
            <a:r>
              <a:rPr lang="en-CA" dirty="0" smtClean="0"/>
              <a:t>E and push G and H</a:t>
            </a:r>
            <a:endParaRPr lang="en-CA" dirty="0"/>
          </a:p>
          <a:p>
            <a:pPr marL="457200" lvl="1" indent="0">
              <a:buNone/>
            </a:pPr>
            <a:r>
              <a:rPr lang="en-CA" dirty="0"/>
              <a:t>			A, B, </a:t>
            </a:r>
            <a:r>
              <a:rPr lang="en-CA" dirty="0" smtClean="0"/>
              <a:t>C, E</a:t>
            </a:r>
            <a:endParaRPr lang="en-CA" dirty="0"/>
          </a:p>
          <a:p>
            <a:pPr marL="357188" indent="-357188">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1380798388"/>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D</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F</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G</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3"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3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breadth-first traversal:</a:t>
            </a:r>
          </a:p>
          <a:p>
            <a:pPr lvl="1"/>
            <a:r>
              <a:rPr lang="en-CA" dirty="0"/>
              <a:t>Pop </a:t>
            </a:r>
            <a:r>
              <a:rPr lang="en-CA" dirty="0" smtClean="0"/>
              <a:t>D</a:t>
            </a:r>
            <a:endParaRPr lang="en-CA" dirty="0"/>
          </a:p>
          <a:p>
            <a:pPr marL="457200" lvl="1" indent="0">
              <a:buNone/>
            </a:pPr>
            <a:r>
              <a:rPr lang="en-CA" dirty="0"/>
              <a:t>			A, B, C, </a:t>
            </a:r>
            <a:r>
              <a:rPr lang="en-CA" dirty="0" smtClean="0"/>
              <a:t>E, D</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292707086"/>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F</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G</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4" descr="C:\Users\dwharder\Desktop\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9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 breadth-first traversal:</a:t>
            </a:r>
          </a:p>
          <a:p>
            <a:pPr lvl="1"/>
            <a:r>
              <a:rPr lang="en-CA" dirty="0"/>
              <a:t>Pop </a:t>
            </a:r>
            <a:r>
              <a:rPr lang="en-CA" dirty="0" smtClean="0"/>
              <a:t>F</a:t>
            </a:r>
            <a:endParaRPr lang="en-CA" dirty="0"/>
          </a:p>
          <a:p>
            <a:pPr marL="457200" lvl="1" indent="0">
              <a:buNone/>
            </a:pPr>
            <a:r>
              <a:rPr lang="en-CA" dirty="0"/>
              <a:t>			A, B, C, E, </a:t>
            </a:r>
            <a:r>
              <a:rPr lang="en-CA" dirty="0" smtClean="0"/>
              <a:t>D, F</a:t>
            </a:r>
            <a:endParaRPr lang="en-CA" dirty="0"/>
          </a:p>
          <a:p>
            <a:pPr marL="357188" indent="-357188">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1631328220"/>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G</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8"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1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look at traversals of graphs</a:t>
            </a:r>
          </a:p>
          <a:p>
            <a:pPr lvl="1"/>
            <a:r>
              <a:rPr lang="en-US" altLang="en-US" dirty="0" smtClean="0">
                <a:latin typeface="Arial" charset="0"/>
                <a:cs typeface="Arial" charset="0"/>
              </a:rPr>
              <a:t>Breadth-first or depth-first traversals</a:t>
            </a:r>
          </a:p>
          <a:p>
            <a:pPr lvl="1"/>
            <a:r>
              <a:rPr lang="en-US" altLang="en-US" dirty="0" smtClean="0">
                <a:latin typeface="Arial" charset="0"/>
                <a:cs typeface="Arial" charset="0"/>
              </a:rPr>
              <a:t>Must avoid cycles</a:t>
            </a:r>
          </a:p>
          <a:p>
            <a:pPr lvl="1"/>
            <a:r>
              <a:rPr lang="en-US" altLang="en-US" dirty="0" smtClean="0">
                <a:latin typeface="Arial" charset="0"/>
                <a:cs typeface="Arial" charset="0"/>
              </a:rPr>
              <a:t>Depth-first traversals can be recursive or iterative</a:t>
            </a:r>
          </a:p>
          <a:p>
            <a:pPr lvl="1"/>
            <a:r>
              <a:rPr lang="en-US" altLang="en-US" dirty="0" smtClean="0">
                <a:latin typeface="Arial" charset="0"/>
                <a:cs typeface="Arial" charset="0"/>
              </a:rPr>
              <a:t>Problems that can be solved using traversals</a:t>
            </a:r>
          </a:p>
          <a:p>
            <a:pPr lvl="1"/>
            <a:endParaRPr lang="en-US" altLang="en-US" dirty="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217550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breadth-first traversal:</a:t>
            </a:r>
          </a:p>
          <a:p>
            <a:pPr lvl="1"/>
            <a:r>
              <a:rPr lang="en-CA" dirty="0"/>
              <a:t>Pop </a:t>
            </a:r>
            <a:r>
              <a:rPr lang="en-CA" dirty="0" smtClean="0"/>
              <a:t>G and push I</a:t>
            </a:r>
            <a:endParaRPr lang="en-CA" dirty="0"/>
          </a:p>
          <a:p>
            <a:pPr marL="457200" lvl="1" indent="0">
              <a:buNone/>
            </a:pPr>
            <a:r>
              <a:rPr lang="en-CA" dirty="0"/>
              <a:t>			A, B, C, E, D, </a:t>
            </a:r>
            <a:r>
              <a:rPr lang="en-CA" dirty="0" smtClean="0"/>
              <a:t>F, G</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163823777"/>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5" descr="C:\Users\dwharder\Desktop\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 breadth-first traversal:</a:t>
            </a:r>
          </a:p>
          <a:p>
            <a:pPr lvl="1"/>
            <a:r>
              <a:rPr lang="en-CA" dirty="0"/>
              <a:t>Pop </a:t>
            </a:r>
            <a:r>
              <a:rPr lang="en-CA" dirty="0" smtClean="0"/>
              <a:t>H</a:t>
            </a:r>
            <a:endParaRPr lang="en-CA" dirty="0"/>
          </a:p>
          <a:p>
            <a:pPr marL="457200" lvl="1" indent="0">
              <a:buNone/>
            </a:pPr>
            <a:r>
              <a:rPr lang="en-CA" dirty="0"/>
              <a:t>			A, B, C, E, D, F, </a:t>
            </a:r>
            <a:r>
              <a:rPr lang="en-CA" dirty="0" smtClean="0"/>
              <a:t>G, H</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2500545987"/>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r>
                        <a:rPr lang="en-CA" dirty="0" smtClean="0"/>
                        <a:t>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16" descr="C:\Users\dwharder\Desktop\a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7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 breadth-first traversal:</a:t>
            </a:r>
          </a:p>
          <a:p>
            <a:pPr lvl="1"/>
            <a:r>
              <a:rPr lang="en-CA" dirty="0" smtClean="0"/>
              <a:t>Pop I</a:t>
            </a:r>
            <a:endParaRPr lang="en-CA" dirty="0"/>
          </a:p>
          <a:p>
            <a:pPr marL="457200" lvl="1" indent="0">
              <a:buNone/>
            </a:pPr>
            <a:r>
              <a:rPr lang="en-CA" dirty="0"/>
              <a:t>			A, B, C, E, D, F, </a:t>
            </a:r>
            <a:r>
              <a:rPr lang="en-CA" dirty="0" smtClean="0"/>
              <a:t>G, H, I</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214019457"/>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7" descr="C:\Users\dwharder\Desktop\a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5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 breadth-first traversal:</a:t>
            </a:r>
          </a:p>
          <a:p>
            <a:pPr lvl="1"/>
            <a:r>
              <a:rPr lang="en-CA" dirty="0" smtClean="0"/>
              <a:t>The queue is empty:  we are finished</a:t>
            </a:r>
            <a:endParaRPr lang="en-CA" dirty="0"/>
          </a:p>
          <a:p>
            <a:pPr marL="457200" lvl="1" indent="0">
              <a:buNone/>
            </a:pPr>
            <a:r>
              <a:rPr lang="en-CA" dirty="0"/>
              <a:t>			A, B, C, E, D, F, </a:t>
            </a:r>
            <a:r>
              <a:rPr lang="en-CA" dirty="0" smtClean="0"/>
              <a:t>G, H, I</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111570398"/>
              </p:ext>
            </p:extLst>
          </p:nvPr>
        </p:nvGraphicFramePr>
        <p:xfrm>
          <a:off x="1907704" y="5373216"/>
          <a:ext cx="3024336" cy="370840"/>
        </p:xfrm>
        <a:graphic>
          <a:graphicData uri="http://schemas.openxmlformats.org/drawingml/2006/table">
            <a:tbl>
              <a:tblPr firstRow="1" bandRow="1">
                <a:tableStyleId>{2D5ABB26-0587-4C30-8999-92F81FD0307C}</a:tableStyleId>
              </a:tblPr>
              <a:tblGrid>
                <a:gridCol w="504056"/>
                <a:gridCol w="504056"/>
                <a:gridCol w="504056"/>
                <a:gridCol w="504056"/>
                <a:gridCol w="504056"/>
                <a:gridCol w="504056"/>
              </a:tblGrid>
              <a:tr h="370840">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7" descr="C:\Users\dwharder\Desktop\a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8"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7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Perform a recursive depth-first traversal on this same graph</a:t>
            </a:r>
            <a:endParaRPr lang="en-CA" dirty="0"/>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4705" y="2708920"/>
            <a:ext cx="4486283" cy="24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1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C:\Users\dwharder\Desktop\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a:t>Performing </a:t>
            </a:r>
            <a:r>
              <a:rPr lang="en-CA" dirty="0" smtClean="0"/>
              <a:t>a recursive depth-first traversal:</a:t>
            </a:r>
          </a:p>
          <a:p>
            <a:pPr lvl="1"/>
            <a:r>
              <a:rPr lang="en-CA" dirty="0" smtClean="0"/>
              <a:t>Visit the first node</a:t>
            </a:r>
          </a:p>
          <a:p>
            <a:pPr marL="457200" lvl="1" indent="0">
              <a:buNone/>
            </a:pPr>
            <a:r>
              <a:rPr lang="en-CA" dirty="0"/>
              <a:t>	</a:t>
            </a:r>
            <a:r>
              <a:rPr lang="en-CA" dirty="0" smtClean="0"/>
              <a:t>		A</a:t>
            </a:r>
            <a:endParaRPr lang="en-CA" dirty="0"/>
          </a:p>
        </p:txBody>
      </p:sp>
    </p:spTree>
    <p:extLst>
      <p:ext uri="{BB962C8B-B14F-4D97-AF65-F5344CB8AC3E}">
        <p14:creationId xmlns:p14="http://schemas.microsoft.com/office/powerpoint/2010/main" val="351701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A has an unvisited neighbor</a:t>
            </a:r>
            <a:endParaRPr lang="en-CA" dirty="0"/>
          </a:p>
          <a:p>
            <a:pPr marL="457200" lvl="1" indent="0">
              <a:buNone/>
            </a:pPr>
            <a:r>
              <a:rPr lang="en-CA" dirty="0"/>
              <a:t>			</a:t>
            </a:r>
            <a:r>
              <a:rPr lang="en-CA" dirty="0" smtClean="0"/>
              <a:t>A, B</a:t>
            </a:r>
            <a:endParaRPr lang="en-CA" dirty="0"/>
          </a:p>
        </p:txBody>
      </p:sp>
      <p:pic>
        <p:nvPicPr>
          <p:cNvPr id="5" name="Picture 3" descr="C:\Users\dwharder\Desktop\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1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B </a:t>
            </a:r>
            <a:r>
              <a:rPr lang="en-CA" dirty="0"/>
              <a:t>has an unvisited neighbor</a:t>
            </a:r>
          </a:p>
          <a:p>
            <a:pPr marL="457200" lvl="1" indent="0">
              <a:buNone/>
            </a:pPr>
            <a:r>
              <a:rPr lang="en-CA" dirty="0"/>
              <a:t>			A, </a:t>
            </a:r>
            <a:r>
              <a:rPr lang="en-CA" dirty="0" smtClean="0"/>
              <a:t>B, C</a:t>
            </a:r>
            <a:endParaRPr lang="en-CA" dirty="0"/>
          </a:p>
        </p:txBody>
      </p:sp>
      <p:pic>
        <p:nvPicPr>
          <p:cNvPr id="5" name="Picture 4" descr="C:\Users\dwharder\Desktop\b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26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C </a:t>
            </a:r>
            <a:r>
              <a:rPr lang="en-CA" dirty="0"/>
              <a:t>has an unvisited neighbor</a:t>
            </a:r>
          </a:p>
          <a:p>
            <a:pPr marL="457200" lvl="1" indent="0">
              <a:buNone/>
            </a:pPr>
            <a:r>
              <a:rPr lang="en-CA" dirty="0"/>
              <a:t>			A, B, </a:t>
            </a:r>
            <a:r>
              <a:rPr lang="en-CA" dirty="0" smtClean="0"/>
              <a:t>C, D</a:t>
            </a:r>
            <a:endParaRPr lang="en-CA" dirty="0"/>
          </a:p>
          <a:p>
            <a:pPr marL="357188" indent="-357188">
              <a:buNone/>
            </a:pPr>
            <a:endParaRPr lang="en-CA" dirty="0"/>
          </a:p>
        </p:txBody>
      </p:sp>
      <p:pic>
        <p:nvPicPr>
          <p:cNvPr id="6" name="Picture 5" descr="C:\Users\dwharder\Desktop\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80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D has no unvisited neighbors, so we return to C</a:t>
            </a:r>
            <a:endParaRPr lang="en-CA" dirty="0"/>
          </a:p>
          <a:p>
            <a:pPr marL="457200" lvl="1" indent="0">
              <a:buNone/>
            </a:pPr>
            <a:r>
              <a:rPr lang="en-CA" dirty="0"/>
              <a:t>			A, B, C, </a:t>
            </a:r>
            <a:r>
              <a:rPr lang="en-CA" dirty="0" smtClean="0"/>
              <a:t>D, E</a:t>
            </a:r>
            <a:endParaRPr lang="en-CA" dirty="0"/>
          </a:p>
        </p:txBody>
      </p:sp>
      <p:pic>
        <p:nvPicPr>
          <p:cNvPr id="6" name="Picture 6" descr="C:\Users\dwharder\Desktop\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8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Strategies</a:t>
            </a:r>
            <a:endParaRPr lang="en-CA" dirty="0"/>
          </a:p>
        </p:txBody>
      </p:sp>
      <p:sp>
        <p:nvSpPr>
          <p:cNvPr id="3" name="Content Placeholder 2"/>
          <p:cNvSpPr>
            <a:spLocks noGrp="1"/>
          </p:cNvSpPr>
          <p:nvPr>
            <p:ph idx="1"/>
          </p:nvPr>
        </p:nvSpPr>
        <p:spPr/>
        <p:txBody>
          <a:bodyPr/>
          <a:lstStyle/>
          <a:p>
            <a:pPr marL="357188" indent="-357188">
              <a:buNone/>
            </a:pPr>
            <a:r>
              <a:rPr lang="en-CA" dirty="0" smtClean="0"/>
              <a:t>	Traversals of graphs are also called </a:t>
            </a:r>
            <a:r>
              <a:rPr lang="en-CA" i="1" dirty="0" smtClean="0"/>
              <a:t>searches</a:t>
            </a:r>
            <a:endParaRPr lang="en-CA" dirty="0" smtClean="0"/>
          </a:p>
          <a:p>
            <a:pPr marL="357188" indent="-357188">
              <a:buNone/>
            </a:pPr>
            <a:endParaRPr lang="en-CA" dirty="0" smtClean="0"/>
          </a:p>
          <a:p>
            <a:pPr marL="357188" indent="-357188">
              <a:buNone/>
            </a:pPr>
            <a:r>
              <a:rPr lang="en-CA" dirty="0" smtClean="0"/>
              <a:t>	We can use either breadth-first or depth-first traversals</a:t>
            </a:r>
          </a:p>
          <a:p>
            <a:pPr lvl="1"/>
            <a:r>
              <a:rPr lang="en-CA" dirty="0" smtClean="0"/>
              <a:t>Breadth-first requires a queue</a:t>
            </a:r>
          </a:p>
          <a:p>
            <a:pPr lvl="1"/>
            <a:r>
              <a:rPr lang="en-CA" dirty="0" smtClean="0"/>
              <a:t>Depth-first requires a stack</a:t>
            </a:r>
          </a:p>
          <a:p>
            <a:pPr lvl="1"/>
            <a:endParaRPr lang="en-CA" dirty="0"/>
          </a:p>
          <a:p>
            <a:pPr>
              <a:buNone/>
            </a:pPr>
            <a:r>
              <a:rPr lang="en-US" altLang="en-US" dirty="0" smtClean="0">
                <a:latin typeface="Arial" charset="0"/>
                <a:cs typeface="Arial" charset="0"/>
              </a:rPr>
              <a:t>	We each case, we will have to track which vertices have been visited requiring </a:t>
            </a:r>
            <a:r>
              <a:rPr lang="en-US" altLang="en-US" dirty="0">
                <a:latin typeface="Symbol" panose="05050102010706020507" pitchFamily="18" charset="2"/>
                <a:cs typeface="Times New Roman" panose="02020603050405020304" pitchFamily="18"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memory</a:t>
            </a:r>
          </a:p>
          <a:p>
            <a:pPr lvl="1"/>
            <a:r>
              <a:rPr lang="en-US" altLang="en-US" dirty="0" smtClean="0">
                <a:latin typeface="Arial" charset="0"/>
                <a:cs typeface="Arial" charset="0"/>
              </a:rPr>
              <a:t>One option is a hash table</a:t>
            </a:r>
          </a:p>
          <a:p>
            <a:pPr lvl="1"/>
            <a:r>
              <a:rPr lang="en-US" altLang="en-US" dirty="0" smtClean="0">
                <a:latin typeface="Arial" charset="0"/>
                <a:cs typeface="Arial" charset="0"/>
              </a:rPr>
              <a:t>If we can use a bit array, this requires only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|/8</a:t>
            </a:r>
            <a:r>
              <a:rPr lang="en-US" altLang="en-US" dirty="0">
                <a:latin typeface="Arial" charset="0"/>
                <a:cs typeface="Arial" charset="0"/>
              </a:rPr>
              <a:t> </a:t>
            </a:r>
            <a:r>
              <a:rPr lang="en-US" altLang="en-US" dirty="0" smtClean="0">
                <a:latin typeface="Arial" charset="0"/>
                <a:cs typeface="Arial" charset="0"/>
              </a:rPr>
              <a:t>bytes</a:t>
            </a: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The </a:t>
            </a:r>
            <a:r>
              <a:rPr lang="en-US" altLang="en-US" dirty="0">
                <a:latin typeface="Arial" charset="0"/>
                <a:cs typeface="Arial" charset="0"/>
              </a:rPr>
              <a:t>time complexity </a:t>
            </a:r>
            <a:r>
              <a:rPr lang="en-US" altLang="en-US" dirty="0" smtClean="0">
                <a:latin typeface="Arial" charset="0"/>
                <a:cs typeface="Arial" charset="0"/>
              </a:rPr>
              <a:t>cannot be better than and should not be worse than </a:t>
            </a:r>
            <a:r>
              <a:rPr lang="en-US" altLang="en-US" dirty="0" smtClean="0">
                <a:latin typeface="Symbol" panose="05050102010706020507" pitchFamily="18" charset="2"/>
                <a:cs typeface="Times New Roman" panose="02020603050405020304" pitchFamily="18"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lvl="1"/>
            <a:r>
              <a:rPr lang="en-US" altLang="en-US" dirty="0" smtClean="0">
                <a:latin typeface="Arial" charset="0"/>
                <a:cs typeface="Arial" charset="0"/>
              </a:rPr>
              <a:t>Connected graphs simplify this to </a:t>
            </a:r>
            <a:r>
              <a:rPr lang="en-US" altLang="en-US" dirty="0">
                <a:latin typeface="Symbol" panose="05050102010706020507" pitchFamily="18" charset="2"/>
                <a:cs typeface="Times New Roman" panose="02020603050405020304" pitchFamily="18"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Arial" charset="0"/>
                <a:cs typeface="Arial" charset="0"/>
              </a:rPr>
              <a:t>Worst </a:t>
            </a:r>
            <a:r>
              <a:rPr lang="en-US" altLang="en-US" dirty="0" smtClean="0">
                <a:latin typeface="Arial" charset="0"/>
                <a:cs typeface="Arial" charset="0"/>
              </a:rPr>
              <a:t>case:  </a:t>
            </a:r>
            <a:r>
              <a:rPr lang="en-US" altLang="en-US" dirty="0">
                <a:latin typeface="Symbol" panose="05050102010706020507" pitchFamily="18" charset="2"/>
                <a:cs typeface="Times New Roman" panose="02020603050405020304" pitchFamily="18"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lvl="1"/>
            <a:endParaRPr lang="en-US" altLang="en-US" dirty="0">
              <a:latin typeface="Arial" charset="0"/>
              <a:cs typeface="Arial" charset="0"/>
            </a:endParaRPr>
          </a:p>
        </p:txBody>
      </p:sp>
    </p:spTree>
    <p:extLst>
      <p:ext uri="{BB962C8B-B14F-4D97-AF65-F5344CB8AC3E}">
        <p14:creationId xmlns:p14="http://schemas.microsoft.com/office/powerpoint/2010/main" val="84169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E </a:t>
            </a:r>
            <a:r>
              <a:rPr lang="en-CA" dirty="0"/>
              <a:t>has an unvisited neighbor</a:t>
            </a:r>
          </a:p>
          <a:p>
            <a:pPr marL="457200" lvl="1" indent="0">
              <a:buNone/>
            </a:pPr>
            <a:r>
              <a:rPr lang="en-CA" dirty="0"/>
              <a:t>			A, B, C, D, </a:t>
            </a:r>
            <a:r>
              <a:rPr lang="en-CA" dirty="0" smtClean="0"/>
              <a:t>E, G</a:t>
            </a:r>
            <a:endParaRPr lang="en-CA" dirty="0"/>
          </a:p>
        </p:txBody>
      </p:sp>
      <p:pic>
        <p:nvPicPr>
          <p:cNvPr id="6" name="Picture 7" descr="C:\Users\dwharder\Desktop\b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8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F </a:t>
            </a:r>
            <a:r>
              <a:rPr lang="en-CA" dirty="0"/>
              <a:t>has an unvisited neighbor</a:t>
            </a:r>
          </a:p>
          <a:p>
            <a:pPr marL="457200" lvl="1" indent="0">
              <a:buNone/>
            </a:pPr>
            <a:r>
              <a:rPr lang="en-CA" dirty="0"/>
              <a:t>			A, B, C, D, E, </a:t>
            </a:r>
            <a:r>
              <a:rPr lang="en-CA" dirty="0" smtClean="0"/>
              <a:t>G, I</a:t>
            </a:r>
            <a:endParaRPr lang="en-CA" dirty="0"/>
          </a:p>
        </p:txBody>
      </p:sp>
      <p:pic>
        <p:nvPicPr>
          <p:cNvPr id="6" name="Picture 8" descr="C:\Users\dwharder\Desktop\b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56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H </a:t>
            </a:r>
            <a:r>
              <a:rPr lang="en-CA" dirty="0"/>
              <a:t>has an unvisited neighbor</a:t>
            </a:r>
          </a:p>
          <a:p>
            <a:pPr marL="457200" lvl="1" indent="0">
              <a:buNone/>
            </a:pPr>
            <a:r>
              <a:rPr lang="en-CA" dirty="0"/>
              <a:t>			A, B, C, D, E, </a:t>
            </a:r>
            <a:r>
              <a:rPr lang="en-CA" dirty="0" smtClean="0"/>
              <a:t>G, I, H</a:t>
            </a:r>
            <a:endParaRPr lang="en-CA" dirty="0"/>
          </a:p>
        </p:txBody>
      </p:sp>
      <p:pic>
        <p:nvPicPr>
          <p:cNvPr id="7" name="Picture 9" descr="C:\Users\dwharder\Desktop\b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1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We </a:t>
            </a:r>
            <a:r>
              <a:rPr lang="en-CA" dirty="0" err="1" smtClean="0"/>
              <a:t>recurse</a:t>
            </a:r>
            <a:r>
              <a:rPr lang="en-CA" dirty="0" smtClean="0"/>
              <a:t> back to C which has an unvisited neighbour</a:t>
            </a:r>
          </a:p>
          <a:p>
            <a:pPr marL="457200" lvl="1" indent="0">
              <a:buNone/>
            </a:pPr>
            <a:r>
              <a:rPr lang="en-CA" dirty="0" smtClean="0"/>
              <a:t>			A, B, C, D, E, </a:t>
            </a:r>
            <a:r>
              <a:rPr lang="en-CA" dirty="0"/>
              <a:t>G, I, </a:t>
            </a:r>
            <a:r>
              <a:rPr lang="en-CA" dirty="0" smtClean="0"/>
              <a:t>H, F</a:t>
            </a:r>
            <a:endParaRPr lang="en-CA" dirty="0"/>
          </a:p>
        </p:txBody>
      </p:sp>
      <p:pic>
        <p:nvPicPr>
          <p:cNvPr id="7" name="Picture 10" descr="C:\Users\dwharder\Desktop\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1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We </a:t>
            </a:r>
            <a:r>
              <a:rPr lang="en-CA" dirty="0" err="1" smtClean="0"/>
              <a:t>recurse</a:t>
            </a:r>
            <a:r>
              <a:rPr lang="en-CA" dirty="0" smtClean="0"/>
              <a:t> finding that no other nodes have unvisited neighbours</a:t>
            </a:r>
          </a:p>
          <a:p>
            <a:pPr marL="457200" lvl="1" indent="0">
              <a:buNone/>
            </a:pPr>
            <a:r>
              <a:rPr lang="en-CA" dirty="0" smtClean="0"/>
              <a:t>			A, B, C, D, E, </a:t>
            </a:r>
            <a:r>
              <a:rPr lang="en-CA" dirty="0"/>
              <a:t>G, I, H, F</a:t>
            </a:r>
          </a:p>
        </p:txBody>
      </p:sp>
      <p:pic>
        <p:nvPicPr>
          <p:cNvPr id="4" name="Picture 10" descr="C:\Users\dwharder\Desktop\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6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a:t>
            </a:r>
            <a:endParaRPr lang="en-CA" dirty="0"/>
          </a:p>
        </p:txBody>
      </p:sp>
      <p:sp>
        <p:nvSpPr>
          <p:cNvPr id="3" name="Content Placeholder 2"/>
          <p:cNvSpPr>
            <a:spLocks noGrp="1"/>
          </p:cNvSpPr>
          <p:nvPr>
            <p:ph idx="1"/>
          </p:nvPr>
        </p:nvSpPr>
        <p:spPr/>
        <p:txBody>
          <a:bodyPr/>
          <a:lstStyle/>
          <a:p>
            <a:pPr marL="357188" indent="-357188">
              <a:buNone/>
            </a:pPr>
            <a:r>
              <a:rPr lang="en-CA" dirty="0"/>
              <a:t>	Performing a recursive depth-first traversal:</a:t>
            </a:r>
          </a:p>
          <a:p>
            <a:pPr lvl="1"/>
            <a:r>
              <a:rPr lang="en-CA" dirty="0" smtClean="0"/>
              <a:t>We </a:t>
            </a:r>
            <a:r>
              <a:rPr lang="en-CA" dirty="0" err="1" smtClean="0"/>
              <a:t>recurse</a:t>
            </a:r>
            <a:r>
              <a:rPr lang="en-CA" dirty="0" smtClean="0"/>
              <a:t> finding that no other nodes have unvisited neighbours</a:t>
            </a:r>
          </a:p>
          <a:p>
            <a:pPr marL="457200" lvl="1" indent="0">
              <a:buNone/>
            </a:pPr>
            <a:r>
              <a:rPr lang="en-CA" dirty="0" smtClean="0"/>
              <a:t>			</a:t>
            </a:r>
            <a:r>
              <a:rPr lang="en-CA" dirty="0"/>
              <a:t>A, B, C, D, E, G, I, H, F</a:t>
            </a:r>
          </a:p>
        </p:txBody>
      </p:sp>
      <p:pic>
        <p:nvPicPr>
          <p:cNvPr id="4" name="Picture 10" descr="C:\Users\dwharder\Desktop\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01" y="2708920"/>
            <a:ext cx="4486283" cy="242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44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The order in which vertices can differ greatly</a:t>
            </a:r>
          </a:p>
          <a:p>
            <a:pPr lvl="1"/>
            <a:r>
              <a:rPr lang="en-CA" altLang="en-US" dirty="0" smtClean="0">
                <a:latin typeface="Arial" charset="0"/>
                <a:cs typeface="Arial" charset="0"/>
              </a:rPr>
              <a:t>An iterative depth-first traversal may also be different again</a:t>
            </a:r>
          </a:p>
        </p:txBody>
      </p:sp>
      <p:sp>
        <p:nvSpPr>
          <p:cNvPr id="7172" name="Title 1"/>
          <p:cNvSpPr>
            <a:spLocks noGrp="1"/>
          </p:cNvSpPr>
          <p:nvPr>
            <p:ph type="title"/>
          </p:nvPr>
        </p:nvSpPr>
        <p:spPr/>
        <p:txBody>
          <a:bodyPr/>
          <a:lstStyle/>
          <a:p>
            <a:r>
              <a:rPr lang="en-CA" altLang="en-US" dirty="0" smtClean="0">
                <a:latin typeface="Arial" charset="0"/>
                <a:cs typeface="Arial" charset="0"/>
              </a:rPr>
              <a:t>Comparison</a:t>
            </a:r>
          </a:p>
        </p:txBody>
      </p:sp>
      <p:pic>
        <p:nvPicPr>
          <p:cNvPr id="7" name="Picture 10" descr="C:\Users\dwharder\Desktop\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01508"/>
            <a:ext cx="4104456" cy="22157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C:\Users\dwharder\Desktop\a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01509"/>
            <a:ext cx="4104456" cy="22157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61697" y="2686675"/>
            <a:ext cx="2557110" cy="369332"/>
          </a:xfrm>
          <a:prstGeom prst="rect">
            <a:avLst/>
          </a:prstGeom>
        </p:spPr>
        <p:txBody>
          <a:bodyPr wrap="none">
            <a:spAutoFit/>
          </a:bodyPr>
          <a:lstStyle/>
          <a:p>
            <a:r>
              <a:rPr lang="en-CA" dirty="0"/>
              <a:t>A, B, C, D, E, G, I, H, F</a:t>
            </a:r>
          </a:p>
        </p:txBody>
      </p:sp>
      <p:sp>
        <p:nvSpPr>
          <p:cNvPr id="3" name="Rectangle 2"/>
          <p:cNvSpPr/>
          <p:nvPr/>
        </p:nvSpPr>
        <p:spPr>
          <a:xfrm>
            <a:off x="971600" y="2686675"/>
            <a:ext cx="2531527" cy="369332"/>
          </a:xfrm>
          <a:prstGeom prst="rect">
            <a:avLst/>
          </a:prstGeom>
        </p:spPr>
        <p:txBody>
          <a:bodyPr wrap="none">
            <a:spAutoFit/>
          </a:bodyPr>
          <a:lstStyle/>
          <a:p>
            <a:r>
              <a:rPr lang="en-CA" dirty="0"/>
              <a:t>A, B, C, E, D, F, G, H, I</a:t>
            </a:r>
          </a:p>
        </p:txBody>
      </p:sp>
    </p:spTree>
    <p:extLst>
      <p:ext uri="{BB962C8B-B14F-4D97-AF65-F5344CB8AC3E}">
        <p14:creationId xmlns:p14="http://schemas.microsoft.com/office/powerpoint/2010/main" val="2907566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
        <p:nvSpPr>
          <p:cNvPr id="3" name="Content Placeholder 2"/>
          <p:cNvSpPr>
            <a:spLocks noGrp="1"/>
          </p:cNvSpPr>
          <p:nvPr>
            <p:ph idx="1"/>
          </p:nvPr>
        </p:nvSpPr>
        <p:spPr/>
        <p:txBody>
          <a:bodyPr/>
          <a:lstStyle/>
          <a:p>
            <a:pPr marL="355600" indent="-355600">
              <a:buNone/>
            </a:pPr>
            <a:r>
              <a:rPr lang="en-CA" dirty="0" smtClean="0"/>
              <a:t>	Applications of tree traversals include:</a:t>
            </a:r>
          </a:p>
          <a:p>
            <a:pPr lvl="1"/>
            <a:r>
              <a:rPr lang="en-CA" dirty="0" smtClean="0"/>
              <a:t>Determining </a:t>
            </a:r>
            <a:r>
              <a:rPr lang="en-CA" dirty="0" err="1" smtClean="0"/>
              <a:t>connectiveness</a:t>
            </a:r>
            <a:r>
              <a:rPr lang="en-CA" dirty="0" smtClean="0"/>
              <a:t> and finding connected sub-graphs</a:t>
            </a:r>
          </a:p>
          <a:p>
            <a:pPr lvl="1"/>
            <a:r>
              <a:rPr lang="en-CA" dirty="0" smtClean="0"/>
              <a:t>Determining the path length from one vertex to all others</a:t>
            </a:r>
          </a:p>
          <a:p>
            <a:pPr lvl="1"/>
            <a:r>
              <a:rPr lang="en-CA" dirty="0" smtClean="0"/>
              <a:t>Testing if a graph is bipartite</a:t>
            </a:r>
          </a:p>
          <a:p>
            <a:pPr lvl="1"/>
            <a:r>
              <a:rPr lang="en-CA" dirty="0" smtClean="0"/>
              <a:t>Determining maximum flow</a:t>
            </a:r>
          </a:p>
          <a:p>
            <a:pPr lvl="1"/>
            <a:r>
              <a:rPr lang="en-CA" dirty="0" smtClean="0"/>
              <a:t>Cheney’s algorithm for garbage collection</a:t>
            </a:r>
          </a:p>
          <a:p>
            <a:pPr lvl="1"/>
            <a:endParaRPr lang="en-CA" dirty="0"/>
          </a:p>
        </p:txBody>
      </p:sp>
    </p:spTree>
    <p:extLst>
      <p:ext uri="{BB962C8B-B14F-4D97-AF65-F5344CB8AC3E}">
        <p14:creationId xmlns:p14="http://schemas.microsoft.com/office/powerpoint/2010/main" val="2381338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marL="355600" indent="-355600">
              <a:buNone/>
            </a:pPr>
            <a:r>
              <a:rPr lang="en-CA" dirty="0" smtClean="0"/>
              <a:t>	This topic covered graph traversals</a:t>
            </a:r>
          </a:p>
          <a:p>
            <a:pPr lvl="1"/>
            <a:r>
              <a:rPr lang="en-CA" dirty="0" smtClean="0"/>
              <a:t>Considered breadth-first and depth-first traversals</a:t>
            </a:r>
          </a:p>
          <a:p>
            <a:pPr lvl="1"/>
            <a:r>
              <a:rPr lang="en-CA" dirty="0" smtClean="0"/>
              <a:t>Depth-first traversals can recursive or iterative</a:t>
            </a:r>
          </a:p>
          <a:p>
            <a:pPr lvl="1"/>
            <a:r>
              <a:rPr lang="en-CA" dirty="0" smtClean="0"/>
              <a:t>More overhead than traversals of rooted trees</a:t>
            </a:r>
          </a:p>
          <a:p>
            <a:pPr lvl="1"/>
            <a:r>
              <a:rPr lang="en-CA" dirty="0" smtClean="0"/>
              <a:t>Considered a STL approach to the design</a:t>
            </a:r>
          </a:p>
          <a:p>
            <a:pPr lvl="1"/>
            <a:r>
              <a:rPr lang="en-CA" dirty="0" smtClean="0"/>
              <a:t>Considered an example with both implementations</a:t>
            </a:r>
          </a:p>
          <a:p>
            <a:pPr lvl="1"/>
            <a:r>
              <a:rPr lang="en-CA" dirty="0" smtClean="0"/>
              <a:t>They are also called </a:t>
            </a:r>
            <a:r>
              <a:rPr lang="en-CA" i="1" dirty="0" smtClean="0"/>
              <a:t>searches</a:t>
            </a:r>
          </a:p>
          <a:p>
            <a:pPr lvl="1"/>
            <a:endParaRPr lang="en-CA" dirty="0"/>
          </a:p>
        </p:txBody>
      </p:sp>
    </p:spTree>
    <p:extLst>
      <p:ext uri="{BB962C8B-B14F-4D97-AF65-F5344CB8AC3E}">
        <p14:creationId xmlns:p14="http://schemas.microsoft.com/office/powerpoint/2010/main" val="385784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a:t>
            </a:r>
            <a:r>
              <a:rPr lang="en-US" sz="1400">
                <a:latin typeface="Arial" charset="0"/>
                <a:cs typeface="Arial" charset="0"/>
              </a:rPr>
              <a:t>://</a:t>
            </a:r>
            <a:r>
              <a:rPr lang="en-US" sz="1400" smtClean="0">
                <a:latin typeface="Arial" charset="0"/>
                <a:cs typeface="Arial" charset="0"/>
              </a:rPr>
              <a:t>en.wikipedia.org/wiki/Graph_traversal</a:t>
            </a:r>
            <a:endParaRPr lang="en-US" sz="1400" dirty="0" smtClean="0">
              <a:latin typeface="Arial" charset="0"/>
              <a:cs typeface="Arial" charset="0"/>
            </a:endParaRPr>
          </a:p>
          <a:p>
            <a:pPr marL="533400" indent="-533400">
              <a:buFontTx/>
              <a:buNone/>
              <a:defRPr/>
            </a:pPr>
            <a:r>
              <a:rPr lang="en-US" sz="1400" dirty="0">
                <a:latin typeface="Arial" charset="0"/>
                <a:cs typeface="Arial" charset="0"/>
              </a:rPr>
              <a:t>	</a:t>
            </a:r>
            <a:r>
              <a:rPr lang="en-US" sz="1400" dirty="0" smtClean="0">
                <a:latin typeface="Arial" charset="0"/>
                <a:cs typeface="Arial" charset="0"/>
              </a:rPr>
              <a:t>	          http</a:t>
            </a:r>
            <a:r>
              <a:rPr lang="en-US" sz="1400" dirty="0">
                <a:latin typeface="Arial" charset="0"/>
                <a:cs typeface="Arial" charset="0"/>
              </a:rPr>
              <a:t>://</a:t>
            </a:r>
            <a:r>
              <a:rPr lang="en-US" sz="1400" dirty="0" smtClean="0">
                <a:latin typeface="Arial" charset="0"/>
                <a:cs typeface="Arial" charset="0"/>
              </a:rPr>
              <a:t>en.wikipedia.org/wiki/Depth-first_search</a:t>
            </a:r>
          </a:p>
          <a:p>
            <a:pPr marL="533400" indent="-533400">
              <a:buNone/>
              <a:defRPr/>
            </a:pPr>
            <a:r>
              <a:rPr lang="en-US" sz="1400" dirty="0">
                <a:latin typeface="Arial" charset="0"/>
                <a:cs typeface="Arial" charset="0"/>
              </a:rPr>
              <a:t>		          http://</a:t>
            </a:r>
            <a:r>
              <a:rPr lang="en-US" sz="1400" dirty="0" smtClean="0">
                <a:latin typeface="Arial" charset="0"/>
                <a:cs typeface="Arial" charset="0"/>
              </a:rPr>
              <a:t>en.wikipedia.org/wiki/Breadth-first_search</a:t>
            </a:r>
            <a:endParaRPr lang="en-US" sz="1400" dirty="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Breadth-first traversal</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implementing a breadth-first traversal on a graph:</a:t>
            </a:r>
          </a:p>
          <a:p>
            <a:pPr lvl="1"/>
            <a:r>
              <a:rPr lang="en-US" altLang="en-US" dirty="0" smtClean="0">
                <a:latin typeface="Arial" charset="0"/>
                <a:cs typeface="Arial" charset="0"/>
              </a:rPr>
              <a:t>Choose any vertex, mark it as visited and push it onto queue</a:t>
            </a:r>
          </a:p>
          <a:p>
            <a:pPr lvl="1"/>
            <a:r>
              <a:rPr lang="en-US" altLang="en-US" dirty="0" smtClean="0">
                <a:latin typeface="Arial" charset="0"/>
                <a:cs typeface="Arial" charset="0"/>
              </a:rPr>
              <a:t>While the queue is not empty:</a:t>
            </a:r>
          </a:p>
          <a:p>
            <a:pPr lvl="2"/>
            <a:r>
              <a:rPr lang="en-US" altLang="en-US" dirty="0" smtClean="0">
                <a:latin typeface="Arial" charset="0"/>
                <a:cs typeface="Arial" charset="0"/>
              </a:rPr>
              <a:t>Pop to top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from the queue</a:t>
            </a:r>
          </a:p>
          <a:p>
            <a:pPr lvl="2"/>
            <a:r>
              <a:rPr lang="en-US" altLang="en-US" dirty="0" smtClean="0">
                <a:latin typeface="Arial" charset="0"/>
                <a:cs typeface="Arial" charset="0"/>
              </a:rPr>
              <a:t>For each vertex adjacent to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that has not been visited:</a:t>
            </a:r>
          </a:p>
          <a:p>
            <a:pPr lvl="3"/>
            <a:r>
              <a:rPr lang="en-US" altLang="en-US" dirty="0" smtClean="0">
                <a:latin typeface="Arial" charset="0"/>
                <a:cs typeface="Arial" charset="0"/>
              </a:rPr>
              <a:t>Mark it visited, and</a:t>
            </a:r>
          </a:p>
          <a:p>
            <a:pPr lvl="3"/>
            <a:r>
              <a:rPr lang="en-US" altLang="en-US" dirty="0" smtClean="0">
                <a:latin typeface="Arial" charset="0"/>
                <a:cs typeface="Arial" charset="0"/>
              </a:rPr>
              <a:t>Push it onto the queue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continues until the queue is empty</a:t>
            </a:r>
          </a:p>
          <a:p>
            <a:pPr lvl="1"/>
            <a:r>
              <a:rPr lang="en-US" altLang="en-US" dirty="0" smtClean="0">
                <a:latin typeface="Arial" charset="0"/>
                <a:cs typeface="Arial" charset="0"/>
              </a:rPr>
              <a:t>Note:  if there are no unvisited vertices, the graph is connected,</a:t>
            </a:r>
          </a:p>
        </p:txBody>
      </p:sp>
    </p:spTree>
    <p:extLst>
      <p:ext uri="{BB962C8B-B14F-4D97-AF65-F5344CB8AC3E}">
        <p14:creationId xmlns:p14="http://schemas.microsoft.com/office/powerpoint/2010/main" val="411497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Iterative depth-first traversal</a:t>
            </a:r>
          </a:p>
        </p:txBody>
      </p:sp>
      <p:sp>
        <p:nvSpPr>
          <p:cNvPr id="61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An implementation can use a queue</a:t>
            </a:r>
          </a:p>
          <a:p>
            <a:pPr marL="457200" lvl="1" indent="0">
              <a:buNone/>
            </a:pPr>
            <a:r>
              <a:rPr lang="en-US" altLang="en-US" sz="1400" dirty="0" smtClean="0">
                <a:latin typeface="Consolas" panose="020B0609020204030204" pitchFamily="49" charset="0"/>
                <a:cs typeface="Consolas" panose="020B0609020204030204" pitchFamily="49" charset="0"/>
              </a:rPr>
              <a:t>void Graph::</a:t>
            </a:r>
            <a:r>
              <a:rPr lang="en-US" altLang="en-US" sz="1400" dirty="0" err="1" smtClean="0">
                <a:latin typeface="Consolas" panose="020B0609020204030204" pitchFamily="49" charset="0"/>
                <a:cs typeface="Consolas" panose="020B0609020204030204" pitchFamily="49" charset="0"/>
              </a:rPr>
              <a:t>depth_first_traversal</a:t>
            </a:r>
            <a:r>
              <a:rPr lang="en-US" altLang="en-US" sz="1400" dirty="0" smtClean="0">
                <a:latin typeface="Consolas" panose="020B0609020204030204" pitchFamily="49" charset="0"/>
                <a:cs typeface="Consolas" panose="020B0609020204030204" pitchFamily="49" charset="0"/>
              </a:rPr>
              <a:t>( Vertex *first ) </a:t>
            </a:r>
            <a:r>
              <a:rPr lang="en-US" altLang="en-US" sz="1400" dirty="0" err="1" smtClean="0">
                <a:latin typeface="Consolas" panose="020B0609020204030204" pitchFamily="49" charset="0"/>
                <a:cs typeface="Consolas" panose="020B0609020204030204" pitchFamily="49" charset="0"/>
              </a:rPr>
              <a:t>const</a:t>
            </a:r>
            <a:r>
              <a:rPr lang="en-US" altLang="en-US" sz="1400" dirty="0" smtClean="0">
                <a:latin typeface="Consolas" panose="020B0609020204030204" pitchFamily="49" charset="0"/>
                <a:cs typeface="Consolas" panose="020B0609020204030204" pitchFamily="49" charset="0"/>
              </a:rPr>
              <a:t> {</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unordered_map</a:t>
            </a:r>
            <a:r>
              <a:rPr lang="en-US" altLang="en-US" sz="1400" dirty="0" smtClean="0">
                <a:latin typeface="Consolas" panose="020B0609020204030204" pitchFamily="49" charset="0"/>
                <a:cs typeface="Consolas" panose="020B0609020204030204" pitchFamily="49" charset="0"/>
              </a:rPr>
              <a:t>&lt;Vertex *, </a:t>
            </a:r>
            <a:r>
              <a:rPr lang="en-US" altLang="en-US" sz="1400" dirty="0" err="1" smtClean="0">
                <a:latin typeface="Consolas" panose="020B0609020204030204" pitchFamily="49" charset="0"/>
                <a:cs typeface="Consolas" panose="020B0609020204030204" pitchFamily="49" charset="0"/>
              </a:rPr>
              <a:t>int</a:t>
            </a:r>
            <a:r>
              <a:rPr lang="en-US" altLang="en-US" sz="1400" dirty="0" smtClean="0">
                <a:latin typeface="Consolas" panose="020B0609020204030204" pitchFamily="49" charset="0"/>
                <a:cs typeface="Consolas" panose="020B0609020204030204" pitchFamily="49" charset="0"/>
              </a:rPr>
              <a:t>&gt; hash;</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hash.insert</a:t>
            </a:r>
            <a:r>
              <a:rPr lang="en-US" altLang="en-US" sz="1400" dirty="0">
                <a:latin typeface="Consolas" panose="020B0609020204030204" pitchFamily="49" charset="0"/>
                <a:cs typeface="Consolas" panose="020B0609020204030204" pitchFamily="49" charset="0"/>
              </a:rPr>
              <a:t>( first );</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std</a:t>
            </a:r>
            <a:r>
              <a:rPr lang="en-US" altLang="en-US" sz="1400" dirty="0" smtClean="0">
                <a:latin typeface="Consolas" panose="020B0609020204030204" pitchFamily="49" charset="0"/>
                <a:cs typeface="Consolas" panose="020B0609020204030204" pitchFamily="49" charset="0"/>
              </a:rPr>
              <a:t>::queue&lt;Vertex *&gt; queue;</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queue</a:t>
            </a:r>
            <a:r>
              <a:rPr lang="en-US" altLang="en-US" sz="1400" dirty="0" err="1" smtClean="0">
                <a:latin typeface="Consolas" panose="020B0609020204030204" pitchFamily="49" charset="0"/>
                <a:cs typeface="Consolas" panose="020B0609020204030204" pitchFamily="49" charset="0"/>
              </a:rPr>
              <a:t>.push</a:t>
            </a:r>
            <a:r>
              <a:rPr lang="en-US" altLang="en-US" sz="1400" dirty="0">
                <a:latin typeface="Consolas" panose="020B0609020204030204" pitchFamily="49" charset="0"/>
                <a:cs typeface="Consolas" panose="020B0609020204030204" pitchFamily="49" charset="0"/>
              </a:rPr>
              <a:t>( first );</a:t>
            </a:r>
          </a:p>
          <a:p>
            <a:pPr marL="457200" lvl="1" indent="0">
              <a:buNone/>
            </a:pPr>
            <a:endParaRPr lang="en-US" altLang="en-US" sz="1400" dirty="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    while ( !</a:t>
            </a:r>
            <a:r>
              <a:rPr lang="en-US" altLang="en-US" sz="1400" dirty="0" err="1" smtClean="0">
                <a:latin typeface="Consolas" panose="020B0609020204030204" pitchFamily="49" charset="0"/>
                <a:cs typeface="Consolas" panose="020B0609020204030204" pitchFamily="49" charset="0"/>
              </a:rPr>
              <a:t>queue.empty</a:t>
            </a:r>
            <a:r>
              <a:rPr lang="en-US" altLang="en-US" sz="1400" dirty="0" smtClean="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Vertex *v = </a:t>
            </a:r>
            <a:r>
              <a:rPr lang="en-US" altLang="en-US" sz="1400" dirty="0" err="1" smtClean="0">
                <a:latin typeface="Consolas" panose="020B0609020204030204" pitchFamily="49" charset="0"/>
                <a:cs typeface="Consolas" panose="020B0609020204030204" pitchFamily="49" charset="0"/>
              </a:rPr>
              <a:t>queue.front</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queue.pop</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        // Perform an operation on v</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        for </a:t>
            </a:r>
            <a:r>
              <a:rPr lang="en-US" altLang="en-US" sz="1400" dirty="0">
                <a:latin typeface="Consolas" panose="020B0609020204030204" pitchFamily="49" charset="0"/>
                <a:cs typeface="Consolas" panose="020B0609020204030204" pitchFamily="49" charset="0"/>
              </a:rPr>
              <a:t>( Vertex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v-&gt;</a:t>
            </a:r>
            <a:r>
              <a:rPr lang="en-US" altLang="en-US" sz="1400" dirty="0" err="1" smtClean="0">
                <a:latin typeface="Consolas" panose="020B0609020204030204" pitchFamily="49" charset="0"/>
                <a:cs typeface="Consolas" panose="020B0609020204030204" pitchFamily="49" charset="0"/>
              </a:rPr>
              <a:t>adjacent_vertices</a:t>
            </a:r>
            <a:r>
              <a:rPr lang="en-US" altLang="en-US" sz="1400" dirty="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if </a:t>
            </a: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hash.member</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hash.insert</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r>
              <a:rPr lang="en-US" altLang="en-US" sz="1400" smtClean="0">
                <a:latin typeface="Consolas" panose="020B0609020204030204" pitchFamily="49" charset="0"/>
                <a:cs typeface="Consolas" panose="020B0609020204030204" pitchFamily="49" charset="0"/>
              </a:rPr>
              <a:t>queue.push</a:t>
            </a:r>
            <a:r>
              <a:rPr lang="en-US" altLang="en-US" sz="1400" dirty="0" smtClean="0">
                <a:latin typeface="Consolas" panose="020B0609020204030204" pitchFamily="49" charset="0"/>
                <a:cs typeface="Consolas" panose="020B0609020204030204" pitchFamily="49" charset="0"/>
              </a:rPr>
              <a:t>( w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endParaRPr lang="en-US" altLang="en-US" sz="1400" dirty="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94331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Breadth-first traversal</a:t>
            </a:r>
          </a:p>
        </p:txBody>
      </p:sp>
      <p:sp>
        <p:nvSpPr>
          <p:cNvPr id="6147" name="Rectangle 3"/>
          <p:cNvSpPr>
            <a:spLocks noGrp="1" noChangeArrowheads="1"/>
          </p:cNvSpPr>
          <p:nvPr>
            <p:ph type="body" idx="1"/>
          </p:nvPr>
        </p:nvSpPr>
        <p:spPr/>
        <p:txBody>
          <a:bodyPr/>
          <a:lstStyle/>
          <a:p>
            <a:pPr>
              <a:buNone/>
            </a:pPr>
            <a:r>
              <a:rPr lang="en-US" altLang="en-US" dirty="0" smtClean="0">
                <a:latin typeface="Arial" charset="0"/>
                <a:cs typeface="Arial" charset="0"/>
              </a:rPr>
              <a:t>	The size of the queue is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p>
          <a:p>
            <a:pPr lvl="1"/>
            <a:r>
              <a:rPr lang="en-US" altLang="en-US" dirty="0" smtClean="0">
                <a:latin typeface="Arial" charset="0"/>
                <a:cs typeface="Arial" charset="0"/>
              </a:rPr>
              <a:t>The size depends both on:</a:t>
            </a:r>
          </a:p>
          <a:p>
            <a:pPr lvl="2"/>
            <a:r>
              <a:rPr lang="en-US" altLang="en-US" dirty="0" smtClean="0">
                <a:latin typeface="Arial" charset="0"/>
                <a:cs typeface="Arial" charset="0"/>
              </a:rPr>
              <a:t>The number of edges, and</a:t>
            </a:r>
          </a:p>
          <a:p>
            <a:pPr lvl="2"/>
            <a:r>
              <a:rPr lang="en-US" altLang="en-US" dirty="0" smtClean="0">
                <a:latin typeface="Arial" charset="0"/>
                <a:cs typeface="Arial" charset="0"/>
              </a:rPr>
              <a:t>The out-degree of the vertices</a:t>
            </a:r>
          </a:p>
          <a:p>
            <a:pPr lvl="1"/>
            <a:endParaRPr lang="en-US" altLang="en-US" dirty="0" smtClean="0">
              <a:latin typeface="Arial" charset="0"/>
              <a:cs typeface="Arial" charset="0"/>
            </a:endParaRPr>
          </a:p>
          <a:p>
            <a:pPr marL="357188" indent="-357188">
              <a:buNone/>
            </a:pPr>
            <a:r>
              <a:rPr lang="en-US" altLang="en-US" dirty="0">
                <a:latin typeface="Arial" charset="0"/>
                <a:cs typeface="Arial" charset="0"/>
              </a:rPr>
              <a:t>	</a:t>
            </a:r>
          </a:p>
        </p:txBody>
      </p:sp>
    </p:spTree>
    <p:extLst>
      <p:ext uri="{BB962C8B-B14F-4D97-AF65-F5344CB8AC3E}">
        <p14:creationId xmlns:p14="http://schemas.microsoft.com/office/powerpoint/2010/main" val="314856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Depth-first traversal</a:t>
            </a:r>
          </a:p>
        </p:txBody>
      </p:sp>
      <p:sp>
        <p:nvSpPr>
          <p:cNvPr id="61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Consider implementing a </a:t>
            </a:r>
            <a:r>
              <a:rPr lang="en-US" altLang="en-US" dirty="0" smtClean="0">
                <a:latin typeface="Arial" charset="0"/>
                <a:cs typeface="Arial" charset="0"/>
              </a:rPr>
              <a:t>depth-first traversal </a:t>
            </a:r>
            <a:r>
              <a:rPr lang="en-US" altLang="en-US" dirty="0">
                <a:latin typeface="Arial" charset="0"/>
                <a:cs typeface="Arial" charset="0"/>
              </a:rPr>
              <a:t>on a graph:</a:t>
            </a:r>
          </a:p>
          <a:p>
            <a:pPr lvl="1"/>
            <a:r>
              <a:rPr lang="en-US" altLang="en-US" dirty="0">
                <a:latin typeface="Arial" charset="0"/>
                <a:cs typeface="Arial" charset="0"/>
              </a:rPr>
              <a:t>Choose any vertex, mark it as </a:t>
            </a:r>
            <a:r>
              <a:rPr lang="en-US" altLang="en-US" dirty="0" smtClean="0">
                <a:latin typeface="Arial" charset="0"/>
                <a:cs typeface="Arial" charset="0"/>
              </a:rPr>
              <a:t>visited</a:t>
            </a:r>
          </a:p>
          <a:p>
            <a:pPr lvl="1"/>
            <a:r>
              <a:rPr lang="en-US" altLang="en-US" dirty="0" smtClean="0">
                <a:latin typeface="Arial" charset="0"/>
                <a:cs typeface="Arial" charset="0"/>
              </a:rPr>
              <a:t>From that vertex:</a:t>
            </a:r>
            <a:endParaRPr lang="en-US" altLang="en-US" dirty="0">
              <a:latin typeface="Arial" charset="0"/>
              <a:cs typeface="Arial" charset="0"/>
            </a:endParaRPr>
          </a:p>
          <a:p>
            <a:pPr lvl="2"/>
            <a:r>
              <a:rPr lang="en-US" altLang="en-US" dirty="0" smtClean="0">
                <a:latin typeface="Arial" charset="0"/>
                <a:cs typeface="Arial" charset="0"/>
              </a:rPr>
              <a:t>If there is another adjacent vertex not yet visited, go to it</a:t>
            </a:r>
            <a:endParaRPr lang="en-US" altLang="en-US" dirty="0">
              <a:latin typeface="Arial" charset="0"/>
              <a:cs typeface="Arial" charset="0"/>
            </a:endParaRPr>
          </a:p>
          <a:p>
            <a:pPr lvl="2"/>
            <a:r>
              <a:rPr lang="en-US" altLang="en-US" dirty="0" smtClean="0">
                <a:latin typeface="Arial" charset="0"/>
                <a:cs typeface="Arial" charset="0"/>
              </a:rPr>
              <a:t>Otherwise, go back to the most previous vertex that has not yet had all of its adjacent vertices visited and continue from there</a:t>
            </a:r>
          </a:p>
          <a:p>
            <a:pPr lvl="1"/>
            <a:r>
              <a:rPr lang="en-US" altLang="en-US" dirty="0" smtClean="0">
                <a:latin typeface="Arial" charset="0"/>
                <a:cs typeface="Arial" charset="0"/>
              </a:rPr>
              <a:t>Continue until no visited vertices have unvisited adjacent vertices</a:t>
            </a: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Two implementations:</a:t>
            </a:r>
            <a:endParaRPr lang="en-US" altLang="en-US" dirty="0">
              <a:latin typeface="Arial" charset="0"/>
              <a:cs typeface="Arial" charset="0"/>
            </a:endParaRPr>
          </a:p>
          <a:p>
            <a:pPr lvl="1"/>
            <a:r>
              <a:rPr lang="en-US" altLang="en-US" dirty="0" smtClean="0">
                <a:latin typeface="Arial" charset="0"/>
                <a:cs typeface="Arial" charset="0"/>
              </a:rPr>
              <a:t>Recursive</a:t>
            </a:r>
          </a:p>
          <a:p>
            <a:pPr lvl="1"/>
            <a:r>
              <a:rPr lang="en-US" altLang="en-US" dirty="0" smtClean="0">
                <a:latin typeface="Arial" charset="0"/>
                <a:cs typeface="Arial" charset="0"/>
              </a:rPr>
              <a:t>Iterative</a:t>
            </a:r>
            <a:endParaRPr lang="en-US" altLang="en-US" dirty="0">
              <a:latin typeface="Arial" charset="0"/>
              <a:cs typeface="Arial" charset="0"/>
            </a:endParaRPr>
          </a:p>
        </p:txBody>
      </p:sp>
    </p:spTree>
    <p:extLst>
      <p:ext uri="{BB962C8B-B14F-4D97-AF65-F5344CB8AC3E}">
        <p14:creationId xmlns:p14="http://schemas.microsoft.com/office/powerpoint/2010/main" val="328612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Recursive depth-first traversal</a:t>
            </a:r>
          </a:p>
        </p:txBody>
      </p:sp>
      <p:sp>
        <p:nvSpPr>
          <p:cNvPr id="6147" name="Rectangle 3"/>
          <p:cNvSpPr>
            <a:spLocks noGrp="1" noChangeArrowheads="1"/>
          </p:cNvSpPr>
          <p:nvPr>
            <p:ph type="body" idx="1"/>
          </p:nvPr>
        </p:nvSpPr>
        <p:spPr>
          <a:xfrm>
            <a:off x="457200" y="1600200"/>
            <a:ext cx="8686800" cy="4525963"/>
          </a:xfrm>
        </p:spPr>
        <p:txBody>
          <a:bodyPr/>
          <a:lstStyle/>
          <a:p>
            <a:pPr>
              <a:buNone/>
            </a:pPr>
            <a:r>
              <a:rPr lang="en-US" altLang="en-US" dirty="0" smtClean="0">
                <a:latin typeface="Arial" charset="0"/>
                <a:cs typeface="Arial" charset="0"/>
              </a:rPr>
              <a:t>	A recursive implementation uses the call stack for memory:</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void Graph::</a:t>
            </a:r>
            <a:r>
              <a:rPr lang="en-US" altLang="en-US" sz="1400" dirty="0" err="1">
                <a:latin typeface="Consolas" panose="020B0609020204030204" pitchFamily="49" charset="0"/>
                <a:cs typeface="Consolas" panose="020B0609020204030204" pitchFamily="49" charset="0"/>
              </a:rPr>
              <a:t>depth_first_traversal</a:t>
            </a:r>
            <a:r>
              <a:rPr lang="en-US" altLang="en-US" sz="1400" dirty="0">
                <a:latin typeface="Consolas" panose="020B0609020204030204" pitchFamily="49" charset="0"/>
                <a:cs typeface="Consolas" panose="020B0609020204030204" pitchFamily="49" charset="0"/>
              </a:rPr>
              <a:t>( Vertex *first ) </a:t>
            </a:r>
            <a:r>
              <a:rPr lang="en-US" altLang="en-US" sz="1400" dirty="0" err="1">
                <a:latin typeface="Consolas" panose="020B0609020204030204" pitchFamily="49" charset="0"/>
                <a:cs typeface="Consolas" panose="020B0609020204030204" pitchFamily="49" charset="0"/>
              </a:rPr>
              <a:t>const</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std</a:t>
            </a:r>
            <a:r>
              <a:rPr lang="en-US" altLang="en-US" sz="1400" dirty="0" smtClean="0">
                <a:latin typeface="Consolas" panose="020B0609020204030204" pitchFamily="49" charset="0"/>
                <a:cs typeface="Consolas" panose="020B0609020204030204" pitchFamily="49" charset="0"/>
              </a:rPr>
              <a:t>::</a:t>
            </a:r>
            <a:r>
              <a:rPr lang="en-US" altLang="en-US" sz="1400" dirty="0" err="1" smtClean="0">
                <a:latin typeface="Consolas" panose="020B0609020204030204" pitchFamily="49" charset="0"/>
                <a:cs typeface="Consolas" panose="020B0609020204030204" pitchFamily="49" charset="0"/>
              </a:rPr>
              <a:t>unordered_map</a:t>
            </a:r>
            <a:r>
              <a:rPr lang="en-US" altLang="en-US" sz="1400" dirty="0" smtClean="0">
                <a:latin typeface="Consolas" panose="020B0609020204030204" pitchFamily="49" charset="0"/>
                <a:cs typeface="Consolas" panose="020B0609020204030204" pitchFamily="49" charset="0"/>
              </a:rPr>
              <a:t>&lt;Vertex </a:t>
            </a:r>
            <a:r>
              <a:rPr lang="en-US" altLang="en-US" sz="1400" dirty="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int</a:t>
            </a:r>
            <a:r>
              <a:rPr lang="en-US" altLang="en-US" sz="1400" dirty="0">
                <a:latin typeface="Consolas" panose="020B0609020204030204" pitchFamily="49" charset="0"/>
                <a:cs typeface="Consolas" panose="020B0609020204030204" pitchFamily="49" charset="0"/>
              </a:rPr>
              <a:t>&gt; hash</a:t>
            </a:r>
            <a:r>
              <a:rPr lang="en-US" altLang="en-US" sz="1400" dirty="0" smtClean="0">
                <a:latin typeface="Consolas" panose="020B0609020204030204" pitchFamily="49" charset="0"/>
                <a:cs typeface="Consolas" panose="020B0609020204030204" pitchFamily="49" charset="0"/>
              </a:rPr>
              <a:t>;</a:t>
            </a:r>
            <a:endParaRPr lang="en-US" altLang="en-US" sz="1400" dirty="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hash.insert</a:t>
            </a:r>
            <a:r>
              <a:rPr lang="en-US" altLang="en-US" sz="1400" dirty="0">
                <a:latin typeface="Consolas" panose="020B0609020204030204" pitchFamily="49" charset="0"/>
                <a:cs typeface="Consolas" panose="020B0609020204030204" pitchFamily="49" charset="0"/>
              </a:rPr>
              <a:t>( first );</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first-&gt;</a:t>
            </a:r>
            <a:r>
              <a:rPr lang="en-US" altLang="en-US" sz="1400" dirty="0" err="1" smtClean="0">
                <a:latin typeface="Consolas" panose="020B0609020204030204" pitchFamily="49" charset="0"/>
                <a:cs typeface="Consolas" panose="020B0609020204030204" pitchFamily="49" charset="0"/>
              </a:rPr>
              <a:t>depth_first_traversal</a:t>
            </a:r>
            <a:r>
              <a:rPr lang="en-US" altLang="en-US" sz="1400" dirty="0" smtClean="0">
                <a:latin typeface="Consolas" panose="020B0609020204030204" pitchFamily="49" charset="0"/>
                <a:cs typeface="Consolas" panose="020B0609020204030204" pitchFamily="49" charset="0"/>
              </a:rPr>
              <a:t>( hash );</a:t>
            </a:r>
          </a:p>
          <a:p>
            <a:pPr marL="457200" lvl="1" indent="0">
              <a:buNone/>
            </a:pPr>
            <a:r>
              <a:rPr lang="en-US" altLang="en-US" sz="1400" dirty="0">
                <a:latin typeface="Consolas" panose="020B0609020204030204" pitchFamily="49" charset="0"/>
                <a:cs typeface="Consolas" panose="020B0609020204030204" pitchFamily="49" charset="0"/>
              </a:rPr>
              <a:t>}</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void Vertex::</a:t>
            </a:r>
            <a:r>
              <a:rPr lang="en-US" altLang="en-US" sz="1400" dirty="0" err="1" smtClean="0">
                <a:latin typeface="Consolas" panose="020B0609020204030204" pitchFamily="49" charset="0"/>
                <a:cs typeface="Consolas" panose="020B0609020204030204" pitchFamily="49" charset="0"/>
              </a:rPr>
              <a:t>depth_first_traversal</a:t>
            </a: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unordered_map</a:t>
            </a:r>
            <a:r>
              <a:rPr lang="en-US" altLang="en-US" sz="1400" dirty="0" smtClean="0">
                <a:latin typeface="Consolas" panose="020B0609020204030204" pitchFamily="49" charset="0"/>
                <a:cs typeface="Consolas" panose="020B0609020204030204" pitchFamily="49" charset="0"/>
              </a:rPr>
              <a:t>&lt;Vertex </a:t>
            </a:r>
            <a:r>
              <a:rPr lang="en-US" altLang="en-US" sz="1400" dirty="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int</a:t>
            </a:r>
            <a:r>
              <a:rPr lang="en-US" altLang="en-US" sz="1400" dirty="0">
                <a:latin typeface="Consolas" panose="020B0609020204030204" pitchFamily="49" charset="0"/>
                <a:cs typeface="Consolas" panose="020B0609020204030204" pitchFamily="49" charset="0"/>
              </a:rPr>
              <a:t>&gt; </a:t>
            </a:r>
            <a:r>
              <a:rPr lang="en-US" altLang="en-US" sz="1400" dirty="0" smtClean="0">
                <a:latin typeface="Consolas" panose="020B0609020204030204" pitchFamily="49" charset="0"/>
                <a:cs typeface="Consolas" panose="020B0609020204030204" pitchFamily="49" charset="0"/>
              </a:rPr>
              <a:t>&amp;hash ) </a:t>
            </a:r>
            <a:r>
              <a:rPr lang="en-US" altLang="en-US" sz="1400" dirty="0" err="1" smtClean="0">
                <a:latin typeface="Consolas" panose="020B0609020204030204" pitchFamily="49" charset="0"/>
                <a:cs typeface="Consolas" panose="020B0609020204030204" pitchFamily="49" charset="0"/>
              </a:rPr>
              <a:t>const</a:t>
            </a:r>
            <a:r>
              <a:rPr lang="en-US" altLang="en-US" sz="1400" dirty="0" smtClean="0">
                <a:latin typeface="Consolas" panose="020B0609020204030204" pitchFamily="49" charset="0"/>
                <a:cs typeface="Consolas" panose="020B0609020204030204" pitchFamily="49" charset="0"/>
              </a:rPr>
              <a:t>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 Perform an operation on this</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    for ( Vertex *v : </a:t>
            </a:r>
            <a:r>
              <a:rPr lang="en-US" altLang="en-US" sz="1400" dirty="0" err="1" smtClean="0">
                <a:latin typeface="Consolas" panose="020B0609020204030204" pitchFamily="49" charset="0"/>
                <a:cs typeface="Consolas" panose="020B0609020204030204" pitchFamily="49" charset="0"/>
              </a:rPr>
              <a:t>adjacent_vertices</a:t>
            </a:r>
            <a:r>
              <a:rPr lang="en-US" altLang="en-US" sz="1400" dirty="0" smtClean="0">
                <a:latin typeface="Consolas" panose="020B0609020204030204" pitchFamily="49" charset="0"/>
                <a:cs typeface="Consolas" panose="020B0609020204030204" pitchFamily="49" charset="0"/>
              </a:rPr>
              <a:t>() ) {</a:t>
            </a:r>
          </a:p>
          <a:p>
            <a:pPr marL="457200" lvl="1" indent="0">
              <a:buNone/>
            </a:pPr>
            <a:r>
              <a:rPr lang="en-US" altLang="en-US" sz="1400" dirty="0" smtClean="0">
                <a:latin typeface="Consolas" panose="020B0609020204030204" pitchFamily="49" charset="0"/>
                <a:cs typeface="Consolas" panose="020B0609020204030204" pitchFamily="49" charset="0"/>
              </a:rPr>
              <a:t>        if ( !</a:t>
            </a:r>
            <a:r>
              <a:rPr lang="en-US" altLang="en-US" sz="1400" dirty="0" err="1" smtClean="0">
                <a:latin typeface="Consolas" panose="020B0609020204030204" pitchFamily="49" charset="0"/>
                <a:cs typeface="Consolas" panose="020B0609020204030204" pitchFamily="49" charset="0"/>
              </a:rPr>
              <a:t>hash.member</a:t>
            </a:r>
            <a:r>
              <a:rPr lang="en-US" altLang="en-US" sz="1400" dirty="0" smtClean="0">
                <a:latin typeface="Consolas" panose="020B0609020204030204" pitchFamily="49" charset="0"/>
                <a:cs typeface="Consolas" panose="020B0609020204030204" pitchFamily="49" charset="0"/>
              </a:rPr>
              <a:t>( v ) ) {</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hash.insert</a:t>
            </a:r>
            <a:r>
              <a:rPr lang="en-US" altLang="en-US" sz="1400" dirty="0" smtClean="0">
                <a:latin typeface="Consolas" panose="020B0609020204030204" pitchFamily="49" charset="0"/>
                <a:cs typeface="Consolas" panose="020B0609020204030204" pitchFamily="49" charset="0"/>
              </a:rPr>
              <a:t>( v );</a:t>
            </a:r>
          </a:p>
          <a:p>
            <a:pPr marL="457200" lvl="1" indent="0">
              <a:buNone/>
            </a:pPr>
            <a:r>
              <a:rPr lang="en-US" altLang="en-US" sz="1400" dirty="0" smtClean="0">
                <a:latin typeface="Consolas" panose="020B0609020204030204" pitchFamily="49" charset="0"/>
                <a:cs typeface="Consolas" panose="020B0609020204030204" pitchFamily="49" charset="0"/>
              </a:rPr>
              <a:t>            v-&gt;</a:t>
            </a:r>
            <a:r>
              <a:rPr lang="en-US" altLang="en-US" sz="1400" dirty="0" err="1" smtClean="0">
                <a:latin typeface="Consolas" panose="020B0609020204030204" pitchFamily="49" charset="0"/>
                <a:cs typeface="Consolas" panose="020B0609020204030204" pitchFamily="49" charset="0"/>
              </a:rPr>
              <a:t>depth_first_traversal</a:t>
            </a:r>
            <a:r>
              <a:rPr lang="en-US" altLang="en-US" sz="1400" dirty="0" smtClean="0">
                <a:latin typeface="Consolas" panose="020B0609020204030204" pitchFamily="49" charset="0"/>
                <a:cs typeface="Consolas" panose="020B0609020204030204" pitchFamily="49" charset="0"/>
              </a:rPr>
              <a:t>( hash );</a:t>
            </a:r>
          </a:p>
          <a:p>
            <a:pPr marL="457200" lvl="1" indent="0">
              <a:buNone/>
            </a:pPr>
            <a:r>
              <a:rPr lang="en-US" altLang="en-US" sz="1400" dirty="0" smtClean="0">
                <a:latin typeface="Consolas" panose="020B0609020204030204" pitchFamily="49" charset="0"/>
                <a:cs typeface="Consolas" panose="020B0609020204030204" pitchFamily="49" charset="0"/>
              </a:rPr>
              <a:t>        }</a:t>
            </a:r>
          </a:p>
          <a:p>
            <a:pPr marL="457200" lvl="1" indent="0">
              <a:buNone/>
            </a:pPr>
            <a:r>
              <a:rPr lang="en-US" altLang="en-US" sz="1400" dirty="0" smtClean="0">
                <a:latin typeface="Consolas" panose="020B0609020204030204" pitchFamily="49" charset="0"/>
                <a:cs typeface="Consolas" panose="020B0609020204030204" pitchFamily="49" charset="0"/>
              </a:rPr>
              <a:t>    }</a:t>
            </a:r>
          </a:p>
          <a:p>
            <a:pPr marL="457200" lvl="1" indent="0">
              <a:buNone/>
            </a:pPr>
            <a:r>
              <a:rPr lang="en-US" altLang="en-US" sz="1400" dirty="0" smtClean="0">
                <a:latin typeface="Consolas" panose="020B0609020204030204" pitchFamily="49" charset="0"/>
                <a:cs typeface="Consolas" panose="020B0609020204030204" pitchFamily="49" charset="0"/>
              </a:rPr>
              <a:t>}</a:t>
            </a:r>
            <a:endParaRPr lang="en-US" alt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0773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Iterative depth-first traversal</a:t>
            </a:r>
          </a:p>
        </p:txBody>
      </p:sp>
      <p:sp>
        <p:nvSpPr>
          <p:cNvPr id="61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An iterative implementation can use a stack</a:t>
            </a:r>
          </a:p>
          <a:p>
            <a:pPr marL="457200" lvl="1" indent="0">
              <a:buNone/>
            </a:pPr>
            <a:r>
              <a:rPr lang="en-US" altLang="en-US" sz="1400" dirty="0" smtClean="0">
                <a:latin typeface="Consolas" panose="020B0609020204030204" pitchFamily="49" charset="0"/>
                <a:cs typeface="Consolas" panose="020B0609020204030204" pitchFamily="49" charset="0"/>
              </a:rPr>
              <a:t>void Graph::</a:t>
            </a:r>
            <a:r>
              <a:rPr lang="en-US" altLang="en-US" sz="1400" dirty="0" err="1" smtClean="0">
                <a:latin typeface="Consolas" panose="020B0609020204030204" pitchFamily="49" charset="0"/>
                <a:cs typeface="Consolas" panose="020B0609020204030204" pitchFamily="49" charset="0"/>
              </a:rPr>
              <a:t>depth_first_traversal</a:t>
            </a:r>
            <a:r>
              <a:rPr lang="en-US" altLang="en-US" sz="1400" dirty="0" smtClean="0">
                <a:latin typeface="Consolas" panose="020B0609020204030204" pitchFamily="49" charset="0"/>
                <a:cs typeface="Consolas" panose="020B0609020204030204" pitchFamily="49" charset="0"/>
              </a:rPr>
              <a:t>( Vertex *first ) </a:t>
            </a:r>
            <a:r>
              <a:rPr lang="en-US" altLang="en-US" sz="1400" dirty="0" err="1" smtClean="0">
                <a:latin typeface="Consolas" panose="020B0609020204030204" pitchFamily="49" charset="0"/>
                <a:cs typeface="Consolas" panose="020B0609020204030204" pitchFamily="49" charset="0"/>
              </a:rPr>
              <a:t>const</a:t>
            </a:r>
            <a:r>
              <a:rPr lang="en-US" altLang="en-US" sz="1400" dirty="0" smtClean="0">
                <a:latin typeface="Consolas" panose="020B0609020204030204" pitchFamily="49" charset="0"/>
                <a:cs typeface="Consolas" panose="020B0609020204030204" pitchFamily="49" charset="0"/>
              </a:rPr>
              <a:t> {</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unordered_map</a:t>
            </a:r>
            <a:r>
              <a:rPr lang="en-US" altLang="en-US" sz="1400" dirty="0">
                <a:latin typeface="Consolas" panose="020B0609020204030204" pitchFamily="49" charset="0"/>
                <a:cs typeface="Consolas" panose="020B0609020204030204" pitchFamily="49" charset="0"/>
              </a:rPr>
              <a:t>&lt;Vertex *, </a:t>
            </a:r>
            <a:r>
              <a:rPr lang="en-US" altLang="en-US" sz="1400" dirty="0" err="1" smtClean="0">
                <a:latin typeface="Consolas" panose="020B0609020204030204" pitchFamily="49" charset="0"/>
                <a:cs typeface="Consolas" panose="020B0609020204030204" pitchFamily="49" charset="0"/>
              </a:rPr>
              <a:t>int</a:t>
            </a:r>
            <a:r>
              <a:rPr lang="en-US" altLang="en-US" sz="1400" dirty="0">
                <a:latin typeface="Consolas" panose="020B0609020204030204" pitchFamily="49" charset="0"/>
                <a:cs typeface="Consolas" panose="020B0609020204030204" pitchFamily="49" charset="0"/>
              </a:rPr>
              <a:t>&gt; hash;</a:t>
            </a: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hash.insert</a:t>
            </a:r>
            <a:r>
              <a:rPr lang="en-US" altLang="en-US" sz="1400" dirty="0">
                <a:latin typeface="Consolas" panose="020B0609020204030204" pitchFamily="49" charset="0"/>
                <a:cs typeface="Consolas" panose="020B0609020204030204" pitchFamily="49" charset="0"/>
              </a:rPr>
              <a:t>( first );</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std</a:t>
            </a:r>
            <a:r>
              <a:rPr lang="en-US" altLang="en-US" sz="1400" dirty="0" smtClean="0">
                <a:latin typeface="Consolas" panose="020B0609020204030204" pitchFamily="49" charset="0"/>
                <a:cs typeface="Consolas" panose="020B0609020204030204" pitchFamily="49" charset="0"/>
              </a:rPr>
              <a:t>::stack&lt;Vertex *&gt; stack;</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stack.push</a:t>
            </a:r>
            <a:r>
              <a:rPr lang="en-US" altLang="en-US" sz="1400" dirty="0">
                <a:latin typeface="Consolas" panose="020B0609020204030204" pitchFamily="49" charset="0"/>
                <a:cs typeface="Consolas" panose="020B0609020204030204" pitchFamily="49" charset="0"/>
              </a:rPr>
              <a:t>( first );</a:t>
            </a:r>
          </a:p>
          <a:p>
            <a:pPr marL="457200" lvl="1" indent="0">
              <a:buNone/>
            </a:pPr>
            <a:endParaRPr lang="en-US" altLang="en-US" sz="1400" dirty="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    while ( !</a:t>
            </a:r>
            <a:r>
              <a:rPr lang="en-US" altLang="en-US" sz="1400" dirty="0" err="1" smtClean="0">
                <a:latin typeface="Consolas" panose="020B0609020204030204" pitchFamily="49" charset="0"/>
                <a:cs typeface="Consolas" panose="020B0609020204030204" pitchFamily="49" charset="0"/>
              </a:rPr>
              <a:t>stack.empty</a:t>
            </a:r>
            <a:r>
              <a:rPr lang="en-US" altLang="en-US" sz="1400" dirty="0" smtClean="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Vertex *v = </a:t>
            </a:r>
            <a:r>
              <a:rPr lang="en-US" altLang="en-US" sz="1400" dirty="0" err="1" smtClean="0">
                <a:latin typeface="Consolas" panose="020B0609020204030204" pitchFamily="49" charset="0"/>
                <a:cs typeface="Consolas" panose="020B0609020204030204" pitchFamily="49" charset="0"/>
              </a:rPr>
              <a:t>stack.top</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stack.pop</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 Perform an operation on v</a:t>
            </a:r>
          </a:p>
          <a:p>
            <a:pPr marL="457200" lvl="1" indent="0">
              <a:buNone/>
            </a:pPr>
            <a:endParaRPr lang="en-US" altLang="en-US" sz="1400" dirty="0" smtClean="0">
              <a:latin typeface="Consolas" panose="020B0609020204030204" pitchFamily="49" charset="0"/>
              <a:cs typeface="Consolas" panose="020B0609020204030204" pitchFamily="49" charset="0"/>
            </a:endParaRPr>
          </a:p>
          <a:p>
            <a:pPr marL="457200" lvl="1" indent="0">
              <a:buNone/>
            </a:pPr>
            <a:r>
              <a:rPr lang="en-US" altLang="en-US" sz="1400" dirty="0" smtClean="0">
                <a:latin typeface="Consolas" panose="020B0609020204030204" pitchFamily="49" charset="0"/>
                <a:cs typeface="Consolas" panose="020B0609020204030204" pitchFamily="49" charset="0"/>
              </a:rPr>
              <a:t>        for </a:t>
            </a:r>
            <a:r>
              <a:rPr lang="en-US" altLang="en-US" sz="1400" dirty="0">
                <a:latin typeface="Consolas" panose="020B0609020204030204" pitchFamily="49" charset="0"/>
                <a:cs typeface="Consolas" panose="020B0609020204030204" pitchFamily="49" charset="0"/>
              </a:rPr>
              <a:t>( Vertex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v-&gt;</a:t>
            </a:r>
            <a:r>
              <a:rPr lang="en-US" altLang="en-US" sz="1400" dirty="0" err="1" smtClean="0">
                <a:latin typeface="Consolas" panose="020B0609020204030204" pitchFamily="49" charset="0"/>
                <a:cs typeface="Consolas" panose="020B0609020204030204" pitchFamily="49" charset="0"/>
              </a:rPr>
              <a:t>adjacent_vertices</a:t>
            </a:r>
            <a:r>
              <a:rPr lang="en-US" altLang="en-US" sz="1400" dirty="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if </a:t>
            </a:r>
            <a:r>
              <a:rPr lang="en-US" altLang="en-US" sz="1400" dirty="0">
                <a:latin typeface="Consolas" panose="020B0609020204030204" pitchFamily="49" charset="0"/>
                <a:cs typeface="Consolas" panose="020B0609020204030204" pitchFamily="49" charset="0"/>
              </a:rPr>
              <a:t>( !</a:t>
            </a:r>
            <a:r>
              <a:rPr lang="en-US" altLang="en-US" sz="1400" dirty="0" err="1">
                <a:latin typeface="Consolas" panose="020B0609020204030204" pitchFamily="49" charset="0"/>
                <a:cs typeface="Consolas" panose="020B0609020204030204" pitchFamily="49" charset="0"/>
              </a:rPr>
              <a:t>hash.member</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 )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hash.insert</a:t>
            </a: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w </a:t>
            </a:r>
            <a:r>
              <a:rPr lang="en-US" altLang="en-US" sz="1400" dirty="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r>
              <a:rPr lang="en-US" altLang="en-US" sz="1400" dirty="0" err="1" smtClean="0">
                <a:latin typeface="Consolas" panose="020B0609020204030204" pitchFamily="49" charset="0"/>
                <a:cs typeface="Consolas" panose="020B0609020204030204" pitchFamily="49" charset="0"/>
              </a:rPr>
              <a:t>stack.push</a:t>
            </a:r>
            <a:r>
              <a:rPr lang="en-US" altLang="en-US" sz="1400" dirty="0" smtClean="0">
                <a:latin typeface="Consolas" panose="020B0609020204030204" pitchFamily="49" charset="0"/>
                <a:cs typeface="Consolas" panose="020B0609020204030204" pitchFamily="49" charset="0"/>
              </a:rPr>
              <a:t>( w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           }</a:t>
            </a:r>
            <a:endParaRPr lang="en-US" altLang="en-US" sz="1400" dirty="0">
              <a:latin typeface="Consolas" panose="020B0609020204030204" pitchFamily="49" charset="0"/>
              <a:cs typeface="Consolas" panose="020B0609020204030204" pitchFamily="49" charset="0"/>
            </a:endParaRPr>
          </a:p>
          <a:p>
            <a:pPr marL="457200" lvl="1" indent="0">
              <a:buNone/>
            </a:pPr>
            <a:r>
              <a:rPr lang="en-US" altLang="en-US" sz="1400" dirty="0">
                <a:latin typeface="Consolas" panose="020B0609020204030204" pitchFamily="49" charset="0"/>
                <a:cs typeface="Consolas" panose="020B0609020204030204" pitchFamily="49" charset="0"/>
              </a:rPr>
              <a:t>        }</a:t>
            </a:r>
          </a:p>
          <a:p>
            <a:pPr marL="457200" lvl="1" indent="0">
              <a:buNone/>
            </a:pPr>
            <a:r>
              <a:rPr lang="en-US" altLang="en-US" sz="1400" dirty="0">
                <a:latin typeface="Consolas" panose="020B0609020204030204" pitchFamily="49" charset="0"/>
                <a:cs typeface="Consolas" panose="020B0609020204030204" pitchFamily="49" charset="0"/>
              </a:rPr>
              <a:t>    </a:t>
            </a:r>
            <a:r>
              <a:rPr lang="en-US" altLang="en-US" sz="1400" dirty="0" smtClean="0">
                <a:latin typeface="Consolas" panose="020B0609020204030204" pitchFamily="49" charset="0"/>
                <a:cs typeface="Consolas" panose="020B0609020204030204" pitchFamily="49" charset="0"/>
              </a:rPr>
              <a:t>}</a:t>
            </a:r>
          </a:p>
          <a:p>
            <a:pPr marL="457200" lvl="1" indent="0">
              <a:buNone/>
            </a:pPr>
            <a:r>
              <a:rPr lang="en-US" alt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109869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16983</TotalTime>
  <Words>124</Words>
  <Application>Microsoft Office PowerPoint</Application>
  <PresentationFormat>On-screen Show (4:3)</PresentationFormat>
  <Paragraphs>281</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Custom Design</vt:lpstr>
      <vt:lpstr>PowerPoint Presentation</vt:lpstr>
      <vt:lpstr>Outline</vt:lpstr>
      <vt:lpstr>Strategies</vt:lpstr>
      <vt:lpstr>Breadth-first traversal</vt:lpstr>
      <vt:lpstr>Iterative depth-first traversal</vt:lpstr>
      <vt:lpstr>Breadth-first traversal</vt:lpstr>
      <vt:lpstr>Depth-first traversal</vt:lpstr>
      <vt:lpstr>Recursive depth-first traversal</vt:lpstr>
      <vt:lpstr>Iterative depth-first traversal</vt:lpstr>
      <vt:lpstr>Iterative depth-first traversal</vt:lpstr>
      <vt:lpstr>Standard Template Library (STL) approach</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Comparison</vt:lpstr>
      <vt:lpstr>Comparison</vt:lpstr>
      <vt:lpstr>Applications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1305</cp:revision>
  <dcterms:created xsi:type="dcterms:W3CDTF">2009-09-11T23:00:44Z</dcterms:created>
  <dcterms:modified xsi:type="dcterms:W3CDTF">2015-10-05T23:27:04Z</dcterms:modified>
</cp:coreProperties>
</file>