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25"/>
  </p:notesMasterIdLst>
  <p:handoutMasterIdLst>
    <p:handoutMasterId r:id="rId26"/>
  </p:handoutMasterIdLst>
  <p:sldIdLst>
    <p:sldId id="256" r:id="rId2"/>
    <p:sldId id="419" r:id="rId3"/>
    <p:sldId id="420" r:id="rId4"/>
    <p:sldId id="421" r:id="rId5"/>
    <p:sldId id="422" r:id="rId6"/>
    <p:sldId id="423" r:id="rId7"/>
    <p:sldId id="424" r:id="rId8"/>
    <p:sldId id="425" r:id="rId9"/>
    <p:sldId id="426" r:id="rId10"/>
    <p:sldId id="427" r:id="rId11"/>
    <p:sldId id="428" r:id="rId12"/>
    <p:sldId id="439" r:id="rId13"/>
    <p:sldId id="429" r:id="rId14"/>
    <p:sldId id="430" r:id="rId15"/>
    <p:sldId id="437" r:id="rId16"/>
    <p:sldId id="431" r:id="rId17"/>
    <p:sldId id="432" r:id="rId18"/>
    <p:sldId id="433" r:id="rId19"/>
    <p:sldId id="434" r:id="rId20"/>
    <p:sldId id="435" r:id="rId21"/>
    <p:sldId id="436" r:id="rId22"/>
    <p:sldId id="438" r:id="rId23"/>
    <p:sldId id="373" r:id="rId2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248" autoAdjust="0"/>
    <p:restoredTop sz="94660"/>
  </p:normalViewPr>
  <p:slideViewPr>
    <p:cSldViewPr>
      <p:cViewPr varScale="1">
        <p:scale>
          <a:sx n="81" d="100"/>
          <a:sy n="81" d="100"/>
        </p:scale>
        <p:origin x="-690" y="-84"/>
      </p:cViewPr>
      <p:guideLst>
        <p:guide orient="horz" pos="2160"/>
        <p:guide pos="2880"/>
      </p:guideLst>
    </p:cSldViewPr>
  </p:slideViewPr>
  <p:notesTextViewPr>
    <p:cViewPr>
      <p:scale>
        <a:sx n="100" d="100"/>
        <a:sy n="100" d="100"/>
      </p:scale>
      <p:origin x="0" y="0"/>
    </p:cViewPr>
  </p:notesTextViewPr>
  <p:notesViewPr>
    <p:cSldViewPr>
      <p:cViewPr varScale="1">
        <p:scale>
          <a:sx n="67" d="100"/>
          <a:sy n="67" d="100"/>
        </p:scale>
        <p:origin x="-2544"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A0F04F0-ED99-4A7D-AD7F-22DD5823387D}" type="datetimeFigureOut">
              <a:rPr lang="en-CA" smtClean="0"/>
              <a:t>18/03/2015</a:t>
            </a:fld>
            <a:endParaRPr lang="en-CA"/>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6EDBF7C-66B1-4946-B091-A4A819905A03}" type="slidenum">
              <a:rPr lang="en-CA" smtClean="0"/>
              <a:t>‹#›</a:t>
            </a:fld>
            <a:endParaRPr lang="en-CA"/>
          </a:p>
        </p:txBody>
      </p:sp>
    </p:spTree>
    <p:extLst>
      <p:ext uri="{BB962C8B-B14F-4D97-AF65-F5344CB8AC3E}">
        <p14:creationId xmlns:p14="http://schemas.microsoft.com/office/powerpoint/2010/main" val="41585060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3/18/2015</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26719816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71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E6226FB-55D5-4CAA-90EF-D8DC53E1A20F}" type="slidenum">
              <a:rPr lang="en-CA" smtClean="0"/>
              <a:pPr fontAlgn="base">
                <a:spcBef>
                  <a:spcPct val="0"/>
                </a:spcBef>
                <a:spcAft>
                  <a:spcPct val="0"/>
                </a:spcAft>
                <a:defRPr/>
              </a:pPr>
              <a:t>1</a:t>
            </a:fld>
            <a:endParaRPr lang="en-CA"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5DBB9FC6-B1CE-46D9-A65A-59E0F3DFF4BE}" type="slidenum">
              <a:rPr lang="en-CA" smtClean="0"/>
              <a:pPr>
                <a:defRPr/>
              </a:pPr>
              <a:t>10</a:t>
            </a:fld>
            <a:endParaRPr lang="en-CA"/>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D635B9B0-A10D-4586-9267-11A45CA7E3BA}" type="slidenum">
              <a:rPr lang="en-CA" smtClean="0"/>
              <a:pPr>
                <a:defRPr/>
              </a:pPr>
              <a:t>11</a:t>
            </a:fld>
            <a:endParaRPr lang="en-CA"/>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08EBD467-3F35-4AB8-8018-E7D264A13200}" type="slidenum">
              <a:rPr lang="en-CA" smtClean="0"/>
              <a:pPr>
                <a:defRPr/>
              </a:pPr>
              <a:t>13</a:t>
            </a:fld>
            <a:endParaRPr lang="en-CA"/>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278FB607-428E-4560-A8BC-CBE180BB9842}" type="slidenum">
              <a:rPr lang="en-CA" smtClean="0"/>
              <a:pPr>
                <a:defRPr/>
              </a:pPr>
              <a:t>14</a:t>
            </a:fld>
            <a:endParaRPr lang="en-CA"/>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278FB607-428E-4560-A8BC-CBE180BB9842}" type="slidenum">
              <a:rPr lang="en-CA" smtClean="0"/>
              <a:pPr>
                <a:defRPr/>
              </a:pPr>
              <a:t>15</a:t>
            </a:fld>
            <a:endParaRPr lang="en-CA"/>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61A0F1B5-9358-4811-A54C-A57D97F74670}" type="slidenum">
              <a:rPr lang="en-CA" smtClean="0"/>
              <a:pPr>
                <a:defRPr/>
              </a:pPr>
              <a:t>16</a:t>
            </a:fld>
            <a:endParaRPr lang="en-CA"/>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02B9161E-5972-444C-A505-CF70DD02DADA}" type="slidenum">
              <a:rPr lang="en-CA" smtClean="0"/>
              <a:pPr>
                <a:defRPr/>
              </a:pPr>
              <a:t>17</a:t>
            </a:fld>
            <a:endParaRPr lang="en-CA"/>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B3BD975B-27C9-4C4E-9C3E-CFFC5CBB1B73}" type="slidenum">
              <a:rPr lang="en-CA" smtClean="0"/>
              <a:pPr>
                <a:defRPr/>
              </a:pPr>
              <a:t>18</a:t>
            </a:fld>
            <a:endParaRPr lang="en-CA"/>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C85EC59B-9E44-46D2-981C-7EC6BFEE6969}" type="slidenum">
              <a:rPr lang="en-CA" smtClean="0"/>
              <a:pPr>
                <a:defRPr/>
              </a:pPr>
              <a:t>19</a:t>
            </a:fld>
            <a:endParaRPr lang="en-CA"/>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E56E7908-227E-44E7-BFA6-E08D1D87D736}" type="slidenum">
              <a:rPr lang="en-CA" smtClean="0"/>
              <a:pPr>
                <a:defRPr/>
              </a:pPr>
              <a:t>20</a:t>
            </a:fld>
            <a:endParaRPr lang="en-C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20F1E90D-435A-438A-B560-00943601F080}" type="slidenum">
              <a:rPr lang="en-CA" smtClean="0"/>
              <a:pPr>
                <a:defRPr/>
              </a:pPr>
              <a:t>2</a:t>
            </a:fld>
            <a:endParaRPr lang="en-CA"/>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E56E7908-227E-44E7-BFA6-E08D1D87D736}" type="slidenum">
              <a:rPr lang="en-CA" smtClean="0"/>
              <a:pPr>
                <a:defRPr/>
              </a:pPr>
              <a:t>21</a:t>
            </a:fld>
            <a:endParaRPr lang="en-CA"/>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20F1E90D-435A-438A-B560-00943601F080}" type="slidenum">
              <a:rPr lang="en-CA" smtClean="0"/>
              <a:pPr>
                <a:defRPr/>
              </a:pPr>
              <a:t>22</a:t>
            </a:fld>
            <a:endParaRPr lang="en-CA"/>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C9719500-C45E-434A-BC8A-8FFFDCB8ACC3}" type="slidenum">
              <a:rPr lang="en-CA" smtClean="0"/>
              <a:pPr>
                <a:defRPr/>
              </a:pPr>
              <a:t>23</a:t>
            </a:fld>
            <a:endParaRPr lang="en-C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807D58FF-1BEC-4BA2-A98F-E8B874A614E6}" type="slidenum">
              <a:rPr lang="en-CA" smtClean="0"/>
              <a:pPr>
                <a:defRPr/>
              </a:pPr>
              <a:t>3</a:t>
            </a:fld>
            <a:endParaRPr lang="en-CA"/>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31F503D7-0614-4BCD-99F8-FCB902204E2A}" type="slidenum">
              <a:rPr lang="en-CA" smtClean="0"/>
              <a:pPr>
                <a:defRPr/>
              </a:pPr>
              <a:t>4</a:t>
            </a:fld>
            <a:endParaRPr lang="en-C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6EF2E143-E477-4043-9082-220CEBB9C9FB}" type="slidenum">
              <a:rPr lang="en-CA" smtClean="0"/>
              <a:pPr>
                <a:defRPr/>
              </a:pPr>
              <a:t>5</a:t>
            </a:fld>
            <a:endParaRPr lang="en-C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7B7D4367-C40E-4A39-94F6-D677EE39B6DD}" type="slidenum">
              <a:rPr lang="en-CA" smtClean="0"/>
              <a:pPr>
                <a:defRPr/>
              </a:pPr>
              <a:t>6</a:t>
            </a:fld>
            <a:endParaRPr lang="en-CA"/>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353BFC80-3AA3-4250-A05E-120376CCE546}" type="slidenum">
              <a:rPr lang="en-CA" smtClean="0"/>
              <a:pPr>
                <a:defRPr/>
              </a:pPr>
              <a:t>7</a:t>
            </a:fld>
            <a:endParaRPr lang="en-CA"/>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9CA42185-1E42-452C-AB81-504D64AACFD6}" type="slidenum">
              <a:rPr lang="en-CA" smtClean="0"/>
              <a:pPr>
                <a:defRPr/>
              </a:pPr>
              <a:t>8</a:t>
            </a:fld>
            <a:endParaRPr lang="en-CA"/>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05BDEFDF-66A4-4034-A627-5C32E59F543A}" type="slidenum">
              <a:rPr lang="en-CA" smtClean="0"/>
              <a:pPr>
                <a:defRPr/>
              </a:pPr>
              <a:t>9</a:t>
            </a:fld>
            <a:endParaRPr lang="en-CA"/>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dirty="0">
                <a:solidFill>
                  <a:schemeClr val="bg1"/>
                </a:solidFill>
                <a:latin typeface="Arial" pitchFamily="34" charset="0"/>
                <a:cs typeface="Arial" pitchFamily="34" charset="0"/>
              </a:rPr>
              <a:t>ECE 250 </a:t>
            </a:r>
            <a:r>
              <a:rPr lang="en-US" sz="2000" i="1" dirty="0">
                <a:solidFill>
                  <a:schemeClr val="bg1"/>
                </a:solidFill>
                <a:latin typeface="Arial" pitchFamily="34" charset="0"/>
                <a:cs typeface="Arial" pitchFamily="34" charset="0"/>
              </a:rPr>
              <a:t>Algorithms and Data Structures</a:t>
            </a:r>
          </a:p>
        </p:txBody>
      </p:sp>
      <p:sp>
        <p:nvSpPr>
          <p:cNvPr id="7" name="Text Box 14"/>
          <p:cNvSpPr txBox="1">
            <a:spLocks noChangeArrowheads="1"/>
          </p:cNvSpPr>
          <p:nvPr userDrawn="1"/>
        </p:nvSpPr>
        <p:spPr bwMode="auto">
          <a:xfrm>
            <a:off x="5472113" y="4365625"/>
            <a:ext cx="3671887" cy="2270125"/>
          </a:xfrm>
          <a:prstGeom prst="rect">
            <a:avLst/>
          </a:prstGeom>
          <a:noFill/>
          <a:ln w="9525">
            <a:noFill/>
            <a:miter lim="800000"/>
            <a:headEnd/>
            <a:tailEnd/>
          </a:ln>
          <a:effectLst>
            <a:outerShdw blurRad="50800" dist="25400" dir="2700000" algn="tl" rotWithShape="0">
              <a:prstClr val="black"/>
            </a:outerShdw>
          </a:effectLst>
        </p:spPr>
        <p:txBody>
          <a:bodyPr>
            <a:spAutoFit/>
          </a:bodyPr>
          <a:lstStyle/>
          <a:p>
            <a:pPr defTabSz="457200">
              <a:spcBef>
                <a:spcPct val="20000"/>
              </a:spcBef>
              <a:defRPr/>
            </a:pPr>
            <a:r>
              <a:rPr lang="en-US" sz="1200" b="1" kern="0" dirty="0">
                <a:solidFill>
                  <a:srgbClr val="FFFFFF"/>
                </a:solidFill>
                <a:latin typeface="Arial" pitchFamily="34" charset="0"/>
                <a:ea typeface="ＭＳ Ｐゴシック" charset="-128"/>
                <a:cs typeface="Arial" pitchFamily="34" charset="0"/>
              </a:rPr>
              <a:t>Douglas Wilhelm Harder, </a:t>
            </a:r>
            <a:r>
              <a:rPr lang="en-US" sz="1200" b="1" kern="0" dirty="0" err="1">
                <a:solidFill>
                  <a:srgbClr val="FFFFFF"/>
                </a:solidFill>
                <a:latin typeface="Arial" pitchFamily="34" charset="0"/>
                <a:ea typeface="ＭＳ Ｐゴシック" charset="-128"/>
                <a:cs typeface="Arial" pitchFamily="34" charset="0"/>
              </a:rPr>
              <a:t>M.Math</a:t>
            </a:r>
            <a:r>
              <a:rPr lang="en-US" sz="1200" b="1" kern="0" dirty="0">
                <a:solidFill>
                  <a:srgbClr val="FFFFFF"/>
                </a:solidFill>
                <a:latin typeface="Arial" pitchFamily="34" charset="0"/>
                <a:ea typeface="ＭＳ Ｐゴシック" charset="-128"/>
                <a:cs typeface="Arial" pitchFamily="34" charset="0"/>
              </a:rPr>
              <a:t>. LEL</a:t>
            </a:r>
          </a:p>
          <a:p>
            <a:pPr defTabSz="457200">
              <a:spcBef>
                <a:spcPct val="20000"/>
              </a:spcBef>
              <a:defRPr/>
            </a:pPr>
            <a:r>
              <a:rPr lang="en-US" sz="1100" kern="0" dirty="0">
                <a:solidFill>
                  <a:srgbClr val="FFFFFF"/>
                </a:solidFill>
                <a:latin typeface="Arial" pitchFamily="34" charset="0"/>
                <a:ea typeface="ＭＳ Ｐゴシック" charset="-128"/>
                <a:cs typeface="Arial" pitchFamily="34" charset="0"/>
              </a:rPr>
              <a:t>Department of Electrical and Computer Engineering</a:t>
            </a:r>
          </a:p>
          <a:p>
            <a:pPr defTabSz="457200">
              <a:spcBef>
                <a:spcPct val="20000"/>
              </a:spcBef>
              <a:defRPr/>
            </a:pPr>
            <a:r>
              <a:rPr lang="en-US" sz="1100" kern="0" dirty="0">
                <a:solidFill>
                  <a:srgbClr val="FFFFFF"/>
                </a:solidFill>
                <a:latin typeface="Arial" pitchFamily="34" charset="0"/>
                <a:ea typeface="ＭＳ Ｐゴシック" charset="-128"/>
                <a:cs typeface="Arial" pitchFamily="34" charset="0"/>
              </a:rPr>
              <a:t>University of Waterloo</a:t>
            </a:r>
          </a:p>
          <a:p>
            <a:pPr defTabSz="457200">
              <a:spcBef>
                <a:spcPct val="20000"/>
              </a:spcBef>
              <a:defRPr/>
            </a:pPr>
            <a:r>
              <a:rPr lang="en-US" sz="1100" kern="0" dirty="0">
                <a:solidFill>
                  <a:srgbClr val="FFFFFF"/>
                </a:solidFill>
                <a:latin typeface="Arial" pitchFamily="34" charset="0"/>
                <a:ea typeface="ＭＳ Ｐゴシック" charset="-128"/>
                <a:cs typeface="Arial" pitchFamily="34" charset="0"/>
              </a:rPr>
              <a:t>Waterloo, Ontario, Canada</a:t>
            </a:r>
          </a:p>
          <a:p>
            <a:pPr defTabSz="457200">
              <a:spcBef>
                <a:spcPct val="20000"/>
              </a:spcBef>
              <a:defRPr/>
            </a:pPr>
            <a:endParaRPr lang="en-US" sz="1100" kern="0" dirty="0">
              <a:solidFill>
                <a:srgbClr val="FFFFFF"/>
              </a:solidFill>
              <a:latin typeface="Arial" pitchFamily="34" charset="0"/>
              <a:ea typeface="ＭＳ Ｐゴシック" charset="-128"/>
              <a:cs typeface="Arial" pitchFamily="34" charset="0"/>
            </a:endParaRPr>
          </a:p>
          <a:p>
            <a:pPr defTabSz="457200">
              <a:spcBef>
                <a:spcPct val="20000"/>
              </a:spcBef>
              <a:defRPr/>
            </a:pPr>
            <a:r>
              <a:rPr lang="en-US" sz="1100" kern="0" dirty="0">
                <a:solidFill>
                  <a:srgbClr val="FFFFFF"/>
                </a:solidFill>
                <a:latin typeface="Arial" pitchFamily="34" charset="0"/>
                <a:ea typeface="ＭＳ Ｐゴシック" charset="-128"/>
                <a:cs typeface="Arial" pitchFamily="34" charset="0"/>
              </a:rPr>
              <a:t>ece.uwaterloo.ca</a:t>
            </a:r>
          </a:p>
          <a:p>
            <a:pPr defTabSz="457200">
              <a:spcBef>
                <a:spcPct val="20000"/>
              </a:spcBef>
              <a:defRPr/>
            </a:pPr>
            <a:r>
              <a:rPr lang="en-US" sz="1100" kern="0" dirty="0">
                <a:solidFill>
                  <a:srgbClr val="FFFFFF"/>
                </a:solidFill>
                <a:latin typeface="Arial" pitchFamily="34" charset="0"/>
                <a:ea typeface="ＭＳ Ｐゴシック" charset="-128"/>
                <a:cs typeface="Arial" pitchFamily="34" charset="0"/>
              </a:rPr>
              <a:t>dwharder@alumni.uwaterloo.ca</a:t>
            </a:r>
          </a:p>
          <a:p>
            <a:pPr defTabSz="457200">
              <a:spcBef>
                <a:spcPct val="20000"/>
              </a:spcBef>
              <a:defRPr/>
            </a:pPr>
            <a:endParaRPr lang="en-CA" sz="900" dirty="0">
              <a:solidFill>
                <a:srgbClr val="FFFFFF"/>
              </a:solidFill>
              <a:latin typeface="Arial"/>
              <a:ea typeface="ＭＳ Ｐゴシック" charset="-128"/>
            </a:endParaRPr>
          </a:p>
          <a:p>
            <a:pPr defTabSz="457200">
              <a:spcBef>
                <a:spcPct val="20000"/>
              </a:spcBef>
              <a:defRPr/>
            </a:pPr>
            <a:r>
              <a:rPr lang="en-CA" sz="900" dirty="0">
                <a:solidFill>
                  <a:srgbClr val="FFFFFF"/>
                </a:solidFill>
                <a:latin typeface="Arial"/>
                <a:ea typeface="ＭＳ Ｐゴシック" charset="-128"/>
              </a:rPr>
              <a:t>© 2006-2013 by Douglas Wilhelm Harder.  Some rights reserved.</a:t>
            </a:r>
            <a:endParaRPr lang="en-US" sz="900" kern="0" dirty="0">
              <a:solidFill>
                <a:srgbClr val="FFFFFF"/>
              </a:solidFill>
              <a:latin typeface="Arial" pitchFamily="34" charset="0"/>
              <a:ea typeface="ＭＳ Ｐゴシック" charset="-128"/>
              <a:cs typeface="Arial" pitchFamily="34" charset="0"/>
            </a:endParaRPr>
          </a:p>
          <a:p>
            <a:pPr defTabSz="457200">
              <a:spcBef>
                <a:spcPct val="20000"/>
              </a:spcBef>
              <a:defRPr/>
            </a:pPr>
            <a:endParaRPr lang="en-CA" sz="2400" dirty="0">
              <a:solidFill>
                <a:srgbClr val="FFFFFF"/>
              </a:solidFill>
              <a:latin typeface="Arial"/>
              <a:ea typeface="ＭＳ Ｐゴシック" charset="-128"/>
            </a:endParaRPr>
          </a:p>
        </p:txBody>
      </p:sp>
      <p:pic>
        <p:nvPicPr>
          <p:cNvPr id="5" name="Picture 2" descr="C:\Users\dwharder\Desktop\cc.png"/>
          <p:cNvPicPr>
            <a:picLocks noChangeAspect="1" noChangeArrowheads="1"/>
          </p:cNvPicPr>
          <p:nvPr userDrawn="1"/>
        </p:nvPicPr>
        <p:blipFill>
          <a:blip r:embed="rId3" cstate="print"/>
          <a:srcRect/>
          <a:stretch>
            <a:fillRect/>
          </a:stretch>
        </p:blipFill>
        <p:spPr bwMode="auto">
          <a:xfrm>
            <a:off x="8297863" y="6373813"/>
            <a:ext cx="679450" cy="330200"/>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493125" y="387350"/>
            <a:ext cx="400050" cy="304800"/>
          </a:xfrm>
          <a:prstGeom prst="rect">
            <a:avLst/>
          </a:prstGeom>
          <a:noFill/>
        </p:spPr>
        <p:txBody>
          <a:bodyPr wrap="none">
            <a:spAutoFit/>
          </a:bodyPr>
          <a:lstStyle/>
          <a:p>
            <a:pPr algn="r">
              <a:defRPr/>
            </a:pPr>
            <a:fld id="{CB04C21C-B0BC-4588-B282-CC300FAFEEC9}" type="slidenum">
              <a:rPr lang="en-CA" sz="1400">
                <a:solidFill>
                  <a:schemeClr val="tx1">
                    <a:lumMod val="50000"/>
                    <a:lumOff val="50000"/>
                  </a:schemeClr>
                </a:solidFill>
              </a:rPr>
              <a:pPr algn="r">
                <a:defRPr/>
              </a:pPr>
              <a:t>‹#›</a:t>
            </a:fld>
            <a:endParaRPr lang="en-CA" sz="1400">
              <a:solidFill>
                <a:schemeClr val="tx1">
                  <a:lumMod val="50000"/>
                  <a:lumOff val="50000"/>
                </a:schemeClr>
              </a:solidFill>
            </a:endParaRPr>
          </a:p>
        </p:txBody>
      </p:sp>
      <p:sp>
        <p:nvSpPr>
          <p:cNvPr id="7" name="Footer Placeholder 4"/>
          <p:cNvSpPr txBox="1">
            <a:spLocks/>
          </p:cNvSpPr>
          <p:nvPr userDrawn="1"/>
        </p:nvSpPr>
        <p:spPr>
          <a:xfrm>
            <a:off x="2916238" y="111125"/>
            <a:ext cx="5832475" cy="365125"/>
          </a:xfrm>
          <a:prstGeom prst="rect">
            <a:avLst/>
          </a:prstGeom>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rPr>
              <a:t>Minimum spanning trees</a:t>
            </a:r>
            <a:endParaRPr kumimoji="0" lang="en-CA" sz="1600"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a:defRPr sz="2000"/>
            </a:lvl1pPr>
            <a:lvl2pPr>
              <a:defRPr sz="1800"/>
            </a:lvl2pPr>
            <a:lvl3pPr>
              <a:defRPr sz="1600"/>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CA"/>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sldNum="0" hdr="0" dt="0"/>
  <p:txStyles>
    <p:titleStyle>
      <a:lvl1pPr algn="ctr" rtl="0" eaLnBrk="0" fontAlgn="base" hangingPunct="0">
        <a:spcBef>
          <a:spcPct val="0"/>
        </a:spcBef>
        <a:spcAft>
          <a:spcPct val="0"/>
        </a:spcAft>
        <a:defRPr sz="2800"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16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14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1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4"/>
          <p:cNvSpPr txBox="1">
            <a:spLocks noChangeArrowheads="1"/>
          </p:cNvSpPr>
          <p:nvPr/>
        </p:nvSpPr>
        <p:spPr bwMode="auto">
          <a:xfrm>
            <a:off x="755650" y="2558504"/>
            <a:ext cx="7199313" cy="769441"/>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4400" dirty="0" smtClean="0">
                <a:solidFill>
                  <a:schemeClr val="bg1"/>
                </a:solidFill>
                <a:latin typeface="Arial" pitchFamily="34" charset="0"/>
                <a:cs typeface="Arial" pitchFamily="34" charset="0"/>
              </a:rPr>
              <a:t>Minimum spanning tree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ltLang="en-US" smtClean="0">
                <a:latin typeface="Arial" charset="0"/>
                <a:cs typeface="Arial" charset="0"/>
              </a:rPr>
              <a:t>Minimum Spanning Trees</a:t>
            </a:r>
          </a:p>
        </p:txBody>
      </p:sp>
      <p:sp>
        <p:nvSpPr>
          <p:cNvPr id="18435"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Which spanning tree which minimizes the weight?</a:t>
            </a:r>
          </a:p>
          <a:p>
            <a:pPr lvl="1"/>
            <a:r>
              <a:rPr lang="en-US" altLang="en-US" smtClean="0">
                <a:latin typeface="Arial" charset="0"/>
                <a:cs typeface="Arial" charset="0"/>
              </a:rPr>
              <a:t>Such a tree is termed a </a:t>
            </a:r>
            <a:r>
              <a:rPr lang="en-US" altLang="en-US" i="1" smtClean="0">
                <a:latin typeface="Arial" charset="0"/>
                <a:cs typeface="Arial" charset="0"/>
              </a:rPr>
              <a:t>minimum spanning tree</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The weight of this spanning tree is 14</a:t>
            </a:r>
          </a:p>
        </p:txBody>
      </p:sp>
      <p:pic>
        <p:nvPicPr>
          <p:cNvPr id="18436" name="Picture 7" descr="st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3962080"/>
            <a:ext cx="7278761" cy="198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58621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ltLang="en-US" smtClean="0">
                <a:latin typeface="Arial" charset="0"/>
                <a:cs typeface="Arial" charset="0"/>
              </a:rPr>
              <a:t>Minimum Spanning Trees</a:t>
            </a:r>
          </a:p>
        </p:txBody>
      </p:sp>
      <p:sp>
        <p:nvSpPr>
          <p:cNvPr id="19459"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If we use a different vertex as the root, we get a different tree, however, this is simply the result of one or more rotations</a:t>
            </a:r>
          </a:p>
        </p:txBody>
      </p:sp>
      <p:pic>
        <p:nvPicPr>
          <p:cNvPr id="19460" name="Picture 7" descr="st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3962080"/>
            <a:ext cx="7278761" cy="198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58834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A graph of fifteen nodes.  Eight of those nodes are connected forming a first connected sub-component, five others are connected forming a second connected sub-component, and the two remaining vertices are connected.  The actual connections are not that relevant as long as there is a path from one vertex to any other vertex within one connected sub-component." title="A disconnected gra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2924944"/>
            <a:ext cx="3788395" cy="26710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smtClean="0"/>
              <a:t>Spanning forests</a:t>
            </a:r>
            <a:endParaRPr lang="en-CA" dirty="0"/>
          </a:p>
        </p:txBody>
      </p:sp>
      <p:sp>
        <p:nvSpPr>
          <p:cNvPr id="3" name="Content Placeholder 2"/>
          <p:cNvSpPr>
            <a:spLocks noGrp="1"/>
          </p:cNvSpPr>
          <p:nvPr>
            <p:ph idx="1"/>
          </p:nvPr>
        </p:nvSpPr>
        <p:spPr/>
        <p:txBody>
          <a:bodyPr/>
          <a:lstStyle/>
          <a:p>
            <a:pPr marL="357188" indent="-357188">
              <a:buNone/>
            </a:pPr>
            <a:r>
              <a:rPr lang="en-CA" dirty="0" smtClean="0"/>
              <a:t>	Suppose that a graph is composed of </a:t>
            </a:r>
            <a:r>
              <a:rPr lang="en-CA" i="1" dirty="0" smtClean="0">
                <a:latin typeface="Times New Roman" panose="02020603050405020304" pitchFamily="18" charset="0"/>
                <a:cs typeface="Times New Roman" panose="02020603050405020304" pitchFamily="18" charset="0"/>
              </a:rPr>
              <a:t>N</a:t>
            </a:r>
            <a:r>
              <a:rPr lang="en-CA" dirty="0" smtClean="0"/>
              <a:t> connected vertex-induced sub-graphs</a:t>
            </a:r>
          </a:p>
          <a:p>
            <a:pPr lvl="1"/>
            <a:r>
              <a:rPr lang="en-CA" dirty="0" smtClean="0"/>
              <a:t>In this case, we may define a </a:t>
            </a:r>
            <a:r>
              <a:rPr lang="en-CA" i="1" dirty="0" smtClean="0"/>
              <a:t>spanning forest</a:t>
            </a:r>
            <a:r>
              <a:rPr lang="en-CA" dirty="0" smtClean="0"/>
              <a:t> as a collection of </a:t>
            </a:r>
            <a:r>
              <a:rPr lang="en-CA" i="1" dirty="0" smtClean="0">
                <a:latin typeface="Times New Roman" panose="02020603050405020304" pitchFamily="18" charset="0"/>
                <a:cs typeface="Times New Roman" panose="02020603050405020304" pitchFamily="18" charset="0"/>
              </a:rPr>
              <a:t>N </a:t>
            </a:r>
            <a:r>
              <a:rPr lang="en-CA" dirty="0" smtClean="0"/>
              <a:t>spanning trees, one for each connected vertex-induced sub-graph</a:t>
            </a:r>
          </a:p>
          <a:p>
            <a:pPr marL="357188" indent="-357188">
              <a:buNone/>
            </a:pPr>
            <a:endParaRPr lang="en-CA" dirty="0" smtClean="0"/>
          </a:p>
          <a:p>
            <a:pPr marL="357188" indent="-357188">
              <a:buNone/>
            </a:pPr>
            <a:endParaRPr lang="en-CA" dirty="0"/>
          </a:p>
          <a:p>
            <a:pPr marL="357188" indent="-357188">
              <a:buNone/>
            </a:pPr>
            <a:endParaRPr lang="en-CA" dirty="0" smtClean="0"/>
          </a:p>
          <a:p>
            <a:pPr marL="357188" indent="-357188">
              <a:buNone/>
            </a:pPr>
            <a:endParaRPr lang="en-CA" dirty="0"/>
          </a:p>
          <a:p>
            <a:pPr marL="357188" indent="-357188">
              <a:buNone/>
            </a:pPr>
            <a:endParaRPr lang="en-CA" dirty="0" smtClean="0"/>
          </a:p>
          <a:p>
            <a:pPr marL="357188" indent="-357188">
              <a:buNone/>
            </a:pPr>
            <a:endParaRPr lang="en-CA" dirty="0"/>
          </a:p>
          <a:p>
            <a:pPr lvl="1"/>
            <a:endParaRPr lang="en-CA" dirty="0" smtClean="0"/>
          </a:p>
          <a:p>
            <a:pPr lvl="1"/>
            <a:endParaRPr lang="en-CA" dirty="0" smtClean="0"/>
          </a:p>
          <a:p>
            <a:pPr lvl="1"/>
            <a:r>
              <a:rPr lang="en-CA" dirty="0" smtClean="0"/>
              <a:t>A </a:t>
            </a:r>
            <a:r>
              <a:rPr lang="en-CA" i="1" dirty="0" smtClean="0"/>
              <a:t>minimum spanning forest </a:t>
            </a:r>
            <a:r>
              <a:rPr lang="en-CA" dirty="0" smtClean="0"/>
              <a:t>is therefore a collection of </a:t>
            </a:r>
            <a:r>
              <a:rPr lang="en-CA" i="1" dirty="0" smtClean="0">
                <a:latin typeface="Times New Roman" panose="02020603050405020304" pitchFamily="18" charset="0"/>
                <a:cs typeface="Times New Roman" panose="02020603050405020304" pitchFamily="18" charset="0"/>
              </a:rPr>
              <a:t>N</a:t>
            </a:r>
            <a:r>
              <a:rPr lang="en-CA" dirty="0" smtClean="0"/>
              <a:t> minimum spanning trees, one for each connected vertex-induced sub-graph</a:t>
            </a:r>
          </a:p>
        </p:txBody>
      </p:sp>
      <p:pic>
        <p:nvPicPr>
          <p:cNvPr id="1030" name="Picture 6" descr="A graph sub-divided into three connected sub-components.  In each of the sub-components, a spanning tree is highlighted.  Together, the three spanning trees create a spanning forest." title="A spanning forest"/>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627784" y="2925214"/>
            <a:ext cx="3788395" cy="2670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70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ltLang="en-US" dirty="0" smtClean="0">
                <a:latin typeface="Arial" charset="0"/>
                <a:cs typeface="Arial" charset="0"/>
              </a:rPr>
              <a:t>Unweighted graphs</a:t>
            </a:r>
          </a:p>
        </p:txBody>
      </p:sp>
      <p:sp>
        <p:nvSpPr>
          <p:cNvPr id="20483" name="Rectangle 3"/>
          <p:cNvSpPr>
            <a:spLocks noGrp="1" noChangeArrowheads="1"/>
          </p:cNvSpPr>
          <p:nvPr>
            <p:ph type="body" idx="1"/>
          </p:nvPr>
        </p:nvSpPr>
        <p:spPr/>
        <p:txBody>
          <a:bodyPr/>
          <a:lstStyle/>
          <a:p>
            <a:pPr>
              <a:buFont typeface="Arial" charset="0"/>
              <a:buNone/>
            </a:pPr>
            <a:r>
              <a:rPr lang="en-US" altLang="en-US" dirty="0" smtClean="0">
                <a:latin typeface="Arial" charset="0"/>
                <a:cs typeface="Arial" charset="0"/>
              </a:rPr>
              <a:t>	Observation</a:t>
            </a:r>
          </a:p>
          <a:p>
            <a:pPr lvl="1"/>
            <a:r>
              <a:rPr lang="en-US" altLang="en-US" dirty="0" smtClean="0">
                <a:latin typeface="Arial" charset="0"/>
                <a:cs typeface="Arial" charset="0"/>
              </a:rPr>
              <a:t>In an unweighted graph, we nominally give each edge a weight of 1</a:t>
            </a:r>
          </a:p>
          <a:p>
            <a:pPr lvl="1"/>
            <a:r>
              <a:rPr lang="en-US" altLang="en-US" dirty="0" smtClean="0">
                <a:latin typeface="Arial" charset="0"/>
                <a:cs typeface="Arial" charset="0"/>
              </a:rPr>
              <a:t>Consequently, all minimum spanning trees have weight </a:t>
            </a:r>
            <a:r>
              <a:rPr lang="en-US" altLang="en-US" dirty="0" smtClean="0">
                <a:latin typeface="Times New Roman" panose="02020603050405020304" pitchFamily="18" charset="0"/>
                <a:cs typeface="Times New Roman" panose="02020603050405020304" pitchFamily="18" charset="0"/>
              </a:rPr>
              <a:t>|</a:t>
            </a:r>
            <a:r>
              <a:rPr lang="en-US" altLang="en-US" i="1" dirty="0" smtClean="0">
                <a:latin typeface="Times New Roman" panose="02020603050405020304" pitchFamily="18" charset="0"/>
                <a:cs typeface="Times New Roman" panose="02020603050405020304" pitchFamily="18" charset="0"/>
              </a:rPr>
              <a:t>V</a:t>
            </a:r>
            <a:r>
              <a:rPr lang="en-US" altLang="en-US" dirty="0" smtClean="0">
                <a:latin typeface="Times New Roman" panose="02020603050405020304" pitchFamily="18" charset="0"/>
                <a:cs typeface="Times New Roman" panose="02020603050405020304" pitchFamily="18" charset="0"/>
              </a:rPr>
              <a:t>| – 1</a:t>
            </a:r>
          </a:p>
        </p:txBody>
      </p:sp>
    </p:spTree>
    <p:extLst>
      <p:ext uri="{BB962C8B-B14F-4D97-AF65-F5344CB8AC3E}">
        <p14:creationId xmlns:p14="http://schemas.microsoft.com/office/powerpoint/2010/main" val="42800107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mtClean="0">
                <a:latin typeface="Arial" charset="0"/>
                <a:cs typeface="Arial" charset="0"/>
              </a:rPr>
              <a:t>Application</a:t>
            </a:r>
          </a:p>
        </p:txBody>
      </p:sp>
      <p:sp>
        <p:nvSpPr>
          <p:cNvPr id="229379"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Consider supplying power to</a:t>
            </a:r>
          </a:p>
          <a:p>
            <a:pPr lvl="1"/>
            <a:r>
              <a:rPr lang="en-US" altLang="en-US" smtClean="0">
                <a:latin typeface="Arial" charset="0"/>
                <a:cs typeface="Arial" charset="0"/>
              </a:rPr>
              <a:t>All circuit elements on a board</a:t>
            </a:r>
          </a:p>
          <a:p>
            <a:pPr lvl="1"/>
            <a:r>
              <a:rPr lang="en-US" altLang="en-US" smtClean="0">
                <a:latin typeface="Arial" charset="0"/>
                <a:cs typeface="Arial" charset="0"/>
              </a:rPr>
              <a:t>A number of loads within a building</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A minimum spanning tree will give the lowest-cost solution</a:t>
            </a:r>
          </a:p>
        </p:txBody>
      </p:sp>
      <p:pic>
        <p:nvPicPr>
          <p:cNvPr id="229381" name="Picture 5" descr="c6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3860800"/>
            <a:ext cx="4551363"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83" name="Text Box 7"/>
          <p:cNvSpPr txBox="1">
            <a:spLocks noChangeArrowheads="1"/>
          </p:cNvSpPr>
          <p:nvPr/>
        </p:nvSpPr>
        <p:spPr bwMode="auto">
          <a:xfrm>
            <a:off x="2543175" y="5975350"/>
            <a:ext cx="2254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solidFill>
                  <a:schemeClr val="bg2"/>
                </a:solidFill>
              </a:rPr>
              <a:t>www.commedore.ca</a:t>
            </a:r>
          </a:p>
        </p:txBody>
      </p:sp>
      <p:sp>
        <p:nvSpPr>
          <p:cNvPr id="229384" name="Text Box 8"/>
          <p:cNvSpPr txBox="1">
            <a:spLocks noChangeArrowheads="1"/>
          </p:cNvSpPr>
          <p:nvPr/>
        </p:nvSpPr>
        <p:spPr bwMode="auto">
          <a:xfrm>
            <a:off x="7023100" y="5589588"/>
            <a:ext cx="1797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solidFill>
                  <a:schemeClr val="bg2"/>
                </a:solidFill>
              </a:rPr>
              <a:t>www.kpmb.com</a:t>
            </a:r>
          </a:p>
        </p:txBody>
      </p:sp>
      <p:pic>
        <p:nvPicPr>
          <p:cNvPr id="22938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3860800"/>
            <a:ext cx="3652838"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51380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937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938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938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9379">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938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938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293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83" grpId="0"/>
      <p:bldP spid="22938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mtClean="0">
                <a:latin typeface="Arial" charset="0"/>
                <a:cs typeface="Arial" charset="0"/>
              </a:rPr>
              <a:t>Application</a:t>
            </a:r>
          </a:p>
        </p:txBody>
      </p:sp>
      <p:sp>
        <p:nvSpPr>
          <p:cNvPr id="229379" name="Rectangle 3"/>
          <p:cNvSpPr>
            <a:spLocks noGrp="1" noChangeArrowheads="1"/>
          </p:cNvSpPr>
          <p:nvPr>
            <p:ph type="body" idx="1"/>
          </p:nvPr>
        </p:nvSpPr>
        <p:spPr/>
        <p:txBody>
          <a:bodyPr/>
          <a:lstStyle/>
          <a:p>
            <a:pPr>
              <a:buNone/>
            </a:pPr>
            <a:r>
              <a:rPr lang="en-US" altLang="en-US" dirty="0" smtClean="0">
                <a:latin typeface="Arial" charset="0"/>
                <a:cs typeface="Arial" charset="0"/>
              </a:rPr>
              <a:t>	The first application of a minimum spanning tree algorithm was by the Czech mathematician </a:t>
            </a:r>
            <a:r>
              <a:rPr lang="en-CA" dirty="0" err="1" smtClean="0"/>
              <a:t>Otakar</a:t>
            </a:r>
            <a:r>
              <a:rPr lang="en-CA" dirty="0" smtClean="0"/>
              <a:t> </a:t>
            </a:r>
            <a:r>
              <a:rPr lang="en-CA" dirty="0" err="1" smtClean="0"/>
              <a:t>Borůvka</a:t>
            </a:r>
            <a:r>
              <a:rPr lang="en-CA" dirty="0"/>
              <a:t> </a:t>
            </a:r>
            <a:r>
              <a:rPr lang="en-CA" dirty="0" smtClean="0"/>
              <a:t>who designed electricity grid in </a:t>
            </a:r>
            <a:r>
              <a:rPr lang="en-CA" dirty="0" err="1" smtClean="0"/>
              <a:t>Morovia</a:t>
            </a:r>
            <a:r>
              <a:rPr lang="en-CA" dirty="0"/>
              <a:t> </a:t>
            </a:r>
            <a:r>
              <a:rPr lang="en-CA" dirty="0" smtClean="0"/>
              <a:t>in 1926</a:t>
            </a:r>
            <a:endParaRPr lang="en-US" altLang="en-US" dirty="0" smtClean="0">
              <a:latin typeface="Arial" charset="0"/>
              <a:cs typeface="Arial" charset="0"/>
            </a:endParaRPr>
          </a:p>
        </p:txBody>
      </p:sp>
      <p:sp>
        <p:nvSpPr>
          <p:cNvPr id="229383" name="Text Box 7"/>
          <p:cNvSpPr txBox="1">
            <a:spLocks noChangeArrowheads="1"/>
          </p:cNvSpPr>
          <p:nvPr/>
        </p:nvSpPr>
        <p:spPr bwMode="auto">
          <a:xfrm>
            <a:off x="2543175" y="5975350"/>
            <a:ext cx="2254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solidFill>
                  <a:schemeClr val="bg2"/>
                </a:solidFill>
              </a:rPr>
              <a:t>www.commedore.ca</a:t>
            </a:r>
          </a:p>
        </p:txBody>
      </p:sp>
      <p:sp>
        <p:nvSpPr>
          <p:cNvPr id="229384" name="Text Box 8"/>
          <p:cNvSpPr txBox="1">
            <a:spLocks noChangeArrowheads="1"/>
          </p:cNvSpPr>
          <p:nvPr/>
        </p:nvSpPr>
        <p:spPr bwMode="auto">
          <a:xfrm>
            <a:off x="7023100" y="5589588"/>
            <a:ext cx="1797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solidFill>
                  <a:schemeClr val="bg2"/>
                </a:solidFill>
              </a:rPr>
              <a:t>www.kpmb.com</a:t>
            </a:r>
          </a:p>
        </p:txBody>
      </p:sp>
      <p:pic>
        <p:nvPicPr>
          <p:cNvPr id="120834" name="Picture 2" descr="File:Moravia in EU.png"/>
          <p:cNvPicPr>
            <a:picLocks noChangeAspect="1" noChangeArrowheads="1"/>
          </p:cNvPicPr>
          <p:nvPr/>
        </p:nvPicPr>
        <p:blipFill rotWithShape="1">
          <a:blip r:embed="rId3">
            <a:extLst>
              <a:ext uri="{28A0092B-C50C-407E-A947-70E740481C1C}">
                <a14:useLocalDpi xmlns:a14="http://schemas.microsoft.com/office/drawing/2010/main" val="0"/>
              </a:ext>
            </a:extLst>
          </a:blip>
          <a:srcRect l="28081" t="10427" r="10480" b="18307"/>
          <a:stretch/>
        </p:blipFill>
        <p:spPr bwMode="auto">
          <a:xfrm>
            <a:off x="4644008" y="2896957"/>
            <a:ext cx="3489861" cy="3295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60261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938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93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83" grpId="0"/>
      <p:bldP spid="22938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ltLang="en-US" smtClean="0">
                <a:latin typeface="Arial" charset="0"/>
                <a:cs typeface="Arial" charset="0"/>
              </a:rPr>
              <a:t>Application</a:t>
            </a:r>
          </a:p>
        </p:txBody>
      </p:sp>
      <p:sp>
        <p:nvSpPr>
          <p:cNvPr id="22531"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Consider attempting to find the best means of connecting a number of LANs</a:t>
            </a:r>
          </a:p>
          <a:p>
            <a:pPr lvl="1"/>
            <a:r>
              <a:rPr lang="en-US" altLang="en-US" smtClean="0">
                <a:latin typeface="Arial" charset="0"/>
                <a:cs typeface="Arial" charset="0"/>
              </a:rPr>
              <a:t>Minimize the number</a:t>
            </a:r>
            <a:br>
              <a:rPr lang="en-US" altLang="en-US" smtClean="0">
                <a:latin typeface="Arial" charset="0"/>
                <a:cs typeface="Arial" charset="0"/>
              </a:rPr>
            </a:br>
            <a:r>
              <a:rPr lang="en-US" altLang="en-US" smtClean="0">
                <a:latin typeface="Arial" charset="0"/>
                <a:cs typeface="Arial" charset="0"/>
              </a:rPr>
              <a:t>of bridges</a:t>
            </a:r>
          </a:p>
          <a:p>
            <a:pPr lvl="1"/>
            <a:r>
              <a:rPr lang="en-US" altLang="en-US" smtClean="0">
                <a:latin typeface="Arial" charset="0"/>
                <a:cs typeface="Arial" charset="0"/>
              </a:rPr>
              <a:t>Costs not strictly</a:t>
            </a:r>
            <a:br>
              <a:rPr lang="en-US" altLang="en-US" smtClean="0">
                <a:latin typeface="Arial" charset="0"/>
                <a:cs typeface="Arial" charset="0"/>
              </a:rPr>
            </a:br>
            <a:r>
              <a:rPr lang="en-US" altLang="en-US" smtClean="0">
                <a:latin typeface="Arial" charset="0"/>
                <a:cs typeface="Arial" charset="0"/>
              </a:rPr>
              <a:t>dependant on </a:t>
            </a:r>
            <a:br>
              <a:rPr lang="en-US" altLang="en-US" smtClean="0">
                <a:latin typeface="Arial" charset="0"/>
                <a:cs typeface="Arial" charset="0"/>
              </a:rPr>
            </a:br>
            <a:r>
              <a:rPr lang="en-US" altLang="en-US" smtClean="0">
                <a:latin typeface="Arial" charset="0"/>
                <a:cs typeface="Arial" charset="0"/>
              </a:rPr>
              <a:t>distances</a:t>
            </a:r>
          </a:p>
        </p:txBody>
      </p:sp>
      <p:pic>
        <p:nvPicPr>
          <p:cNvPr id="22532" name="Picture 4" descr="w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2565400"/>
            <a:ext cx="4337050" cy="402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86500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5" descr="w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2565400"/>
            <a:ext cx="4337050" cy="402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2"/>
          <p:cNvSpPr>
            <a:spLocks noGrp="1" noChangeArrowheads="1"/>
          </p:cNvSpPr>
          <p:nvPr>
            <p:ph type="title"/>
          </p:nvPr>
        </p:nvSpPr>
        <p:spPr/>
        <p:txBody>
          <a:bodyPr/>
          <a:lstStyle/>
          <a:p>
            <a:r>
              <a:rPr lang="en-US" altLang="en-US" smtClean="0">
                <a:latin typeface="Arial" charset="0"/>
                <a:cs typeface="Arial" charset="0"/>
              </a:rPr>
              <a:t>Application</a:t>
            </a:r>
          </a:p>
        </p:txBody>
      </p:sp>
      <p:sp>
        <p:nvSpPr>
          <p:cNvPr id="23556"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A minimum spanning tree will provide the optimal solution</a:t>
            </a:r>
          </a:p>
        </p:txBody>
      </p:sp>
    </p:spTree>
    <p:extLst>
      <p:ext uri="{BB962C8B-B14F-4D97-AF65-F5344CB8AC3E}">
        <p14:creationId xmlns:p14="http://schemas.microsoft.com/office/powerpoint/2010/main" val="24368383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ltLang="en-US" smtClean="0">
                <a:latin typeface="Arial" charset="0"/>
                <a:cs typeface="Arial" charset="0"/>
              </a:rPr>
              <a:t>Application</a:t>
            </a:r>
          </a:p>
        </p:txBody>
      </p:sp>
      <p:sp>
        <p:nvSpPr>
          <p:cNvPr id="319491"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Consider an </a:t>
            </a:r>
            <a:r>
              <a:rPr lang="en-US" altLang="en-US" i="1" smtClean="0">
                <a:latin typeface="Arial" charset="0"/>
                <a:cs typeface="Arial" charset="0"/>
              </a:rPr>
              <a:t>ad hoc</a:t>
            </a:r>
            <a:r>
              <a:rPr lang="en-US" altLang="en-US" smtClean="0">
                <a:latin typeface="Arial" charset="0"/>
                <a:cs typeface="Arial" charset="0"/>
              </a:rPr>
              <a:t> wireless network</a:t>
            </a:r>
          </a:p>
          <a:p>
            <a:pPr lvl="1"/>
            <a:r>
              <a:rPr lang="en-US" altLang="en-US" smtClean="0">
                <a:latin typeface="Arial" charset="0"/>
                <a:cs typeface="Arial" charset="0"/>
              </a:rPr>
              <a:t>Any two terminals can connect with any others</a:t>
            </a:r>
          </a:p>
          <a:p>
            <a:pPr>
              <a:buFont typeface="Arial" charset="0"/>
              <a:buNone/>
            </a:pPr>
            <a:r>
              <a:rPr lang="en-US" altLang="en-US" smtClean="0">
                <a:latin typeface="Arial" charset="0"/>
                <a:cs typeface="Arial" charset="0"/>
              </a:rPr>
              <a:t>	</a:t>
            </a:r>
          </a:p>
          <a:p>
            <a:pPr>
              <a:buFont typeface="Arial" charset="0"/>
              <a:buNone/>
            </a:pPr>
            <a:r>
              <a:rPr lang="en-US" altLang="en-US" smtClean="0">
                <a:latin typeface="Arial" charset="0"/>
                <a:cs typeface="Arial" charset="0"/>
              </a:rPr>
              <a:t>Problem:</a:t>
            </a:r>
          </a:p>
          <a:p>
            <a:pPr lvl="1"/>
            <a:r>
              <a:rPr lang="en-US" altLang="en-US" smtClean="0">
                <a:latin typeface="Arial" charset="0"/>
                <a:cs typeface="Arial" charset="0"/>
              </a:rPr>
              <a:t>Errors in transmission increase with transmission length</a:t>
            </a:r>
          </a:p>
          <a:p>
            <a:pPr lvl="1"/>
            <a:r>
              <a:rPr lang="en-US" altLang="en-US" smtClean="0">
                <a:latin typeface="Arial" charset="0"/>
                <a:cs typeface="Arial" charset="0"/>
              </a:rPr>
              <a:t>Can we find clusters of terminals which can communicate safely?</a:t>
            </a:r>
          </a:p>
        </p:txBody>
      </p:sp>
      <p:pic>
        <p:nvPicPr>
          <p:cNvPr id="24580" name="Picture 8" descr="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9513" y="3898900"/>
            <a:ext cx="4246562"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65407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9491">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19491">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9491">
                                            <p:txEl>
                                              <p:pRg st="4" end="4"/>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194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ltLang="en-US" smtClean="0">
                <a:latin typeface="Arial" charset="0"/>
                <a:cs typeface="Arial" charset="0"/>
              </a:rPr>
              <a:t>Application</a:t>
            </a:r>
          </a:p>
        </p:txBody>
      </p:sp>
      <p:sp>
        <p:nvSpPr>
          <p:cNvPr id="25603"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Find a minimum spanning tree</a:t>
            </a:r>
          </a:p>
        </p:txBody>
      </p:sp>
      <p:pic>
        <p:nvPicPr>
          <p:cNvPr id="25604" name="Picture 7" descr="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9513" y="3898900"/>
            <a:ext cx="4246562"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89541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ltLang="en-US" smtClean="0">
                <a:latin typeface="Arial" charset="0"/>
                <a:cs typeface="Arial" charset="0"/>
              </a:rPr>
              <a:t>Outline</a:t>
            </a:r>
          </a:p>
        </p:txBody>
      </p:sp>
      <p:sp>
        <p:nvSpPr>
          <p:cNvPr id="10243" name="Rectangle 3"/>
          <p:cNvSpPr>
            <a:spLocks noGrp="1" noChangeArrowheads="1"/>
          </p:cNvSpPr>
          <p:nvPr>
            <p:ph type="body" idx="1"/>
          </p:nvPr>
        </p:nvSpPr>
        <p:spPr/>
        <p:txBody>
          <a:bodyPr/>
          <a:lstStyle/>
          <a:p>
            <a:pPr>
              <a:buFont typeface="Arial" charset="0"/>
              <a:buNone/>
            </a:pPr>
            <a:r>
              <a:rPr lang="en-US" altLang="en-US" dirty="0" smtClean="0">
                <a:latin typeface="Arial" charset="0"/>
                <a:cs typeface="Arial" charset="0"/>
              </a:rPr>
              <a:t>	In this topic, we will</a:t>
            </a:r>
          </a:p>
          <a:p>
            <a:pPr lvl="1"/>
            <a:r>
              <a:rPr lang="en-US" altLang="en-US" dirty="0" smtClean="0">
                <a:latin typeface="Arial" charset="0"/>
                <a:cs typeface="Arial" charset="0"/>
              </a:rPr>
              <a:t>Define a spanning tree</a:t>
            </a:r>
          </a:p>
          <a:p>
            <a:pPr lvl="1"/>
            <a:r>
              <a:rPr lang="en-US" altLang="en-US" dirty="0" smtClean="0">
                <a:latin typeface="Arial" charset="0"/>
                <a:cs typeface="Arial" charset="0"/>
              </a:rPr>
              <a:t>Define the weight of a spanning tree in a weighted graph</a:t>
            </a:r>
          </a:p>
          <a:p>
            <a:pPr lvl="1"/>
            <a:r>
              <a:rPr lang="en-US" altLang="en-US" dirty="0" smtClean="0">
                <a:latin typeface="Arial" charset="0"/>
                <a:cs typeface="Arial" charset="0"/>
              </a:rPr>
              <a:t>Define a minimum spanning tree</a:t>
            </a:r>
          </a:p>
          <a:p>
            <a:pPr lvl="1"/>
            <a:r>
              <a:rPr lang="en-US" altLang="en-US" dirty="0" smtClean="0">
                <a:latin typeface="Arial" charset="0"/>
                <a:cs typeface="Arial" charset="0"/>
              </a:rPr>
              <a:t>Consider applications</a:t>
            </a:r>
          </a:p>
          <a:p>
            <a:pPr lvl="1"/>
            <a:r>
              <a:rPr lang="en-US" altLang="en-US" dirty="0" smtClean="0">
                <a:latin typeface="Arial" charset="0"/>
                <a:cs typeface="Arial" charset="0"/>
              </a:rPr>
              <a:t>List possible algorithms</a:t>
            </a:r>
          </a:p>
        </p:txBody>
      </p:sp>
    </p:spTree>
    <p:extLst>
      <p:ext uri="{BB962C8B-B14F-4D97-AF65-F5344CB8AC3E}">
        <p14:creationId xmlns:p14="http://schemas.microsoft.com/office/powerpoint/2010/main" val="22546640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ltLang="en-US" smtClean="0">
                <a:latin typeface="Arial" charset="0"/>
                <a:cs typeface="Arial" charset="0"/>
              </a:rPr>
              <a:t>Application</a:t>
            </a:r>
          </a:p>
        </p:txBody>
      </p:sp>
      <p:sp>
        <p:nvSpPr>
          <p:cNvPr id="26627"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Remove connections which are too long</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This </a:t>
            </a:r>
            <a:r>
              <a:rPr lang="en-US" altLang="en-US" i="1" smtClean="0">
                <a:latin typeface="Arial" charset="0"/>
                <a:cs typeface="Arial" charset="0"/>
              </a:rPr>
              <a:t>clusters </a:t>
            </a:r>
            <a:r>
              <a:rPr lang="en-US" altLang="en-US" smtClean="0">
                <a:latin typeface="Arial" charset="0"/>
                <a:cs typeface="Arial" charset="0"/>
              </a:rPr>
              <a:t>terminals into smaller and more manageable sub-networks</a:t>
            </a:r>
          </a:p>
        </p:txBody>
      </p:sp>
      <p:pic>
        <p:nvPicPr>
          <p:cNvPr id="26628" name="Picture 16" desc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9513" y="3898900"/>
            <a:ext cx="4246562"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Oval 17"/>
          <p:cNvSpPr>
            <a:spLocks noChangeArrowheads="1"/>
          </p:cNvSpPr>
          <p:nvPr/>
        </p:nvSpPr>
        <p:spPr bwMode="auto">
          <a:xfrm>
            <a:off x="2195513" y="4652963"/>
            <a:ext cx="1439862" cy="115252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CA" altLang="en-US"/>
          </a:p>
        </p:txBody>
      </p:sp>
      <p:sp>
        <p:nvSpPr>
          <p:cNvPr id="26630" name="Oval 18"/>
          <p:cNvSpPr>
            <a:spLocks noChangeArrowheads="1"/>
          </p:cNvSpPr>
          <p:nvPr/>
        </p:nvSpPr>
        <p:spPr bwMode="auto">
          <a:xfrm>
            <a:off x="3492500" y="3716338"/>
            <a:ext cx="1223963" cy="1008062"/>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CA" altLang="en-US"/>
          </a:p>
        </p:txBody>
      </p:sp>
      <p:sp>
        <p:nvSpPr>
          <p:cNvPr id="26631" name="Oval 19"/>
          <p:cNvSpPr>
            <a:spLocks noChangeArrowheads="1"/>
          </p:cNvSpPr>
          <p:nvPr/>
        </p:nvSpPr>
        <p:spPr bwMode="auto">
          <a:xfrm>
            <a:off x="4186238" y="4699000"/>
            <a:ext cx="2665412" cy="1512888"/>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CA" altLang="en-US"/>
          </a:p>
        </p:txBody>
      </p:sp>
    </p:spTree>
    <p:extLst>
      <p:ext uri="{BB962C8B-B14F-4D97-AF65-F5344CB8AC3E}">
        <p14:creationId xmlns:p14="http://schemas.microsoft.com/office/powerpoint/2010/main" val="22786882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ltLang="en-US" dirty="0" smtClean="0">
                <a:latin typeface="Arial" charset="0"/>
                <a:cs typeface="Arial" charset="0"/>
              </a:rPr>
              <a:t>Algorithms</a:t>
            </a:r>
          </a:p>
        </p:txBody>
      </p:sp>
      <p:sp>
        <p:nvSpPr>
          <p:cNvPr id="26627" name="Rectangle 3"/>
          <p:cNvSpPr>
            <a:spLocks noGrp="1" noChangeArrowheads="1"/>
          </p:cNvSpPr>
          <p:nvPr>
            <p:ph type="body" idx="1"/>
          </p:nvPr>
        </p:nvSpPr>
        <p:spPr/>
        <p:txBody>
          <a:bodyPr/>
          <a:lstStyle/>
          <a:p>
            <a:pPr>
              <a:buFont typeface="Arial" charset="0"/>
              <a:buNone/>
            </a:pPr>
            <a:r>
              <a:rPr lang="en-US" altLang="en-US" dirty="0" smtClean="0">
                <a:latin typeface="Arial" charset="0"/>
                <a:cs typeface="Arial" charset="0"/>
              </a:rPr>
              <a:t>	Two common algorithms for finding minimum spanning trees are:</a:t>
            </a:r>
          </a:p>
          <a:p>
            <a:pPr lvl="1"/>
            <a:r>
              <a:rPr lang="en-US" altLang="en-US" dirty="0" smtClean="0">
                <a:latin typeface="Arial" charset="0"/>
                <a:cs typeface="Arial" charset="0"/>
              </a:rPr>
              <a:t>Prim’s algorithm</a:t>
            </a:r>
          </a:p>
          <a:p>
            <a:pPr lvl="1"/>
            <a:r>
              <a:rPr lang="en-US" altLang="en-US" dirty="0" err="1" smtClean="0">
                <a:latin typeface="Arial" charset="0"/>
                <a:cs typeface="Arial" charset="0"/>
              </a:rPr>
              <a:t>Kruskal’s</a:t>
            </a:r>
            <a:r>
              <a:rPr lang="en-US" altLang="en-US" dirty="0" smtClean="0">
                <a:latin typeface="Arial" charset="0"/>
                <a:cs typeface="Arial" charset="0"/>
              </a:rPr>
              <a:t> algorithm</a:t>
            </a:r>
          </a:p>
        </p:txBody>
      </p:sp>
    </p:spTree>
    <p:extLst>
      <p:ext uri="{BB962C8B-B14F-4D97-AF65-F5344CB8AC3E}">
        <p14:creationId xmlns:p14="http://schemas.microsoft.com/office/powerpoint/2010/main" val="9788467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ltLang="en-US" dirty="0" smtClean="0">
                <a:latin typeface="Arial" charset="0"/>
                <a:cs typeface="Arial" charset="0"/>
              </a:rPr>
              <a:t>Summary</a:t>
            </a:r>
          </a:p>
        </p:txBody>
      </p:sp>
      <p:sp>
        <p:nvSpPr>
          <p:cNvPr id="10243" name="Rectangle 3"/>
          <p:cNvSpPr>
            <a:spLocks noGrp="1" noChangeArrowheads="1"/>
          </p:cNvSpPr>
          <p:nvPr>
            <p:ph type="body" idx="1"/>
          </p:nvPr>
        </p:nvSpPr>
        <p:spPr/>
        <p:txBody>
          <a:bodyPr/>
          <a:lstStyle/>
          <a:p>
            <a:pPr>
              <a:buFont typeface="Arial" charset="0"/>
              <a:buNone/>
            </a:pPr>
            <a:r>
              <a:rPr lang="en-US" altLang="en-US" dirty="0" smtClean="0">
                <a:latin typeface="Arial" charset="0"/>
                <a:cs typeface="Arial" charset="0"/>
              </a:rPr>
              <a:t>	This topic covered</a:t>
            </a:r>
          </a:p>
          <a:p>
            <a:pPr lvl="1"/>
            <a:r>
              <a:rPr lang="en-US" altLang="en-US" dirty="0" smtClean="0">
                <a:latin typeface="Arial" charset="0"/>
                <a:cs typeface="Arial" charset="0"/>
              </a:rPr>
              <a:t>The definition of spanning trees, weighted graphs, and minimum spanning trees</a:t>
            </a:r>
          </a:p>
          <a:p>
            <a:pPr lvl="1"/>
            <a:r>
              <a:rPr lang="en-US" altLang="en-US" dirty="0" smtClean="0">
                <a:latin typeface="Arial" charset="0"/>
                <a:cs typeface="Arial" charset="0"/>
              </a:rPr>
              <a:t>Applications generally involve networks (electrical or communications)</a:t>
            </a:r>
          </a:p>
          <a:p>
            <a:pPr lvl="1"/>
            <a:r>
              <a:rPr lang="en-US" altLang="en-US" dirty="0" smtClean="0">
                <a:latin typeface="Arial" charset="0"/>
                <a:cs typeface="Arial" charset="0"/>
              </a:rPr>
              <a:t>Two algorithms are Prim’s and </a:t>
            </a:r>
            <a:r>
              <a:rPr lang="en-US" altLang="en-US" dirty="0" err="1" smtClean="0">
                <a:latin typeface="Arial" charset="0"/>
                <a:cs typeface="Arial" charset="0"/>
              </a:rPr>
              <a:t>Kruskal’s</a:t>
            </a:r>
            <a:endParaRPr lang="en-US" altLang="en-US" dirty="0" smtClean="0">
              <a:latin typeface="Arial" charset="0"/>
              <a:cs typeface="Arial" charset="0"/>
            </a:endParaRPr>
          </a:p>
        </p:txBody>
      </p:sp>
    </p:spTree>
    <p:extLst>
      <p:ext uri="{BB962C8B-B14F-4D97-AF65-F5344CB8AC3E}">
        <p14:creationId xmlns:p14="http://schemas.microsoft.com/office/powerpoint/2010/main" val="11281329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smtClean="0">
                <a:latin typeface="Arial" charset="0"/>
                <a:cs typeface="Arial" charset="0"/>
              </a:rPr>
              <a:t>References</a:t>
            </a:r>
          </a:p>
        </p:txBody>
      </p:sp>
      <p:sp>
        <p:nvSpPr>
          <p:cNvPr id="20483" name="Rectangle 3"/>
          <p:cNvSpPr>
            <a:spLocks noGrp="1" noChangeArrowheads="1"/>
          </p:cNvSpPr>
          <p:nvPr>
            <p:ph type="body" idx="1"/>
          </p:nvPr>
        </p:nvSpPr>
        <p:spPr/>
        <p:txBody>
          <a:bodyPr/>
          <a:lstStyle/>
          <a:p>
            <a:pPr marL="533400" indent="-533400">
              <a:buFontTx/>
              <a:buNone/>
              <a:defRPr/>
            </a:pPr>
            <a:r>
              <a:rPr lang="en-US" sz="1400" dirty="0" smtClean="0">
                <a:latin typeface="Arial" charset="0"/>
                <a:cs typeface="Arial" charset="0"/>
              </a:rPr>
              <a:t>	Wikipedia, </a:t>
            </a:r>
            <a:r>
              <a:rPr lang="en-US" sz="1400" dirty="0">
                <a:latin typeface="Arial" charset="0"/>
                <a:cs typeface="Arial" charset="0"/>
              </a:rPr>
              <a:t>http://en.wikipedia.org/wiki/Minimum_spanning_tree</a:t>
            </a:r>
          </a:p>
          <a:p>
            <a:pPr marL="533400" indent="-533400">
              <a:buFontTx/>
              <a:buNone/>
              <a:defRPr/>
            </a:pPr>
            <a:endParaRPr lang="en-US" sz="1400" dirty="0" smtClean="0">
              <a:latin typeface="Arial" charset="0"/>
              <a:cs typeface="Arial" charset="0"/>
            </a:endParaRPr>
          </a:p>
          <a:p>
            <a:pPr marL="533400" indent="-533400" algn="just">
              <a:buFont typeface="Arial" charset="0"/>
              <a:buNone/>
              <a:defRPr/>
            </a:pPr>
            <a:r>
              <a:rPr lang="en-US" sz="1400" dirty="0" smtClean="0">
                <a:solidFill>
                  <a:schemeClr val="tx1">
                    <a:lumMod val="65000"/>
                    <a:lumOff val="35000"/>
                  </a:schemeClr>
                </a:solidFill>
                <a:latin typeface="Arial" charset="0"/>
                <a:cs typeface="Arial" charset="0"/>
              </a:rPr>
              <a:t>	These slides are provided for the ECE 250</a:t>
            </a:r>
            <a:r>
              <a:rPr lang="en-US" sz="1400" i="1" dirty="0" smtClean="0">
                <a:solidFill>
                  <a:schemeClr val="tx1">
                    <a:lumMod val="65000"/>
                    <a:lumOff val="35000"/>
                  </a:schemeClr>
                </a:solidFill>
                <a:latin typeface="Arial" charset="0"/>
                <a:cs typeface="Arial" charset="0"/>
              </a:rPr>
              <a:t> Algorithms and Data Structures</a:t>
            </a:r>
            <a:r>
              <a:rPr lang="en-US" sz="1400" dirty="0" smtClean="0">
                <a:solidFill>
                  <a:schemeClr val="tx1">
                    <a:lumMod val="65000"/>
                    <a:lumOff val="35000"/>
                  </a:schemeClr>
                </a:solidFill>
                <a:latin typeface="Arial" charset="0"/>
                <a:cs typeface="Arial" charset="0"/>
              </a:rPr>
              <a:t> course.  The material in it reflects Douglas W. Harder’s best judgment in light of the information available to him at the time of preparation.  Any reliance on these course slides by any party for any other purpose are the responsibility of such parties.  Douglas W. Harder accepts no responsibility for damages, if any, suffered by any party as a result of decisions made or actions based on these course slides for any other purpose than that for which it was intended.</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tLang="en-US" dirty="0" smtClean="0">
                <a:latin typeface="Arial" charset="0"/>
                <a:cs typeface="Arial" charset="0"/>
              </a:rPr>
              <a:t>Spanning trees</a:t>
            </a:r>
          </a:p>
        </p:txBody>
      </p:sp>
      <p:sp>
        <p:nvSpPr>
          <p:cNvPr id="11267"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Given a connected graph with </a:t>
            </a:r>
            <a:r>
              <a:rPr lang="en-US" altLang="en-US" smtClean="0">
                <a:latin typeface="Times New Roman" pitchFamily="18" charset="0"/>
                <a:cs typeface="Arial" charset="0"/>
              </a:rPr>
              <a:t>|V| = </a:t>
            </a:r>
            <a:r>
              <a:rPr lang="en-US" altLang="en-US" i="1" smtClean="0">
                <a:latin typeface="Times New Roman" pitchFamily="18" charset="0"/>
                <a:cs typeface="Arial" charset="0"/>
              </a:rPr>
              <a:t>n</a:t>
            </a:r>
            <a:r>
              <a:rPr lang="en-US" altLang="en-US" smtClean="0">
                <a:latin typeface="Arial" charset="0"/>
                <a:cs typeface="Arial" charset="0"/>
              </a:rPr>
              <a:t> vertices, a spanning tree is defined a collection of </a:t>
            </a:r>
            <a:r>
              <a:rPr lang="en-US" altLang="en-US" i="1" smtClean="0">
                <a:latin typeface="Times New Roman" pitchFamily="18" charset="0"/>
                <a:cs typeface="Arial" charset="0"/>
              </a:rPr>
              <a:t>n</a:t>
            </a:r>
            <a:r>
              <a:rPr lang="en-US" altLang="en-US" smtClean="0">
                <a:latin typeface="Times New Roman" pitchFamily="18" charset="0"/>
                <a:cs typeface="Arial" charset="0"/>
              </a:rPr>
              <a:t> – 1</a:t>
            </a:r>
            <a:r>
              <a:rPr lang="en-US" altLang="en-US" smtClean="0">
                <a:latin typeface="Arial" charset="0"/>
                <a:cs typeface="Arial" charset="0"/>
              </a:rPr>
              <a:t> edges which connect all </a:t>
            </a:r>
            <a:r>
              <a:rPr lang="en-US" altLang="en-US" i="1" smtClean="0">
                <a:latin typeface="Times New Roman" pitchFamily="18" charset="0"/>
                <a:cs typeface="Arial" charset="0"/>
              </a:rPr>
              <a:t>n</a:t>
            </a:r>
            <a:r>
              <a:rPr lang="en-US" altLang="en-US" smtClean="0">
                <a:latin typeface="Arial" charset="0"/>
                <a:cs typeface="Arial" charset="0"/>
              </a:rPr>
              <a:t> vertices</a:t>
            </a:r>
          </a:p>
          <a:p>
            <a:pPr lvl="1"/>
            <a:r>
              <a:rPr lang="en-US" altLang="en-US" smtClean="0">
                <a:latin typeface="Arial" charset="0"/>
                <a:cs typeface="Arial" charset="0"/>
              </a:rPr>
              <a:t>The </a:t>
            </a:r>
            <a:r>
              <a:rPr lang="en-US" altLang="en-US" i="1" smtClean="0">
                <a:latin typeface="Times New Roman" pitchFamily="18" charset="0"/>
                <a:cs typeface="Arial" charset="0"/>
              </a:rPr>
              <a:t>n</a:t>
            </a:r>
            <a:r>
              <a:rPr lang="en-US" altLang="en-US" smtClean="0">
                <a:latin typeface="Arial" charset="0"/>
                <a:cs typeface="Arial" charset="0"/>
              </a:rPr>
              <a:t> vertices and </a:t>
            </a:r>
            <a:r>
              <a:rPr lang="en-US" altLang="en-US" i="1" smtClean="0">
                <a:latin typeface="Times New Roman" pitchFamily="18" charset="0"/>
                <a:cs typeface="Arial" charset="0"/>
              </a:rPr>
              <a:t>n</a:t>
            </a:r>
            <a:r>
              <a:rPr lang="en-US" altLang="en-US" smtClean="0">
                <a:latin typeface="Times New Roman" pitchFamily="18" charset="0"/>
                <a:cs typeface="Arial" charset="0"/>
              </a:rPr>
              <a:t> – 1</a:t>
            </a:r>
            <a:r>
              <a:rPr lang="en-US" altLang="en-US" smtClean="0">
                <a:latin typeface="Arial" charset="0"/>
                <a:cs typeface="Arial" charset="0"/>
              </a:rPr>
              <a:t> edges define a connected sub-graph</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A spanning tree is not necessarily unique</a:t>
            </a:r>
          </a:p>
        </p:txBody>
      </p:sp>
    </p:spTree>
    <p:extLst>
      <p:ext uri="{BB962C8B-B14F-4D97-AF65-F5344CB8AC3E}">
        <p14:creationId xmlns:p14="http://schemas.microsoft.com/office/powerpoint/2010/main" val="13831025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ltLang="en-US" dirty="0" smtClean="0">
                <a:latin typeface="Arial" charset="0"/>
                <a:cs typeface="Arial" charset="0"/>
              </a:rPr>
              <a:t>Spanning trees</a:t>
            </a:r>
          </a:p>
        </p:txBody>
      </p:sp>
      <p:sp>
        <p:nvSpPr>
          <p:cNvPr id="12291"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This graph has </a:t>
            </a:r>
            <a:r>
              <a:rPr lang="en-US" altLang="en-US" smtClean="0">
                <a:latin typeface="Times New Roman" pitchFamily="18" charset="0"/>
                <a:cs typeface="Arial" charset="0"/>
              </a:rPr>
              <a:t>16</a:t>
            </a:r>
            <a:r>
              <a:rPr lang="en-US" altLang="en-US" smtClean="0">
                <a:latin typeface="Arial" charset="0"/>
                <a:cs typeface="Arial" charset="0"/>
              </a:rPr>
              <a:t> vertices and </a:t>
            </a:r>
            <a:r>
              <a:rPr lang="en-US" altLang="en-US" smtClean="0">
                <a:latin typeface="Times New Roman" pitchFamily="18" charset="0"/>
                <a:cs typeface="Arial" charset="0"/>
              </a:rPr>
              <a:t>35</a:t>
            </a:r>
            <a:r>
              <a:rPr lang="en-US" altLang="en-US" smtClean="0">
                <a:latin typeface="Arial" charset="0"/>
                <a:cs typeface="Arial" charset="0"/>
              </a:rPr>
              <a:t> edges</a:t>
            </a:r>
          </a:p>
        </p:txBody>
      </p:sp>
      <p:pic>
        <p:nvPicPr>
          <p:cNvPr id="12292" name="Picture 7" descr="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3213100"/>
            <a:ext cx="6119813"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30412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en-US" dirty="0" smtClean="0">
                <a:latin typeface="Arial" charset="0"/>
                <a:cs typeface="Arial" charset="0"/>
              </a:rPr>
              <a:t>Spanning trees</a:t>
            </a:r>
          </a:p>
        </p:txBody>
      </p:sp>
      <p:sp>
        <p:nvSpPr>
          <p:cNvPr id="13315"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These </a:t>
            </a:r>
            <a:r>
              <a:rPr lang="en-US" altLang="en-US" smtClean="0">
                <a:latin typeface="Times New Roman" pitchFamily="18" charset="0"/>
                <a:cs typeface="Arial" charset="0"/>
              </a:rPr>
              <a:t>15</a:t>
            </a:r>
            <a:r>
              <a:rPr lang="en-US" altLang="en-US" smtClean="0">
                <a:latin typeface="Arial" charset="0"/>
                <a:cs typeface="Arial" charset="0"/>
              </a:rPr>
              <a:t> edges form a minimum spanning tree</a:t>
            </a:r>
          </a:p>
        </p:txBody>
      </p:sp>
      <p:pic>
        <p:nvPicPr>
          <p:cNvPr id="13316" name="Picture 4" descr="s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3213100"/>
            <a:ext cx="6119813"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64448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dirty="0" smtClean="0">
                <a:latin typeface="Arial" charset="0"/>
                <a:cs typeface="Arial" charset="0"/>
              </a:rPr>
              <a:t>Spanning trees</a:t>
            </a:r>
          </a:p>
        </p:txBody>
      </p:sp>
      <p:sp>
        <p:nvSpPr>
          <p:cNvPr id="14339"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As do these </a:t>
            </a:r>
            <a:r>
              <a:rPr lang="en-US" altLang="en-US" smtClean="0">
                <a:latin typeface="Times New Roman" pitchFamily="18" charset="0"/>
                <a:cs typeface="Arial" charset="0"/>
              </a:rPr>
              <a:t>15</a:t>
            </a:r>
            <a:r>
              <a:rPr lang="en-US" altLang="en-US" smtClean="0">
                <a:latin typeface="Arial" charset="0"/>
                <a:cs typeface="Arial" charset="0"/>
              </a:rPr>
              <a:t> edges:</a:t>
            </a:r>
          </a:p>
        </p:txBody>
      </p:sp>
      <p:pic>
        <p:nvPicPr>
          <p:cNvPr id="14340" name="Picture 7" descr="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3213100"/>
            <a:ext cx="6119813"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24335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ltLang="en-US" dirty="0" smtClean="0">
                <a:latin typeface="Arial" charset="0"/>
                <a:cs typeface="Arial" charset="0"/>
              </a:rPr>
              <a:t>Spanning trees</a:t>
            </a:r>
          </a:p>
        </p:txBody>
      </p:sp>
      <p:sp>
        <p:nvSpPr>
          <p:cNvPr id="15363"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Such a collection of edges is called a </a:t>
            </a:r>
            <a:r>
              <a:rPr lang="en-US" altLang="en-US" i="1" smtClean="0">
                <a:latin typeface="Arial" charset="0"/>
                <a:cs typeface="Arial" charset="0"/>
              </a:rPr>
              <a:t>tree</a:t>
            </a:r>
            <a:r>
              <a:rPr lang="en-US" altLang="en-US" smtClean="0">
                <a:latin typeface="Arial" charset="0"/>
                <a:cs typeface="Arial" charset="0"/>
              </a:rPr>
              <a:t> because if any vertex is taken to be the root, we form a tree by treating the adjacent vertices as children, and so on...</a:t>
            </a:r>
          </a:p>
        </p:txBody>
      </p:sp>
      <p:pic>
        <p:nvPicPr>
          <p:cNvPr id="15364" name="Picture 8" descr="st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3952265"/>
            <a:ext cx="7273925" cy="198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13796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descr="st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3952875"/>
            <a:ext cx="7273925"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3"/>
          <p:cNvSpPr>
            <a:spLocks noGrp="1" noChangeArrowheads="1"/>
          </p:cNvSpPr>
          <p:nvPr>
            <p:ph type="title"/>
          </p:nvPr>
        </p:nvSpPr>
        <p:spPr/>
        <p:txBody>
          <a:bodyPr/>
          <a:lstStyle/>
          <a:p>
            <a:r>
              <a:rPr lang="en-US" altLang="en-US" dirty="0" smtClean="0">
                <a:latin typeface="Arial" charset="0"/>
                <a:cs typeface="Arial" charset="0"/>
              </a:rPr>
              <a:t>Spanning trees</a:t>
            </a:r>
          </a:p>
        </p:txBody>
      </p:sp>
      <p:sp>
        <p:nvSpPr>
          <p:cNvPr id="16388" name="Rectangle 4"/>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Nor do they necessarily have </a:t>
            </a:r>
            <a:r>
              <a:rPr lang="en-US" altLang="en-US" i="1" smtClean="0">
                <a:latin typeface="Arial" charset="0"/>
                <a:cs typeface="Arial" charset="0"/>
              </a:rPr>
              <a:t>nice</a:t>
            </a:r>
            <a:r>
              <a:rPr lang="en-US" altLang="en-US" smtClean="0">
                <a:latin typeface="Arial" charset="0"/>
                <a:cs typeface="Arial" charset="0"/>
              </a:rPr>
              <a:t> properties</a:t>
            </a:r>
          </a:p>
          <a:p>
            <a:endParaRPr lang="en-US" altLang="en-US" smtClean="0">
              <a:latin typeface="Arial" charset="0"/>
              <a:cs typeface="Arial" charset="0"/>
            </a:endParaRPr>
          </a:p>
        </p:txBody>
      </p:sp>
    </p:spTree>
    <p:extLst>
      <p:ext uri="{BB962C8B-B14F-4D97-AF65-F5344CB8AC3E}">
        <p14:creationId xmlns:p14="http://schemas.microsoft.com/office/powerpoint/2010/main" val="32530791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dirty="0" smtClean="0">
                <a:latin typeface="Arial" charset="0"/>
                <a:cs typeface="Arial" charset="0"/>
              </a:rPr>
              <a:t>Spanning trees on weighted graphs</a:t>
            </a:r>
          </a:p>
        </p:txBody>
      </p:sp>
      <p:sp>
        <p:nvSpPr>
          <p:cNvPr id="17411"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The weight of a spanning tree is the sum of the weights on all the edges which comprise the spanning tree</a:t>
            </a:r>
          </a:p>
          <a:p>
            <a:pPr lvl="1"/>
            <a:r>
              <a:rPr lang="en-US" altLang="en-US" smtClean="0">
                <a:latin typeface="Arial" charset="0"/>
                <a:cs typeface="Arial" charset="0"/>
              </a:rPr>
              <a:t>The weight of this spanning tree is 20</a:t>
            </a:r>
          </a:p>
        </p:txBody>
      </p:sp>
      <p:pic>
        <p:nvPicPr>
          <p:cNvPr id="17412" name="Picture 4" descr="st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3962080"/>
            <a:ext cx="7278761" cy="198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2804096"/>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17004</TotalTime>
  <Words>67</Words>
  <Application>Microsoft Office PowerPoint</Application>
  <PresentationFormat>On-screen Show (4:3)</PresentationFormat>
  <Paragraphs>115</Paragraphs>
  <Slides>23</Slides>
  <Notes>22</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Custom Design</vt:lpstr>
      <vt:lpstr>PowerPoint Presentation</vt:lpstr>
      <vt:lpstr>Outline</vt:lpstr>
      <vt:lpstr>Spanning trees</vt:lpstr>
      <vt:lpstr>Spanning trees</vt:lpstr>
      <vt:lpstr>Spanning trees</vt:lpstr>
      <vt:lpstr>Spanning trees</vt:lpstr>
      <vt:lpstr>Spanning trees</vt:lpstr>
      <vt:lpstr>Spanning trees</vt:lpstr>
      <vt:lpstr>Spanning trees on weighted graphs</vt:lpstr>
      <vt:lpstr>Minimum Spanning Trees</vt:lpstr>
      <vt:lpstr>Minimum Spanning Trees</vt:lpstr>
      <vt:lpstr>Spanning forests</vt:lpstr>
      <vt:lpstr>Unweighted graphs</vt:lpstr>
      <vt:lpstr>Application</vt:lpstr>
      <vt:lpstr>Application</vt:lpstr>
      <vt:lpstr>Application</vt:lpstr>
      <vt:lpstr>Application</vt:lpstr>
      <vt:lpstr>Application</vt:lpstr>
      <vt:lpstr>Application</vt:lpstr>
      <vt:lpstr>Application</vt:lpstr>
      <vt:lpstr>Algorithms</vt:lpstr>
      <vt:lpstr>Summary</vt:lpstr>
      <vt:lpstr>References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Wilhelm Harder</cp:lastModifiedBy>
  <cp:revision>1308</cp:revision>
  <dcterms:created xsi:type="dcterms:W3CDTF">2009-09-11T23:00:44Z</dcterms:created>
  <dcterms:modified xsi:type="dcterms:W3CDTF">2015-03-18T13:50:01Z</dcterms:modified>
</cp:coreProperties>
</file>