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0"/>
  </p:notesMasterIdLst>
  <p:sldIdLst>
    <p:sldId id="256" r:id="rId2"/>
    <p:sldId id="427" r:id="rId3"/>
    <p:sldId id="428" r:id="rId4"/>
    <p:sldId id="429" r:id="rId5"/>
    <p:sldId id="430" r:id="rId6"/>
    <p:sldId id="431" r:id="rId7"/>
    <p:sldId id="465" r:id="rId8"/>
    <p:sldId id="460" r:id="rId9"/>
    <p:sldId id="461" r:id="rId10"/>
    <p:sldId id="432" r:id="rId11"/>
    <p:sldId id="464" r:id="rId12"/>
    <p:sldId id="466" r:id="rId13"/>
    <p:sldId id="467" r:id="rId14"/>
    <p:sldId id="468" r:id="rId15"/>
    <p:sldId id="459" r:id="rId16"/>
    <p:sldId id="458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30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>
        <p:scale>
          <a:sx n="71" d="100"/>
          <a:sy n="71" d="100"/>
        </p:scale>
        <p:origin x="-13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1/7/2015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EAE20-62FB-4D03-8A68-1F85D486D0E9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EAE20-62FB-4D03-8A68-1F85D486D0E9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EAE20-62FB-4D03-8A68-1F85D486D0E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EAE20-62FB-4D03-8A68-1F85D486D0E9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EAE20-62FB-4D03-8A68-1F85D486D0E9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EAE20-62FB-4D03-8A68-1F85D486D0E9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71E-D4F7-4A87-A390-15459752A6A6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8EAF07-42A8-4C5A-98DF-E0BB46C31A2A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72550-1D85-449B-B954-2F989E193FAB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51F235-F880-4231-B03D-C4C40DAE84B7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3D39BF-5F2D-429E-B668-41E7A5BAFC7D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F5B5F0-038E-4B9C-B5FB-EEB576AC118E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D20F01-A9F1-490E-8949-13A34B54F84F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ADB4F-2878-4BD0-8F16-F699E0106588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D9183E-5568-42A8-B9DC-16AB9D30CF27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28266B-C180-4053-AB6F-6C59258BBB8E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892115-4EA5-445F-8949-D3CA6711CB5D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E3DEC3-DEDF-4B8E-AFF0-6C10C64BE3E1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C5AD80-F604-4B7D-ADC7-E98E41F22B1E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287AA-185E-4BFD-AB53-2ED7C1596889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B1DDD4-1FA5-4541-9BB6-BAF86EAF426F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8B6DC2-D50A-4AD0-8B10-EC0ED83FFDD2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71E-D4F7-4A87-A390-15459752A6A6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71E-D4F7-4A87-A390-15459752A6A6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EAE20-62FB-4D03-8A68-1F85D486D0E9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EAE20-62FB-4D03-8A68-1F85D486D0E9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Lists</a:t>
            </a:r>
            <a:endParaRPr kumimoji="0" lang="en-CA" sz="16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400" dirty="0" smtClean="0">
                <a:solidFill>
                  <a:schemeClr val="bg1"/>
                </a:solidFill>
              </a:rPr>
              <a:t>Lists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Doubly linked lists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2" name="Picture 6" descr="C:\Users\dwharder\Desktop\l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7" y="4941168"/>
            <a:ext cx="7044617" cy="109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3.1.3.2</a:t>
            </a:r>
            <a:endParaRPr lang="en-CA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749786"/>
              </p:ext>
            </p:extLst>
          </p:nvPr>
        </p:nvGraphicFramePr>
        <p:xfrm>
          <a:off x="611560" y="1556792"/>
          <a:ext cx="7776864" cy="2804160"/>
        </p:xfrm>
        <a:graphic>
          <a:graphicData uri="http://schemas.openxmlformats.org/drawingml/2006/table">
            <a:tbl>
              <a:tblPr/>
              <a:tblGrid>
                <a:gridCol w="1842266"/>
                <a:gridCol w="1958310"/>
                <a:gridCol w="1960064"/>
                <a:gridCol w="2016224"/>
              </a:tblGrid>
              <a:tr h="0">
                <a:tc>
                  <a:txBody>
                    <a:bodyPr/>
                    <a:lstStyle/>
                    <a:p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Front/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CA" sz="200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node 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CA" sz="20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node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Back/</a:t>
                      </a:r>
                      <a:r>
                        <a:rPr lang="en-CA" sz="20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200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node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Find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ymbol"/>
                          <a:ea typeface="Times New Roman"/>
                          <a:cs typeface="Times New Roman"/>
                        </a:rPr>
                        <a:t>O(</a:t>
                      </a:r>
                      <a:r>
                        <a:rPr kumimoji="0" lang="en-CA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kumimoji="0" lang="en-C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kumimoji="0" lang="en-CA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Insert Before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Q(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CA" sz="20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Insert After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Replace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Erase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CA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Next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Previous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5536" y="4509120"/>
            <a:ext cx="8699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aseline="30000" dirty="0" smtClean="0"/>
              <a:t>*</a:t>
            </a:r>
            <a:r>
              <a:rPr lang="en-CA" sz="2000" baseline="30000" dirty="0" smtClean="0"/>
              <a:t> </a:t>
            </a:r>
            <a:r>
              <a:rPr lang="en-CA" sz="2000" dirty="0" smtClean="0"/>
              <a:t>These assume we have already accessed the </a:t>
            </a: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2000" baseline="30000" dirty="0" smtClean="0"/>
              <a:t>th</a:t>
            </a:r>
            <a:r>
              <a:rPr lang="en-CA" sz="2000" dirty="0" smtClean="0"/>
              <a:t> entry—an </a:t>
            </a:r>
            <a:r>
              <a:rPr lang="en-C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CA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2000" dirty="0" smtClean="0"/>
              <a:t> operation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432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Doubly linked lists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3.1.3.2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771127"/>
              </p:ext>
            </p:extLst>
          </p:nvPr>
        </p:nvGraphicFramePr>
        <p:xfrm>
          <a:off x="2771800" y="1780895"/>
          <a:ext cx="3593490" cy="2453640"/>
        </p:xfrm>
        <a:graphic>
          <a:graphicData uri="http://schemas.openxmlformats.org/drawingml/2006/table">
            <a:tbl>
              <a:tblPr/>
              <a:tblGrid>
                <a:gridCol w="2096807"/>
                <a:gridCol w="1496683"/>
              </a:tblGrid>
              <a:tr h="302435">
                <a:tc>
                  <a:txBody>
                    <a:bodyPr/>
                    <a:lstStyle/>
                    <a:p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CA" sz="20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node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Insert Before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Insert After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Replace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 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Erase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Next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Previous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5007" y="1268760"/>
            <a:ext cx="3600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Accessing the</a:t>
            </a:r>
            <a:r>
              <a:rPr lang="en-CA" sz="2000" i="1" dirty="0"/>
              <a:t> </a:t>
            </a: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2000" baseline="30000" dirty="0" smtClean="0"/>
              <a:t>th</a:t>
            </a:r>
            <a:r>
              <a:rPr lang="en-CA" sz="2000" dirty="0" smtClean="0"/>
              <a:t> entry is </a:t>
            </a:r>
            <a:r>
              <a:rPr lang="en-C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CA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C:\Users\dwharder\Desktop\l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7" y="4941168"/>
            <a:ext cx="7044617" cy="109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3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Other operations on linked lists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3.1.3.3</a:t>
            </a:r>
            <a:endParaRPr lang="en-CA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  <a:r>
              <a:rPr lang="en-CA" altLang="en-US" dirty="0" smtClean="0">
                <a:latin typeface="Arial" charset="0"/>
                <a:cs typeface="Arial" charset="0"/>
              </a:rPr>
              <a:t>Other operations on linked lists include: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Allocation and </a:t>
            </a:r>
            <a:r>
              <a:rPr lang="en-CA" altLang="en-US" dirty="0" err="1" smtClean="0">
                <a:latin typeface="Arial" charset="0"/>
                <a:cs typeface="Arial" charset="0"/>
              </a:rPr>
              <a:t>deallocating</a:t>
            </a:r>
            <a:r>
              <a:rPr lang="en-CA" altLang="en-US" dirty="0" smtClean="0">
                <a:latin typeface="Arial" charset="0"/>
                <a:cs typeface="Arial" charset="0"/>
              </a:rPr>
              <a:t> the memory requires </a:t>
            </a:r>
            <a:r>
              <a:rPr lang="en-CA" dirty="0" smtClean="0">
                <a:solidFill>
                  <a:srgbClr val="FF0000"/>
                </a:solidFill>
                <a:latin typeface="Symbol"/>
                <a:ea typeface="Times New Roman"/>
                <a:cs typeface="Times New Roman"/>
              </a:rPr>
              <a:t>Q</a:t>
            </a:r>
            <a:r>
              <a:rPr lang="en-CA" dirty="0" smtClean="0">
                <a:solidFill>
                  <a:srgbClr val="FF0000"/>
                </a:solidFill>
                <a:latin typeface="Times New Roman"/>
                <a:ea typeface="Times New Roman"/>
              </a:rPr>
              <a:t>(</a:t>
            </a:r>
            <a:r>
              <a:rPr lang="en-CA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n</a:t>
            </a:r>
            <a:r>
              <a:rPr lang="en-CA" dirty="0" smtClean="0">
                <a:solidFill>
                  <a:srgbClr val="FF0000"/>
                </a:solidFill>
                <a:latin typeface="Times New Roman"/>
                <a:ea typeface="Times New Roman"/>
              </a:rPr>
              <a:t>)</a:t>
            </a:r>
            <a:r>
              <a:rPr lang="en-CA" altLang="en-US" dirty="0" smtClean="0">
                <a:latin typeface="Arial" charset="0"/>
                <a:cs typeface="Arial" charset="0"/>
              </a:rPr>
              <a:t> time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Concatenating two linked lists can be done in </a:t>
            </a:r>
            <a:r>
              <a:rPr lang="en-CA" dirty="0" smtClean="0">
                <a:solidFill>
                  <a:srgbClr val="00B0F0"/>
                </a:solidFill>
                <a:latin typeface="Symbol"/>
                <a:ea typeface="Times New Roman"/>
                <a:cs typeface="Times New Roman"/>
              </a:rPr>
              <a:t>Q</a:t>
            </a:r>
            <a:r>
              <a:rPr lang="en-CA" dirty="0" smtClean="0">
                <a:solidFill>
                  <a:srgbClr val="00B0F0"/>
                </a:solidFill>
                <a:latin typeface="Times New Roman"/>
                <a:ea typeface="Times New Roman"/>
              </a:rPr>
              <a:t>(1)</a:t>
            </a:r>
            <a:endParaRPr lang="en-CA" altLang="en-US" dirty="0" smtClean="0">
              <a:latin typeface="Arial" charset="0"/>
              <a:cs typeface="Arial" charset="0"/>
            </a:endParaRPr>
          </a:p>
          <a:p>
            <a:pPr lvl="2"/>
            <a:r>
              <a:rPr lang="en-CA" dirty="0" smtClean="0">
                <a:latin typeface="Arial" charset="0"/>
                <a:ea typeface="Times New Roman"/>
                <a:cs typeface="Arial" charset="0"/>
              </a:rPr>
              <a:t>This requires a tail pointer</a:t>
            </a:r>
            <a:endParaRPr lang="en-CA" dirty="0" smtClean="0">
              <a:latin typeface="Times New Roman"/>
              <a:ea typeface="Times New Roman"/>
            </a:endParaRPr>
          </a:p>
          <a:p>
            <a:pPr marL="457200" lvl="1" indent="0">
              <a:buNone/>
            </a:pPr>
            <a:endParaRPr lang="en-CA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9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Arrays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3.1.4</a:t>
            </a:r>
            <a:endParaRPr lang="en-CA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  <a:r>
              <a:rPr lang="en-CA" altLang="en-US" dirty="0" smtClean="0">
                <a:latin typeface="Arial" charset="0"/>
                <a:cs typeface="Arial" charset="0"/>
              </a:rPr>
              <a:t>We will consider these operations for arrays, including: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Standard or one-ended arrays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Two-ended arrays</a:t>
            </a:r>
            <a:endParaRPr lang="en-CA" dirty="0" smtClean="0">
              <a:latin typeface="Times New Roman"/>
              <a:ea typeface="Times New Roman"/>
            </a:endParaRPr>
          </a:p>
          <a:p>
            <a:pPr marL="457200" lvl="1" indent="0">
              <a:buNone/>
            </a:pPr>
            <a:endParaRPr lang="en-CA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Standard arrays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3.1.4</a:t>
            </a:r>
            <a:endParaRPr lang="en-CA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  <a:r>
              <a:rPr lang="en-CA" altLang="en-US" dirty="0" smtClean="0">
                <a:latin typeface="Arial" charset="0"/>
                <a:cs typeface="Arial" charset="0"/>
              </a:rPr>
              <a:t>We will consider these operations for arrays, including: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Standard or one-ended arrays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Two-ended arrays</a:t>
            </a:r>
            <a:endParaRPr lang="en-CA" dirty="0" smtClean="0">
              <a:latin typeface="Times New Roman"/>
              <a:ea typeface="Times New Roman"/>
            </a:endParaRPr>
          </a:p>
          <a:p>
            <a:pPr marL="457200" lvl="1" indent="0">
              <a:buNone/>
            </a:pPr>
            <a:endParaRPr lang="en-CA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6" name="Picture 5" descr="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06841"/>
            <a:ext cx="5388647" cy="71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1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Run times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357130"/>
              </p:ext>
            </p:extLst>
          </p:nvPr>
        </p:nvGraphicFramePr>
        <p:xfrm>
          <a:off x="539552" y="1484784"/>
          <a:ext cx="8163798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7134"/>
                <a:gridCol w="1512168"/>
                <a:gridCol w="1080120"/>
                <a:gridCol w="1656184"/>
                <a:gridCol w="1728192"/>
              </a:tblGrid>
              <a:tr h="144015">
                <a:tc rowSpan="2"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Accessing the </a:t>
                      </a:r>
                      <a:r>
                        <a:rPr lang="en-CA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CA" sz="2000" i="0" baseline="30000" dirty="0" err="1" smtClean="0"/>
                        <a:t>th</a:t>
                      </a:r>
                      <a:r>
                        <a:rPr lang="en-CA" sz="2000" i="0" baseline="0" dirty="0" smtClean="0"/>
                        <a:t> entry</a:t>
                      </a:r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Insert</a:t>
                      </a:r>
                      <a:r>
                        <a:rPr lang="en-CA" sz="2000" baseline="0" dirty="0" smtClean="0"/>
                        <a:t> or erase</a:t>
                      </a:r>
                      <a:r>
                        <a:rPr lang="en-CA" sz="2000" dirty="0" smtClean="0"/>
                        <a:t> at</a:t>
                      </a:r>
                      <a:r>
                        <a:rPr lang="en-CA" sz="2000" baseline="0" dirty="0" smtClean="0"/>
                        <a:t> the</a:t>
                      </a:r>
                      <a:endParaRPr lang="en-CA" sz="2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2571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Front</a:t>
                      </a:r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CA" sz="2000" i="0" baseline="30000" dirty="0" err="1" smtClean="0"/>
                        <a:t>th</a:t>
                      </a:r>
                      <a:r>
                        <a:rPr lang="en-CA" sz="2000" i="0" dirty="0" smtClean="0"/>
                        <a:t> </a:t>
                      </a:r>
                      <a:r>
                        <a:rPr lang="en-CA" sz="2000" i="0" baseline="0" dirty="0" smtClean="0"/>
                        <a:t>entry</a:t>
                      </a:r>
                      <a:endParaRPr lang="en-CA" sz="2000" i="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Back</a:t>
                      </a:r>
                      <a:endParaRPr lang="en-CA" sz="2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622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Singly linked lists</a:t>
                      </a:r>
                      <a:endParaRPr lang="en-CA" sz="20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</a:t>
                      </a:r>
                      <a:r>
                        <a:rPr lang="en-CA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lang="en-C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en-CA" sz="2000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C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en-CA" sz="2000" i="0" baseline="0" dirty="0" smtClean="0"/>
                        <a:t> or </a:t>
                      </a:r>
                      <a:r>
                        <a:rPr lang="en-CA" sz="2000" dirty="0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622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Doubly linked</a:t>
                      </a:r>
                      <a:r>
                        <a:rPr lang="en-CA" sz="2000" baseline="0" dirty="0" smtClean="0"/>
                        <a:t> lists</a:t>
                      </a:r>
                      <a:endParaRPr lang="en-CA" sz="20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lang="en-C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622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Arrays</a:t>
                      </a:r>
                      <a:endParaRPr lang="en-CA" sz="20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lang="en-C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</a:t>
                      </a:r>
                      <a:r>
                        <a:rPr lang="en-CA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lang="en-C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01622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Two-ended arrays</a:t>
                      </a:r>
                      <a:endParaRPr lang="en-CA" sz="20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lang="en-C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5" descr="C:\Users\dwharder\Desktop\l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49" y="4443633"/>
            <a:ext cx="4351792" cy="4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dwharder\Desktop\l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6" y="5057600"/>
            <a:ext cx="4351792" cy="67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x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46" y="5745061"/>
            <a:ext cx="7448318" cy="72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52301" y="4103706"/>
            <a:ext cx="4301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* Assume we have a pointer to this node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42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Data Structures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In general, we will only use these basic data structures if we can restrict ourselves to operations that execute in </a:t>
            </a:r>
            <a:r>
              <a:rPr lang="en-CA" altLang="en-US" b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(1)</a:t>
            </a:r>
            <a:r>
              <a:rPr lang="en-US" altLang="en-US" dirty="0" smtClean="0">
                <a:latin typeface="Arial" charset="0"/>
                <a:cs typeface="Arial" charset="0"/>
              </a:rPr>
              <a:t> time, as the only alternative is </a:t>
            </a:r>
            <a:r>
              <a:rPr lang="en-US" alt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 or </a:t>
            </a:r>
            <a:r>
              <a:rPr lang="en-CA" altLang="en-US" b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Interview question:  in a singly linked list, can you speed up the two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 operations of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Inserting before an arbitrary node?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Erasing any node that is not the last node?</a:t>
            </a: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 marL="363538" indent="-363538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If you can replace the contents of a node, the answer is “yes”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Replace the contents of the current node with the new entry and insert after the current node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Copy the contents of the next node into the current node and erase the next node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429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Memory usage versus </a:t>
            </a:r>
            <a:r>
              <a:rPr lang="en-US" altLang="en-US" dirty="0" smtClean="0">
                <a:latin typeface="Arial" charset="0"/>
                <a:cs typeface="Arial" charset="0"/>
              </a:rPr>
              <a:t>run times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All of these data structures require </a:t>
            </a:r>
            <a:r>
              <a:rPr lang="en-CA" altLang="en-US" b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 memory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Using a two-ended array requires one more member variable, </a:t>
            </a:r>
            <a:r>
              <a:rPr lang="en-CA" altLang="en-US" b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(1)</a:t>
            </a:r>
            <a:r>
              <a:rPr lang="en-US" altLang="en-US" dirty="0" smtClean="0">
                <a:latin typeface="Arial" charset="0"/>
                <a:cs typeface="Arial" charset="0"/>
              </a:rPr>
              <a:t>, in order to significantly speed up certain operations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Using a doubly linked list, however, required </a:t>
            </a:r>
            <a:r>
              <a:rPr lang="en-CA" altLang="en-US" b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 additional memory to speed up other operations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514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Memory usage </a:t>
            </a:r>
            <a:r>
              <a:rPr lang="en-US" altLang="en-US" dirty="0" smtClean="0">
                <a:latin typeface="Arial" charset="0"/>
                <a:cs typeface="Arial" charset="0"/>
              </a:rPr>
              <a:t>versus </a:t>
            </a:r>
            <a:r>
              <a:rPr lang="en-US" altLang="en-US" dirty="0">
                <a:latin typeface="Arial" charset="0"/>
                <a:cs typeface="Arial" charset="0"/>
              </a:rPr>
              <a:t>run times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As well as determining run times, we are also interested in memory usage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general, there is an interesting relationship between memory and time efficiency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a data structure/algorithm: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Improving the run time usually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requires more memory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Reducing the required memory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usually requires more run time</a:t>
            </a:r>
          </a:p>
        </p:txBody>
      </p:sp>
      <p:pic>
        <p:nvPicPr>
          <p:cNvPr id="26628" name="Picture 4" descr="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429000"/>
            <a:ext cx="25923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206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Memory </a:t>
            </a:r>
            <a:r>
              <a:rPr lang="en-US" altLang="en-US" dirty="0" smtClean="0">
                <a:latin typeface="Arial" charset="0"/>
                <a:cs typeface="Arial" charset="0"/>
              </a:rPr>
              <a:t>usage versus </a:t>
            </a:r>
            <a:r>
              <a:rPr lang="en-US" altLang="en-US" dirty="0">
                <a:latin typeface="Arial" charset="0"/>
                <a:cs typeface="Arial" charset="0"/>
              </a:rPr>
              <a:t>run times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Warning:  programmers often mistake this to suggest that given any solution to a problem, any solution which may be faster must require more memory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This guideline not true in general:  there may be different data structures and/or algorithms which are both faster and require less memory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This requires thought and research</a:t>
            </a:r>
          </a:p>
        </p:txBody>
      </p:sp>
    </p:spTree>
    <p:extLst>
      <p:ext uri="{BB962C8B-B14F-4D97-AF65-F5344CB8AC3E}">
        <p14:creationId xmlns:p14="http://schemas.microsoft.com/office/powerpoint/2010/main" val="73513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will now look at our first abstract data structure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Relation:  explicit linear ordering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Operations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Implementations of an abstract list with: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Linked lists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Arrays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Memory requirements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Strings as a special case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STL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vector</a:t>
            </a:r>
            <a:r>
              <a:rPr lang="en-US" altLang="en-US" smtClean="0">
                <a:latin typeface="Arial" charset="0"/>
                <a:cs typeface="Arial" charset="0"/>
              </a:rPr>
              <a:t> class</a:t>
            </a:r>
          </a:p>
        </p:txBody>
      </p:sp>
    </p:spTree>
    <p:extLst>
      <p:ext uri="{BB962C8B-B14F-4D97-AF65-F5344CB8AC3E}">
        <p14:creationId xmlns:p14="http://schemas.microsoft.com/office/powerpoint/2010/main" val="2398839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The </a:t>
            </a:r>
            <a:r>
              <a:rPr lang="en-US" altLang="en-US" b="1" smtClean="0">
                <a:latin typeface="Courier New" pitchFamily="49" charset="0"/>
                <a:cs typeface="Arial" charset="0"/>
              </a:rPr>
              <a:t>sizeof</a:t>
            </a:r>
            <a:r>
              <a:rPr lang="en-US" altLang="en-US" smtClean="0">
                <a:latin typeface="Arial" charset="0"/>
                <a:cs typeface="Arial" charset="0"/>
              </a:rPr>
              <a:t> Operator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order to determine memory usage, we must know the memory usage of the various built-in data types and classes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</a:t>
            </a:r>
            <a:r>
              <a:rPr lang="en-US" altLang="en-US" b="1" smtClean="0">
                <a:latin typeface="Courier New" pitchFamily="49" charset="0"/>
                <a:cs typeface="Arial" charset="0"/>
              </a:rPr>
              <a:t>sizeof</a:t>
            </a:r>
            <a:r>
              <a:rPr lang="en-US" altLang="en-US" smtClean="0">
                <a:latin typeface="Arial" charset="0"/>
                <a:cs typeface="Arial" charset="0"/>
              </a:rPr>
              <a:t> operator in C++ returns the number of bytes occupied by a data type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This value is determined at compile time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It is </a:t>
            </a:r>
            <a:r>
              <a:rPr lang="en-US" altLang="en-US" b="1" smtClean="0">
                <a:latin typeface="Arial" charset="0"/>
                <a:cs typeface="Arial" charset="0"/>
              </a:rPr>
              <a:t>not</a:t>
            </a:r>
            <a:r>
              <a:rPr lang="en-US" altLang="en-US" smtClean="0">
                <a:latin typeface="Arial" charset="0"/>
                <a:cs typeface="Arial" charset="0"/>
              </a:rPr>
              <a:t> a function</a:t>
            </a:r>
          </a:p>
        </p:txBody>
      </p:sp>
    </p:spTree>
    <p:extLst>
      <p:ext uri="{BB962C8B-B14F-4D97-AF65-F5344CB8AC3E}">
        <p14:creationId xmlns:p14="http://schemas.microsoft.com/office/powerpoint/2010/main" val="11136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The </a:t>
            </a:r>
            <a:r>
              <a:rPr lang="en-US" altLang="en-US" b="1" smtClean="0">
                <a:latin typeface="Courier New" pitchFamily="49" charset="0"/>
                <a:cs typeface="Arial" charset="0"/>
              </a:rPr>
              <a:t>sizeof</a:t>
            </a:r>
            <a:r>
              <a:rPr lang="en-US" altLang="en-US" smtClean="0">
                <a:latin typeface="Arial" charset="0"/>
                <a:cs typeface="Arial" charset="0"/>
              </a:rPr>
              <a:t> Operator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#include &lt;iostream&gt;</a:t>
            </a: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pPr>
              <a:buFontTx/>
              <a:buNone/>
            </a:pPr>
            <a:endParaRPr lang="en-US" altLang="en-US" sz="120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 cout &lt;&lt; "bool     " &lt;&lt; sizeof( bool )     &lt;&lt; endl;</a:t>
            </a: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 cout &lt;&lt; "char     " &lt;&lt; sizeof( char )     &lt;&lt; endl;</a:t>
            </a: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 cout &lt;&lt; "</a:t>
            </a:r>
            <a:r>
              <a:rPr lang="en-US" altLang="en-US" sz="1200" smtClean="0">
                <a:solidFill>
                  <a:srgbClr val="6600CC"/>
                </a:solidFill>
                <a:latin typeface="Consolas" pitchFamily="49" charset="0"/>
                <a:cs typeface="Consolas" pitchFamily="49" charset="0"/>
              </a:rPr>
              <a:t>short</a:t>
            </a: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" &lt;&lt; </a:t>
            </a:r>
            <a:r>
              <a:rPr lang="en-US" altLang="en-US" sz="1200" smtClean="0">
                <a:solidFill>
                  <a:srgbClr val="6600CC"/>
                </a:solidFill>
                <a:latin typeface="Consolas" pitchFamily="49" charset="0"/>
                <a:cs typeface="Consolas" pitchFamily="49" charset="0"/>
              </a:rPr>
              <a:t>sizeof( short )</a:t>
            </a: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&lt;&lt; endl;</a:t>
            </a: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 cout &lt;&lt; "</a:t>
            </a:r>
            <a:r>
              <a:rPr lang="en-US" altLang="en-US" sz="1200" smtClean="0">
                <a:solidFill>
                  <a:srgbClr val="6600CC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  " &lt;&lt; </a:t>
            </a:r>
            <a:r>
              <a:rPr lang="en-US" altLang="en-US" sz="1200" smtClean="0">
                <a:solidFill>
                  <a:srgbClr val="6600CC"/>
                </a:solidFill>
                <a:latin typeface="Consolas" pitchFamily="49" charset="0"/>
                <a:cs typeface="Consolas" pitchFamily="49" charset="0"/>
              </a:rPr>
              <a:t>sizeof( int )</a:t>
            </a: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  &lt;&lt; endl;</a:t>
            </a: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 cout &lt;&lt; "</a:t>
            </a:r>
            <a:r>
              <a:rPr lang="en-US" altLang="en-US" sz="12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char *</a:t>
            </a: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" &lt;&lt; </a:t>
            </a:r>
            <a:r>
              <a:rPr lang="en-US" altLang="en-US" sz="12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sizeof( char * )</a:t>
            </a: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&lt;&lt; endl;</a:t>
            </a:r>
            <a:br>
              <a:rPr lang="en-US" altLang="en-US" sz="1200" smtClean="0">
                <a:latin typeface="Consolas" pitchFamily="49" charset="0"/>
                <a:cs typeface="Consolas" pitchFamily="49" charset="0"/>
              </a:rPr>
            </a:b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cout &lt;&lt; "</a:t>
            </a:r>
            <a:r>
              <a:rPr lang="en-US" altLang="en-US" sz="12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int *</a:t>
            </a: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" &lt;&lt; </a:t>
            </a:r>
            <a:r>
              <a:rPr lang="en-US" altLang="en-US" sz="12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sizeof( int * )</a:t>
            </a: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&lt;&lt; endl;</a:t>
            </a: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 cout &lt;&lt; "double   " &lt;&lt; sizeof( double )   &lt;&lt; endl;</a:t>
            </a: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 cout &lt;&lt; "</a:t>
            </a:r>
            <a:r>
              <a:rPr lang="en-US" altLang="en-US" sz="1200" smtClean="0">
                <a:solidFill>
                  <a:srgbClr val="6600CC"/>
                </a:solidFill>
                <a:latin typeface="Consolas" pitchFamily="49" charset="0"/>
                <a:cs typeface="Consolas" pitchFamily="49" charset="0"/>
              </a:rPr>
              <a:t>int[10]</a:t>
            </a: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" &lt;&lt; </a:t>
            </a:r>
            <a:r>
              <a:rPr lang="en-US" altLang="en-US" sz="1200" smtClean="0">
                <a:solidFill>
                  <a:srgbClr val="6600CC"/>
                </a:solidFill>
                <a:latin typeface="Consolas" pitchFamily="49" charset="0"/>
                <a:cs typeface="Consolas" pitchFamily="49" charset="0"/>
              </a:rPr>
              <a:t>sizeof( int[10] ) </a:t>
            </a: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&lt;&lt; endl;</a:t>
            </a:r>
          </a:p>
          <a:p>
            <a:pPr>
              <a:buFontTx/>
              <a:buNone/>
            </a:pPr>
            <a:endParaRPr lang="en-US" altLang="en-US" sz="120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 return 0;</a:t>
            </a: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4846638" y="4259263"/>
            <a:ext cx="332581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{eceunix:1}</a:t>
            </a:r>
            <a:r>
              <a:rPr lang="en-US" altLang="en-US" sz="160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>
                <a:latin typeface="Consolas" pitchFamily="49" charset="0"/>
                <a:cs typeface="Consolas" pitchFamily="49" charset="0"/>
              </a:rPr>
              <a:t>./a.out # output</a:t>
            </a:r>
          </a:p>
          <a:p>
            <a:pPr eaLnBrk="1" hangingPunct="1"/>
            <a:r>
              <a:rPr lang="en-US" altLang="en-US" sz="1600">
                <a:latin typeface="Consolas" pitchFamily="49" charset="0"/>
                <a:cs typeface="Consolas" pitchFamily="49" charset="0"/>
              </a:rPr>
              <a:t>bool      1</a:t>
            </a:r>
          </a:p>
          <a:p>
            <a:pPr eaLnBrk="1" hangingPunct="1"/>
            <a:r>
              <a:rPr lang="en-US" altLang="en-US" sz="1600">
                <a:latin typeface="Consolas" pitchFamily="49" charset="0"/>
                <a:cs typeface="Consolas" pitchFamily="49" charset="0"/>
              </a:rPr>
              <a:t>char      1</a:t>
            </a:r>
          </a:p>
          <a:p>
            <a:pPr eaLnBrk="1" hangingPunct="1"/>
            <a:r>
              <a:rPr lang="en-US" altLang="en-US" sz="1600">
                <a:solidFill>
                  <a:srgbClr val="6600CC"/>
                </a:solidFill>
                <a:latin typeface="Consolas" pitchFamily="49" charset="0"/>
                <a:cs typeface="Consolas" pitchFamily="49" charset="0"/>
              </a:rPr>
              <a:t>short     2</a:t>
            </a:r>
          </a:p>
          <a:p>
            <a:pPr eaLnBrk="1" hangingPunct="1"/>
            <a:r>
              <a:rPr lang="en-US" altLang="en-US" sz="1600">
                <a:solidFill>
                  <a:srgbClr val="6600CC"/>
                </a:solidFill>
                <a:latin typeface="Consolas" pitchFamily="49" charset="0"/>
                <a:cs typeface="Consolas" pitchFamily="49" charset="0"/>
              </a:rPr>
              <a:t>int       4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char *    4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int *     4</a:t>
            </a:r>
          </a:p>
          <a:p>
            <a:pPr eaLnBrk="1" hangingPunct="1"/>
            <a:r>
              <a:rPr lang="en-US" altLang="en-US" sz="1600">
                <a:latin typeface="Consolas" pitchFamily="49" charset="0"/>
                <a:cs typeface="Consolas" pitchFamily="49" charset="0"/>
              </a:rPr>
              <a:t>double    8</a:t>
            </a:r>
          </a:p>
          <a:p>
            <a:pPr eaLnBrk="1" hangingPunct="1"/>
            <a:r>
              <a:rPr lang="en-US" altLang="en-US" sz="1600">
                <a:solidFill>
                  <a:srgbClr val="6600CC"/>
                </a:solidFill>
                <a:latin typeface="Consolas" pitchFamily="49" charset="0"/>
                <a:cs typeface="Consolas" pitchFamily="49" charset="0"/>
              </a:rPr>
              <a:t>int[10]   40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{eceunix:2}</a:t>
            </a:r>
            <a:endParaRPr lang="en-US" altLang="en-US" sz="160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83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Abstract Strings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A specialization of an Abstract List is an Abstract String: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The entries are restricted to </a:t>
            </a:r>
            <a:r>
              <a:rPr lang="en-CA" altLang="en-US" i="1" smtClean="0">
                <a:latin typeface="Arial" charset="0"/>
                <a:cs typeface="Arial" charset="0"/>
              </a:rPr>
              <a:t>characters</a:t>
            </a:r>
            <a:r>
              <a:rPr lang="en-CA" altLang="en-US" smtClean="0">
                <a:latin typeface="Arial" charset="0"/>
                <a:cs typeface="Arial" charset="0"/>
              </a:rPr>
              <a:t> from a finite </a:t>
            </a:r>
            <a:r>
              <a:rPr lang="en-CA" altLang="en-US" i="1" smtClean="0">
                <a:latin typeface="Arial" charset="0"/>
                <a:cs typeface="Arial" charset="0"/>
              </a:rPr>
              <a:t>alphabet</a:t>
            </a:r>
            <a:endParaRPr lang="en-CA" altLang="en-US" u="sng" smtClean="0">
              <a:latin typeface="Arial" charset="0"/>
              <a:cs typeface="Arial" charset="0"/>
            </a:endParaRP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This includes regular strings “Hello world!”</a:t>
            </a:r>
          </a:p>
          <a:p>
            <a:pPr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The restriction using an alphabet emphasizes specific operations that would seldom be used otherwise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Substrings, matching substrings, string concatenations</a:t>
            </a:r>
          </a:p>
          <a:p>
            <a:pPr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It also allows more efficient implementations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String searching/matching algorithms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Regular expressions</a:t>
            </a:r>
          </a:p>
        </p:txBody>
      </p:sp>
    </p:spTree>
    <p:extLst>
      <p:ext uri="{BB962C8B-B14F-4D97-AF65-F5344CB8AC3E}">
        <p14:creationId xmlns:p14="http://schemas.microsoft.com/office/powerpoint/2010/main" val="1158439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Abstract Strings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 smtClean="0">
                <a:latin typeface="Arial" charset="0"/>
                <a:cs typeface="Arial" charset="0"/>
              </a:rPr>
              <a:t>	Strings also include DNA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The alphabet has 4 </a:t>
            </a:r>
            <a:r>
              <a:rPr lang="en-CA" altLang="en-US" i="1" dirty="0" smtClean="0">
                <a:latin typeface="Arial" charset="0"/>
                <a:cs typeface="Arial" charset="0"/>
              </a:rPr>
              <a:t>characters</a:t>
            </a:r>
            <a:r>
              <a:rPr lang="en-CA" altLang="en-US" dirty="0" smtClean="0">
                <a:latin typeface="Arial" charset="0"/>
                <a:cs typeface="Arial" charset="0"/>
              </a:rPr>
              <a:t>:  A, C, G, and T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These are the </a:t>
            </a:r>
            <a:r>
              <a:rPr lang="en-CA" altLang="en-US" dirty="0" err="1" smtClean="0">
                <a:latin typeface="Arial" charset="0"/>
                <a:cs typeface="Arial" charset="0"/>
              </a:rPr>
              <a:t>nucleobases</a:t>
            </a:r>
            <a:r>
              <a:rPr lang="en-CA" altLang="en-US" dirty="0" smtClean="0">
                <a:latin typeface="Arial" charset="0"/>
                <a:cs typeface="Arial" charset="0"/>
              </a:rPr>
              <a:t>:</a:t>
            </a:r>
          </a:p>
          <a:p>
            <a:pPr lvl="1">
              <a:buFont typeface="Arial" charset="0"/>
              <a:buNone/>
            </a:pPr>
            <a:r>
              <a:rPr lang="en-CA" altLang="en-US" dirty="0" smtClean="0">
                <a:latin typeface="Arial" charset="0"/>
                <a:cs typeface="Arial" charset="0"/>
              </a:rPr>
              <a:t>		adenine, cytosine, guanine, and thymine</a:t>
            </a:r>
          </a:p>
          <a:p>
            <a:pPr>
              <a:buFont typeface="Arial" charset="0"/>
              <a:buNone/>
            </a:pPr>
            <a:endParaRPr lang="en-CA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altLang="en-US" dirty="0" smtClean="0">
                <a:latin typeface="Arial" charset="0"/>
                <a:cs typeface="Arial" charset="0"/>
              </a:rPr>
              <a:t>	Bioinformatics today uses many of the</a:t>
            </a:r>
            <a:br>
              <a:rPr lang="en-CA" altLang="en-US" dirty="0" smtClean="0">
                <a:latin typeface="Arial" charset="0"/>
                <a:cs typeface="Arial" charset="0"/>
              </a:rPr>
            </a:br>
            <a:r>
              <a:rPr lang="en-CA" altLang="en-US" dirty="0" smtClean="0">
                <a:latin typeface="Arial" charset="0"/>
                <a:cs typeface="Arial" charset="0"/>
              </a:rPr>
              <a:t>algorithms traditionally restricted to</a:t>
            </a:r>
            <a:br>
              <a:rPr lang="en-CA" altLang="en-US" dirty="0" smtClean="0">
                <a:latin typeface="Arial" charset="0"/>
                <a:cs typeface="Arial" charset="0"/>
              </a:rPr>
            </a:br>
            <a:r>
              <a:rPr lang="en-CA" altLang="en-US" dirty="0" smtClean="0">
                <a:latin typeface="Arial" charset="0"/>
                <a:cs typeface="Arial" charset="0"/>
              </a:rPr>
              <a:t>computer science: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Dan </a:t>
            </a:r>
            <a:r>
              <a:rPr lang="en-CA" altLang="en-US" dirty="0" err="1" smtClean="0">
                <a:latin typeface="Arial" charset="0"/>
                <a:cs typeface="Arial" charset="0"/>
              </a:rPr>
              <a:t>Gusfield</a:t>
            </a:r>
            <a:r>
              <a:rPr lang="en-CA" altLang="en-US" dirty="0" smtClean="0">
                <a:latin typeface="Arial" charset="0"/>
                <a:cs typeface="Arial" charset="0"/>
              </a:rPr>
              <a:t>, </a:t>
            </a:r>
            <a:r>
              <a:rPr lang="en-CA" altLang="en-US" i="1" dirty="0" smtClean="0">
                <a:latin typeface="Arial" charset="0"/>
                <a:cs typeface="Arial" charset="0"/>
              </a:rPr>
              <a:t>Algorithms on Strings, Trees and Sequences: Computer Science and Computational Biology</a:t>
            </a:r>
            <a:r>
              <a:rPr lang="en-CA" altLang="en-US" dirty="0" smtClean="0">
                <a:latin typeface="Arial" charset="0"/>
                <a:cs typeface="Arial" charset="0"/>
              </a:rPr>
              <a:t>, Cambridge, 1997</a:t>
            </a:r>
          </a:p>
          <a:p>
            <a:pPr lvl="2">
              <a:buFont typeface="Arial" charset="0"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http://books.google.ca/books?id=STGlsyqtjYMC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References:</a:t>
            </a:r>
          </a:p>
          <a:p>
            <a:pPr lvl="2">
              <a:buFont typeface="Arial" charset="0"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http://en.wikipedia.org/wiki/DNA</a:t>
            </a:r>
          </a:p>
          <a:p>
            <a:pPr lvl="2">
              <a:buFont typeface="Arial" charset="0"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http://en.wikipedia.org/wiki/Bioinformatics</a:t>
            </a:r>
          </a:p>
          <a:p>
            <a:pPr lvl="1"/>
            <a:endParaRPr lang="en-CA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1748" name="Picture 4" descr="C:\Users\dwharder\Desktop\d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428750"/>
            <a:ext cx="177006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748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Standard Template Library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this course, you must understand each data structure and their associated algorithms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In industry, you will use other implementations of these structures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C++ Standard Template Library (STL) has an implementation of the 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vector</a:t>
            </a:r>
            <a:r>
              <a:rPr lang="en-US" altLang="en-US" smtClean="0">
                <a:latin typeface="Arial" charset="0"/>
                <a:cs typeface="Arial" charset="0"/>
              </a:rPr>
              <a:t> data structure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Excellent reference:  </a:t>
            </a:r>
          </a:p>
          <a:p>
            <a:pPr lvl="1" algn="ctr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http://www.cplusplus.com/reference/stl/vector/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Standard Template Library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#include &lt;iostream&gt;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#include &lt;vector&gt;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pPr>
              <a:buFontTx/>
              <a:buNone/>
            </a:pP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main() {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vector&lt;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&gt; v( 10, 0 );</a:t>
            </a:r>
          </a:p>
          <a:p>
            <a:pPr>
              <a:buFontTx/>
              <a:buNone/>
            </a:pPr>
            <a:endParaRPr lang="en-US" altLang="en-US" sz="13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cout &lt;&lt; "</a:t>
            </a:r>
            <a:r>
              <a:rPr lang="en-US" altLang="en-US" sz="13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Is the vector empty? 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" &lt;&lt; </a:t>
            </a:r>
            <a:r>
              <a:rPr lang="en-US" altLang="en-US" sz="13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v.empty</a:t>
            </a:r>
            <a:r>
              <a:rPr lang="en-US" altLang="en-US" sz="13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()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&lt;&lt;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endl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;            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cout &lt;&lt; "</a:t>
            </a:r>
            <a:r>
              <a:rPr lang="en-US" altLang="en-US" sz="13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Size of vector: 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"      &lt;&lt; </a:t>
            </a:r>
            <a:r>
              <a:rPr lang="en-US" altLang="en-US" sz="13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v.size</a:t>
            </a:r>
            <a:r>
              <a:rPr lang="en-US" altLang="en-US" sz="13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() 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&lt;&lt;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endl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endParaRPr lang="en-US" altLang="en-US" sz="13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v[0] = 42;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v[9] = 91;</a:t>
            </a:r>
          </a:p>
          <a:p>
            <a:pPr>
              <a:buFontTx/>
              <a:buNone/>
            </a:pPr>
            <a:endParaRPr lang="en-US" altLang="en-US" sz="13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for (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k = 0; k &lt; 10; ++k ) {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 cout &lt;&lt; "</a:t>
            </a:r>
            <a:r>
              <a:rPr lang="en-US" altLang="en-US" sz="13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" &lt;&lt; </a:t>
            </a:r>
            <a:r>
              <a:rPr lang="en-US" altLang="en-US" sz="13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&lt;&lt; "</a:t>
            </a:r>
            <a:r>
              <a:rPr lang="en-US" altLang="en-US" sz="13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] =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" &lt;&lt; </a:t>
            </a:r>
            <a:r>
              <a:rPr lang="en-US" altLang="en-US" sz="13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v[k]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&lt;&lt;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endl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buFontTx/>
              <a:buNone/>
            </a:pPr>
            <a:endParaRPr lang="en-US" altLang="en-US" sz="13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return 0;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192" y="3356992"/>
            <a:ext cx="2470548" cy="3323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$ </a:t>
            </a:r>
            <a:r>
              <a:rPr lang="en-CA" sz="1400" dirty="0">
                <a:latin typeface="Consolas" pitchFamily="49" charset="0"/>
                <a:cs typeface="Consolas" pitchFamily="49" charset="0"/>
              </a:rPr>
              <a:t>g++ vec.cpp</a:t>
            </a:r>
          </a:p>
          <a:p>
            <a:pPr>
              <a:defRPr/>
            </a:pPr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$ </a:t>
            </a:r>
            <a:r>
              <a:rPr lang="en-CA" sz="1400" dirty="0">
                <a:latin typeface="Consolas" pitchFamily="49" charset="0"/>
                <a:cs typeface="Consolas" pitchFamily="49" charset="0"/>
              </a:rPr>
              <a:t>./</a:t>
            </a:r>
            <a:r>
              <a:rPr lang="en-CA" sz="1400" dirty="0" err="1">
                <a:latin typeface="Consolas" pitchFamily="49" charset="0"/>
                <a:cs typeface="Consolas" pitchFamily="49" charset="0"/>
              </a:rPr>
              <a:t>a.out</a:t>
            </a:r>
            <a:r>
              <a:rPr lang="en-CA" sz="1400" dirty="0"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defRPr/>
            </a:pPr>
            <a:r>
              <a:rPr lang="en-CA" sz="1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Is the vector empty?  0</a:t>
            </a:r>
          </a:p>
          <a:p>
            <a:pPr>
              <a:defRPr/>
            </a:pPr>
            <a:r>
              <a:rPr lang="en-CA" sz="1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Size of vector:  10</a:t>
            </a:r>
          </a:p>
          <a:p>
            <a:pPr>
              <a:defRPr/>
            </a:pPr>
            <a:r>
              <a:rPr lang="en-CA" sz="14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v[0] = 42</a:t>
            </a:r>
          </a:p>
          <a:p>
            <a:pPr>
              <a:defRPr/>
            </a:pPr>
            <a:r>
              <a:rPr lang="en-CA" sz="14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v[1] = 0</a:t>
            </a:r>
          </a:p>
          <a:p>
            <a:pPr>
              <a:defRPr/>
            </a:pPr>
            <a:r>
              <a:rPr lang="en-CA" sz="14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v[2] = 0</a:t>
            </a:r>
          </a:p>
          <a:p>
            <a:pPr>
              <a:defRPr/>
            </a:pPr>
            <a:r>
              <a:rPr lang="en-CA" sz="14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v[3] = 0</a:t>
            </a:r>
          </a:p>
          <a:p>
            <a:pPr>
              <a:defRPr/>
            </a:pPr>
            <a:r>
              <a:rPr lang="en-CA" sz="14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v[4] = 0</a:t>
            </a:r>
          </a:p>
          <a:p>
            <a:pPr>
              <a:defRPr/>
            </a:pPr>
            <a:r>
              <a:rPr lang="en-CA" sz="14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v[5] = 0</a:t>
            </a:r>
          </a:p>
          <a:p>
            <a:pPr>
              <a:defRPr/>
            </a:pPr>
            <a:r>
              <a:rPr lang="en-CA" sz="14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v[6] = 0</a:t>
            </a:r>
          </a:p>
          <a:p>
            <a:pPr>
              <a:defRPr/>
            </a:pPr>
            <a:r>
              <a:rPr lang="en-CA" sz="14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v[7] = 0</a:t>
            </a:r>
          </a:p>
          <a:p>
            <a:pPr>
              <a:defRPr/>
            </a:pPr>
            <a:r>
              <a:rPr lang="en-CA" sz="14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v[8] = 0</a:t>
            </a:r>
          </a:p>
          <a:p>
            <a:pPr>
              <a:defRPr/>
            </a:pPr>
            <a:r>
              <a:rPr lang="en-CA" sz="14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v[9] = 91</a:t>
            </a:r>
          </a:p>
          <a:p>
            <a:pPr>
              <a:defRPr/>
            </a:pPr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$ </a:t>
            </a:r>
            <a:endParaRPr lang="en-CA" sz="1400" dirty="0">
              <a:solidFill>
                <a:schemeClr val="bg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65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this topic, we have introduced Abstract Lists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Explicit linear orderings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Implementable with arrays or linked lists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Each has their limitations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Introduced modifications to reduce run times down to </a:t>
            </a:r>
            <a:r>
              <a:rPr lang="en-CA" altLang="en-US" b="1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(1)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Discussed memory usage and the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sizeof</a:t>
            </a:r>
            <a:r>
              <a:rPr lang="en-US" altLang="en-US" smtClean="0">
                <a:latin typeface="Arial" charset="0"/>
                <a:cs typeface="Arial" charset="0"/>
              </a:rPr>
              <a:t> operator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Looked at the String ADT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Looked at the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vector</a:t>
            </a:r>
            <a:r>
              <a:rPr lang="en-US" altLang="en-US" smtClean="0">
                <a:latin typeface="Arial" charset="0"/>
                <a:cs typeface="Arial" charset="0"/>
              </a:rPr>
              <a:t> class in the STL</a:t>
            </a:r>
          </a:p>
        </p:txBody>
      </p:sp>
    </p:spTree>
    <p:extLst>
      <p:ext uri="{BB962C8B-B14F-4D97-AF65-F5344CB8AC3E}">
        <p14:creationId xmlns:p14="http://schemas.microsoft.com/office/powerpoint/2010/main" val="21250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[1]	Donald E. Knuth, </a:t>
            </a:r>
            <a:r>
              <a:rPr lang="en-US" altLang="en-US" sz="1800" i="1" smtClean="0">
                <a:latin typeface="Arial" charset="0"/>
                <a:cs typeface="Arial" charset="0"/>
              </a:rPr>
              <a:t>The Art of Computer Programming, Volume 1:  Fundamental Algorithms</a:t>
            </a:r>
            <a:r>
              <a:rPr lang="en-US" altLang="en-US" sz="1800" smtClean="0">
                <a:latin typeface="Arial" charset="0"/>
                <a:cs typeface="Arial" charset="0"/>
              </a:rPr>
              <a:t>, 3</a:t>
            </a:r>
            <a:r>
              <a:rPr lang="en-US" altLang="en-US" sz="1800" baseline="30000" smtClean="0">
                <a:latin typeface="Arial" charset="0"/>
                <a:cs typeface="Arial" charset="0"/>
              </a:rPr>
              <a:t>rd</a:t>
            </a:r>
            <a:r>
              <a:rPr lang="en-US" altLang="en-US" sz="1800" smtClean="0">
                <a:latin typeface="Arial" charset="0"/>
                <a:cs typeface="Arial" charset="0"/>
              </a:rPr>
              <a:t> Ed., Addison Wesley, 1997, §2.2.1, p.238.</a:t>
            </a:r>
          </a:p>
          <a:p>
            <a:pPr marL="533400" indent="-533400">
              <a:buFontTx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[2]	Weiss, Data Structures and Algorithm Analysis in C++, 3</a:t>
            </a:r>
            <a:r>
              <a:rPr lang="en-US" altLang="en-US" sz="1800" baseline="30000" smtClean="0">
                <a:latin typeface="Arial" charset="0"/>
                <a:cs typeface="Arial" charset="0"/>
              </a:rPr>
              <a:t>rd</a:t>
            </a:r>
            <a:r>
              <a:rPr lang="en-US" altLang="en-US" sz="1800" smtClean="0">
                <a:latin typeface="Arial" charset="0"/>
                <a:cs typeface="Arial" charset="0"/>
              </a:rPr>
              <a:t> Ed., Addison Wesley, §3.3.1, p.75.</a:t>
            </a:r>
          </a:p>
          <a:p>
            <a:pPr marL="533400" indent="-533400"/>
            <a:endParaRPr lang="en-US" altLang="en-US" smtClean="0">
              <a:latin typeface="Arial" charset="0"/>
              <a:cs typeface="Arial" charset="0"/>
            </a:endParaRPr>
          </a:p>
          <a:p>
            <a:pPr marL="533400" indent="-533400"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88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Definition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An Abstract List (or List ADT) is linearly ordered data where the programmer explicitly defines the ordering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will look at the most common operations that are usually 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most obvious implementation is to use either an array or linked list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These are, however, not always the most optimal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486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Operations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Operations at the </a:t>
            </a:r>
            <a:r>
              <a:rPr lang="en-US" altLang="en-US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aseline="30000" dirty="0" err="1" smtClean="0">
                <a:latin typeface="Arial" charset="0"/>
                <a:cs typeface="Arial" charset="0"/>
              </a:rPr>
              <a:t>th</a:t>
            </a:r>
            <a:r>
              <a:rPr lang="en-US" altLang="en-US" dirty="0" smtClean="0">
                <a:latin typeface="Arial" charset="0"/>
                <a:cs typeface="Arial" charset="0"/>
              </a:rPr>
              <a:t> entry of the list include: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   Access to the object                              Erasing an object</a:t>
            </a: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Insertion of a new object                       Replacement of the object</a:t>
            </a:r>
          </a:p>
        </p:txBody>
      </p:sp>
      <p:pic>
        <p:nvPicPr>
          <p:cNvPr id="7172" name="Picture 4" descr="C:\Users\dwharder\Desktop\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13038"/>
            <a:ext cx="1365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Users\dwharder\Desktop\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43363"/>
            <a:ext cx="13652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:\Users\dwharder\Desktop\r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13038"/>
            <a:ext cx="13652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:\Users\dwharder\Desktop\r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7975"/>
            <a:ext cx="13652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28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Operations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Given access to the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US" altLang="en-US" dirty="0" smtClean="0">
                <a:latin typeface="Arial" charset="0"/>
                <a:cs typeface="Arial" charset="0"/>
              </a:rPr>
              <a:t> object, gain access to either the previous or next object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Given two abstract lists, we may want to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Concatenate the two lists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Determine if one is a sub-list of the other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8196" name="Picture 8" descr="C:\Users\dwharder\Desktop\r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571750"/>
            <a:ext cx="13652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249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Locations and run times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 most obvious data structures for implementing an abstract list are arrays and linked lists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We will review the run time operations on these structures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marL="363538" indent="-363538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 smtClean="0">
                <a:latin typeface="Arial" charset="0"/>
                <a:cs typeface="Arial" charset="0"/>
              </a:rPr>
              <a:t>We will consider the amount of time required to perform actions such as finding, inserting new entries before or after, or erasing entries at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the first location (the </a:t>
            </a:r>
            <a:r>
              <a:rPr lang="en-CA" altLang="en-US" i="1" dirty="0" smtClean="0">
                <a:latin typeface="Arial" charset="0"/>
                <a:cs typeface="Arial" charset="0"/>
              </a:rPr>
              <a:t>front</a:t>
            </a:r>
            <a:r>
              <a:rPr lang="en-CA" altLang="en-US" dirty="0" smtClean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an arbitrary (</a:t>
            </a:r>
            <a:r>
              <a:rPr lang="en-CA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alt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CA" altLang="en-US" dirty="0" smtClean="0">
                <a:latin typeface="Arial" charset="0"/>
                <a:cs typeface="Arial" charset="0"/>
              </a:rPr>
              <a:t>) location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the last location (the </a:t>
            </a:r>
            <a:r>
              <a:rPr lang="en-CA" altLang="en-US" i="1" dirty="0" smtClean="0">
                <a:latin typeface="Arial" charset="0"/>
                <a:cs typeface="Arial" charset="0"/>
              </a:rPr>
              <a:t>back</a:t>
            </a:r>
            <a:r>
              <a:rPr lang="en-CA" altLang="en-US" dirty="0" smtClean="0">
                <a:latin typeface="Arial" charset="0"/>
                <a:cs typeface="Arial" charset="0"/>
              </a:rPr>
              <a:t> or </a:t>
            </a:r>
            <a:r>
              <a:rPr lang="en-CA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alt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CA" altLang="en-US" dirty="0" smtClean="0">
                <a:latin typeface="Arial" charset="0"/>
                <a:cs typeface="Arial" charset="0"/>
              </a:rPr>
              <a:t>)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CA" altLang="en-US" dirty="0" smtClean="0">
              <a:latin typeface="Arial" charset="0"/>
              <a:cs typeface="Arial" charset="0"/>
            </a:endParaRPr>
          </a:p>
          <a:p>
            <a:pPr marL="363538" indent="-363538">
              <a:buNone/>
            </a:pPr>
            <a:r>
              <a:rPr lang="en-CA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 smtClean="0">
                <a:latin typeface="Arial" charset="0"/>
                <a:cs typeface="Arial" charset="0"/>
              </a:rPr>
              <a:t>The run times will be </a:t>
            </a:r>
            <a:r>
              <a:rPr lang="en-CA" dirty="0">
                <a:solidFill>
                  <a:srgbClr val="000000"/>
                </a:solidFill>
                <a:latin typeface="Symbol"/>
                <a:ea typeface="Calibri"/>
                <a:cs typeface="Times New Roman"/>
              </a:rPr>
              <a:t>Q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(1), O(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)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CA" dirty="0">
                <a:latin typeface="Times New Roman"/>
                <a:ea typeface="Calibri"/>
              </a:rPr>
              <a:t>or </a:t>
            </a:r>
            <a:r>
              <a:rPr lang="en-CA" dirty="0">
                <a:solidFill>
                  <a:srgbClr val="000000"/>
                </a:solidFill>
                <a:latin typeface="Symbol"/>
                <a:ea typeface="Calibri"/>
                <a:cs typeface="Times New Roman"/>
              </a:rPr>
              <a:t>Q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)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14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Linked lists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We will consider these for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Singly linked lists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Doubly linked lists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marL="363538" indent="-363538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55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Singly linked list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5" descr="C:\Users\dwharder\Desktop\l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7" y="5281223"/>
            <a:ext cx="7044615" cy="75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3.1.3.1</a:t>
            </a:r>
            <a:endParaRPr lang="en-CA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738152"/>
              </p:ext>
            </p:extLst>
          </p:nvPr>
        </p:nvGraphicFramePr>
        <p:xfrm>
          <a:off x="611560" y="1556792"/>
          <a:ext cx="7776864" cy="2804160"/>
        </p:xfrm>
        <a:graphic>
          <a:graphicData uri="http://schemas.openxmlformats.org/drawingml/2006/table">
            <a:tbl>
              <a:tblPr/>
              <a:tblGrid>
                <a:gridCol w="1842266"/>
                <a:gridCol w="1958310"/>
                <a:gridCol w="1960064"/>
                <a:gridCol w="2016224"/>
              </a:tblGrid>
              <a:tr h="0">
                <a:tc>
                  <a:txBody>
                    <a:bodyPr/>
                    <a:lstStyle/>
                    <a:p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Front/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CA" sz="200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node 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CA" sz="20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node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Back/</a:t>
                      </a:r>
                      <a:r>
                        <a:rPr lang="en-CA" sz="20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200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node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Find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ymbol"/>
                          <a:ea typeface="Times New Roman"/>
                          <a:cs typeface="Times New Roman"/>
                        </a:rPr>
                        <a:t>O(</a:t>
                      </a:r>
                      <a:r>
                        <a:rPr kumimoji="0" lang="en-CA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kumimoji="0" lang="en-C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kumimoji="0" lang="en-CA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Insert Before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Q(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FF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O(</a:t>
                      </a:r>
                      <a:r>
                        <a:rPr lang="en-CA" sz="2000" i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CA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Insert After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Replace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Erase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FF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CA" sz="20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CA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Next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Previous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FF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CA" sz="20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5536" y="4509120"/>
            <a:ext cx="8699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aseline="30000" dirty="0" smtClean="0"/>
              <a:t>*</a:t>
            </a:r>
            <a:r>
              <a:rPr lang="en-CA" sz="2000" baseline="30000" dirty="0" smtClean="0"/>
              <a:t> </a:t>
            </a:r>
            <a:r>
              <a:rPr lang="en-CA" sz="2000" dirty="0" smtClean="0"/>
              <a:t>These assume we have already accessed the </a:t>
            </a: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2000" baseline="30000" dirty="0" smtClean="0"/>
              <a:t>th</a:t>
            </a:r>
            <a:r>
              <a:rPr lang="en-CA" sz="2000" dirty="0" smtClean="0"/>
              <a:t> entry—an </a:t>
            </a:r>
            <a:r>
              <a:rPr lang="en-C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CA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2000" dirty="0" smtClean="0"/>
              <a:t> operation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3765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Singly linked list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611683"/>
              </p:ext>
            </p:extLst>
          </p:nvPr>
        </p:nvGraphicFramePr>
        <p:xfrm>
          <a:off x="611560" y="1556792"/>
          <a:ext cx="7776864" cy="2804160"/>
        </p:xfrm>
        <a:graphic>
          <a:graphicData uri="http://schemas.openxmlformats.org/drawingml/2006/table">
            <a:tbl>
              <a:tblPr/>
              <a:tblGrid>
                <a:gridCol w="1842266"/>
                <a:gridCol w="1958310"/>
                <a:gridCol w="1960064"/>
                <a:gridCol w="2016224"/>
              </a:tblGrid>
              <a:tr h="0">
                <a:tc>
                  <a:txBody>
                    <a:bodyPr/>
                    <a:lstStyle/>
                    <a:p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Front/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CA" sz="200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node 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CA" sz="20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node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Back/</a:t>
                      </a:r>
                      <a:r>
                        <a:rPr lang="en-CA" sz="20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200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node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Find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ymbol"/>
                          <a:ea typeface="Times New Roman"/>
                          <a:cs typeface="Times New Roman"/>
                        </a:rPr>
                        <a:t>O(</a:t>
                      </a:r>
                      <a:r>
                        <a:rPr kumimoji="0" lang="en-CA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kumimoji="0" lang="en-C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kumimoji="0" lang="en-CA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Insert Before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Q(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CA" sz="20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Insert After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Replace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Erase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CA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Next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Previous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FF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CA" sz="20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5" descr="C:\Users\dwharder\Desktop\l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7" y="5281223"/>
            <a:ext cx="7044615" cy="75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3.1.3.1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179388" y="4530133"/>
            <a:ext cx="8191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00B0F0"/>
                </a:solidFill>
              </a:rPr>
              <a:t>By replacing the value in the node in question, we can speed things up</a:t>
            </a:r>
          </a:p>
          <a:p>
            <a:r>
              <a:rPr lang="en-CA" sz="2000" dirty="0">
                <a:solidFill>
                  <a:srgbClr val="00B0F0"/>
                </a:solidFill>
              </a:rPr>
              <a:t> </a:t>
            </a:r>
            <a:r>
              <a:rPr lang="en-CA" sz="2000" dirty="0" smtClean="0">
                <a:solidFill>
                  <a:srgbClr val="00B0F0"/>
                </a:solidFill>
              </a:rPr>
              <a:t> – useful for interviews</a:t>
            </a:r>
            <a:endParaRPr lang="en-CA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22910</TotalTime>
  <Words>782</Words>
  <Application>Microsoft Office PowerPoint</Application>
  <PresentationFormat>On-screen Show (4:3)</PresentationFormat>
  <Paragraphs>380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Custom Design</vt:lpstr>
      <vt:lpstr>PowerPoint Presentation</vt:lpstr>
      <vt:lpstr>Outline</vt:lpstr>
      <vt:lpstr>Definition</vt:lpstr>
      <vt:lpstr>Operations</vt:lpstr>
      <vt:lpstr>Operations</vt:lpstr>
      <vt:lpstr>Locations and run times</vt:lpstr>
      <vt:lpstr>Linked lists</vt:lpstr>
      <vt:lpstr>Singly linked list</vt:lpstr>
      <vt:lpstr>Singly linked list</vt:lpstr>
      <vt:lpstr>Doubly linked lists</vt:lpstr>
      <vt:lpstr>Doubly linked lists</vt:lpstr>
      <vt:lpstr>Other operations on linked lists</vt:lpstr>
      <vt:lpstr>Arrays</vt:lpstr>
      <vt:lpstr>Standard arrays</vt:lpstr>
      <vt:lpstr>Run times</vt:lpstr>
      <vt:lpstr>Data Structures</vt:lpstr>
      <vt:lpstr>Memory usage versus run times</vt:lpstr>
      <vt:lpstr>Memory usage versus run times</vt:lpstr>
      <vt:lpstr>Memory usage versus run times</vt:lpstr>
      <vt:lpstr>The sizeof Operator</vt:lpstr>
      <vt:lpstr>The sizeof Operator</vt:lpstr>
      <vt:lpstr>Abstract Strings</vt:lpstr>
      <vt:lpstr>Abstract Strings</vt:lpstr>
      <vt:lpstr>Standard Template Library</vt:lpstr>
      <vt:lpstr>Standard Template Library</vt:lpstr>
      <vt:lpstr>Summary</vt:lpstr>
      <vt:lpstr>References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450</cp:revision>
  <dcterms:created xsi:type="dcterms:W3CDTF">2009-09-11T23:00:44Z</dcterms:created>
  <dcterms:modified xsi:type="dcterms:W3CDTF">2015-01-09T14:47:27Z</dcterms:modified>
</cp:coreProperties>
</file>