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1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65" r:id="rId65"/>
    <p:sldId id="366" r:id="rId66"/>
    <p:sldId id="367" r:id="rId67"/>
    <p:sldId id="368" r:id="rId68"/>
    <p:sldId id="369" r:id="rId69"/>
    <p:sldId id="370" r:id="rId70"/>
    <p:sldId id="371" r:id="rId71"/>
    <p:sldId id="372" r:id="rId72"/>
    <p:sldId id="373" r:id="rId73"/>
    <p:sldId id="374" r:id="rId74"/>
    <p:sldId id="375" r:id="rId75"/>
    <p:sldId id="376" r:id="rId76"/>
    <p:sldId id="377" r:id="rId77"/>
    <p:sldId id="378" r:id="rId78"/>
    <p:sldId id="379" r:id="rId79"/>
    <p:sldId id="380" r:id="rId80"/>
    <p:sldId id="381" r:id="rId81"/>
    <p:sldId id="382" r:id="rId82"/>
    <p:sldId id="394" r:id="rId83"/>
    <p:sldId id="395" r:id="rId84"/>
    <p:sldId id="396" r:id="rId85"/>
    <p:sldId id="397" r:id="rId86"/>
    <p:sldId id="398" r:id="rId87"/>
    <p:sldId id="399" r:id="rId88"/>
    <p:sldId id="383" r:id="rId89"/>
    <p:sldId id="384" r:id="rId90"/>
    <p:sldId id="385" r:id="rId91"/>
    <p:sldId id="386" r:id="rId92"/>
    <p:sldId id="387" r:id="rId93"/>
    <p:sldId id="388" r:id="rId94"/>
    <p:sldId id="389" r:id="rId95"/>
    <p:sldId id="390" r:id="rId96"/>
    <p:sldId id="391" r:id="rId97"/>
    <p:sldId id="392" r:id="rId98"/>
    <p:sldId id="393" r:id="rId99"/>
    <p:sldId id="302" r:id="rId10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81" d="100"/>
          <a:sy n="81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2/11/2015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DED3E-5B90-4220-B1B2-7FFCF1328A5B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EE787C-BDA8-46D9-BA3A-8A6EBA15361A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ADE93-FFB5-46A4-A60D-9BDDE648467C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C19B52-F0CE-4C6C-95B0-54A969990787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E2BA2-AF54-4F94-BC11-4B4EA5F6AAC2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02E0D0-BDBF-4320-9A5A-76BA33E07F1D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83C022-05DB-4F7B-AE15-C7177CC27DE7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9EF69A-21C8-43B5-9B80-D0B21B49F47F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ADCEE1-83F6-446C-9414-9B49753F5045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982590-36F0-491E-80B5-03EAADB98C83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36DE6-69B2-4701-9995-44E7F1CC61AD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4BF0C-554B-4780-AB4C-DC7B56AEFD60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0DFD9-B60A-4563-B180-157C9C6C9EE5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2C2BC-7180-41EB-A879-B7F1014ECB22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0F9C2B-3C94-4D9C-A37C-179D87EB478A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46532-CE84-4C18-AC6D-F30149937A16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2FDE30-C043-4D5E-BCBC-CAA60FA95084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DC5C9-E08E-4314-B9AF-B0138074A0C7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6BFFF-FE3A-4B69-B727-345D5BFBAAF5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7E2455-0CE5-44EB-A2F1-EC9C17DD2E3E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13E92-5F16-4A09-8835-521647B645D4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387C6-55C9-44A2-907F-C0D0596E9BF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7824B5-F1F3-45CC-A96F-672DDE2A78F3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8551D8-3BE3-4BD4-B7B8-153A42AFDB2A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64042B-A499-4D73-AFA6-59CC3DBBC05F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CE78B-131D-4890-AFF6-404123B7BB5D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E4CF5-6E27-4098-B59C-7C5F6C9C289D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6AC1A-C82B-4768-BB42-C44CBC429816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1B38C-48CE-43E0-92C4-7D032228B24A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B5451-84FC-4009-B264-3310911DF778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7EE225-5DA4-49D6-BD5B-6E7EE4987E4E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79F90-386F-4DCD-8AD5-98CED1B34380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0AD39C-2D47-4FC4-9991-10E39F62C6BD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6C395-04C5-4EB1-A496-EE94F3F1A316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DC2F3-465C-418E-9D85-53E716952258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0634FF-50BD-4CB9-8B99-7F8D368EF808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E56D2-FB29-49B2-98C9-7C7CB367B35D}" type="slidenum">
              <a:rPr lang="en-CA" smtClean="0"/>
              <a:pPr>
                <a:defRPr/>
              </a:pPr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F9D00-6359-4D0B-AE41-2BCFDB0C4EDE}" type="slidenum">
              <a:rPr lang="en-CA" smtClean="0"/>
              <a:pPr>
                <a:defRPr/>
              </a:pPr>
              <a:t>50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3983FF-A1E9-4507-A100-C820B92A0813}" type="slidenum">
              <a:rPr lang="en-CA" smtClean="0"/>
              <a:pPr>
                <a:defRPr/>
              </a:pPr>
              <a:t>51</a:t>
            </a:fld>
            <a:endParaRPr lang="en-C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E5A60-84F0-4A66-8166-6A6EFE5A3010}" type="slidenum">
              <a:rPr lang="en-CA" smtClean="0"/>
              <a:pPr>
                <a:defRPr/>
              </a:pPr>
              <a:t>52</a:t>
            </a:fld>
            <a:endParaRPr lang="en-C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F3D4-C397-43C5-97BE-4B1FE2765C8A}" type="slidenum">
              <a:rPr lang="en-CA" smtClean="0"/>
              <a:pPr>
                <a:defRPr/>
              </a:pPr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96B0F7-07CD-49A0-85C3-6CC27A306FE6}" type="slidenum">
              <a:rPr lang="en-CA" smtClean="0"/>
              <a:pPr>
                <a:defRPr/>
              </a:pPr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17148-C2DD-4C09-96A7-85064F70C24C}" type="slidenum">
              <a:rPr lang="en-CA" smtClean="0"/>
              <a:pPr>
                <a:defRPr/>
              </a:pPr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83E80-A1E0-4A93-994A-F18894F5C562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1E94EA-B32F-4F55-87F7-42B2729A8790}" type="slidenum">
              <a:rPr lang="en-CA" smtClean="0"/>
              <a:pPr>
                <a:defRPr/>
              </a:pPr>
              <a:t>56</a:t>
            </a:fld>
            <a:endParaRPr lang="en-C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FA9B16-B667-4135-A25D-D1B69580E5DB}" type="slidenum">
              <a:rPr lang="en-CA" smtClean="0"/>
              <a:pPr>
                <a:defRPr/>
              </a:pPr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6597E6-FC72-43C2-AF0C-6189400206B5}" type="slidenum">
              <a:rPr lang="en-CA" smtClean="0"/>
              <a:pPr>
                <a:defRPr/>
              </a:pPr>
              <a:t>58</a:t>
            </a:fld>
            <a:endParaRPr lang="en-C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5BD08-624B-4839-944E-1E52A875B189}" type="slidenum">
              <a:rPr lang="en-CA" smtClean="0"/>
              <a:pPr>
                <a:defRPr/>
              </a:pPr>
              <a:t>59</a:t>
            </a:fld>
            <a:endParaRPr lang="en-C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0AE4B6-8191-4F2E-AB95-1244C645C417}" type="slidenum">
              <a:rPr lang="en-CA" smtClean="0"/>
              <a:pPr>
                <a:defRPr/>
              </a:pPr>
              <a:t>60</a:t>
            </a:fld>
            <a:endParaRPr lang="en-C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EA191-D674-4F1B-AB13-E61F414A3E80}" type="slidenum">
              <a:rPr lang="en-CA" smtClean="0"/>
              <a:pPr>
                <a:defRPr/>
              </a:pPr>
              <a:t>61</a:t>
            </a:fld>
            <a:endParaRPr lang="en-C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B7993-210F-4AD1-A36B-B411A84F6EE6}" type="slidenum">
              <a:rPr lang="en-CA" smtClean="0"/>
              <a:pPr>
                <a:defRPr/>
              </a:pPr>
              <a:t>62</a:t>
            </a:fld>
            <a:endParaRPr lang="en-C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3B1FD7-67DB-4C1B-8D69-2ED83348950E}" type="slidenum">
              <a:rPr lang="en-CA" smtClean="0"/>
              <a:pPr>
                <a:defRPr/>
              </a:pPr>
              <a:t>63</a:t>
            </a:fld>
            <a:endParaRPr lang="en-C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4B3A40-868E-41B9-BB35-EB827415D609}" type="slidenum">
              <a:rPr lang="en-CA" smtClean="0"/>
              <a:pPr>
                <a:defRPr/>
              </a:pPr>
              <a:t>64</a:t>
            </a:fld>
            <a:endParaRPr lang="en-C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3F2AE-8AB4-44EE-AFEE-3AAC7FED371B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F9EABF-1E24-43D0-980C-7185E6FB5E56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C3CE8-AA9A-4EE4-8A55-8CADF4997119}" type="slidenum">
              <a:rPr lang="en-CA" smtClean="0"/>
              <a:pPr>
                <a:defRPr/>
              </a:pPr>
              <a:t>66</a:t>
            </a:fld>
            <a:endParaRPr lang="en-C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1DBB22-8539-4CBF-84CC-16B3C4657364}" type="slidenum">
              <a:rPr lang="en-CA" smtClean="0"/>
              <a:pPr>
                <a:defRPr/>
              </a:pPr>
              <a:t>67</a:t>
            </a:fld>
            <a:endParaRPr lang="en-C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24F3C-0561-4F8A-B970-2F90965E116B}" type="slidenum">
              <a:rPr lang="en-CA" smtClean="0"/>
              <a:pPr>
                <a:defRPr/>
              </a:pPr>
              <a:t>68</a:t>
            </a:fld>
            <a:endParaRPr lang="en-C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291F6B-4093-436F-9E20-B13F75CFB807}" type="slidenum">
              <a:rPr lang="en-CA" smtClean="0"/>
              <a:pPr>
                <a:defRPr/>
              </a:pPr>
              <a:t>69</a:t>
            </a:fld>
            <a:endParaRPr lang="en-C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ED10C1-2118-4CD9-BF71-F9CDEBB65992}" type="slidenum">
              <a:rPr lang="en-CA" smtClean="0"/>
              <a:pPr>
                <a:defRPr/>
              </a:pPr>
              <a:t>70</a:t>
            </a:fld>
            <a:endParaRPr lang="en-C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1FAB24-D1FA-41BF-9321-04E944280472}" type="slidenum">
              <a:rPr lang="en-CA" smtClean="0"/>
              <a:pPr>
                <a:defRPr/>
              </a:pPr>
              <a:t>71</a:t>
            </a:fld>
            <a:endParaRPr lang="en-C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195EE-199E-46BB-83F8-D28B90254081}" type="slidenum">
              <a:rPr lang="en-CA" smtClean="0"/>
              <a:pPr>
                <a:defRPr/>
              </a:pPr>
              <a:t>72</a:t>
            </a:fld>
            <a:endParaRPr lang="en-C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C0747-9FB1-4602-9D41-191E7A828B9B}" type="slidenum">
              <a:rPr lang="en-CA" smtClean="0"/>
              <a:pPr>
                <a:defRPr/>
              </a:pPr>
              <a:t>73</a:t>
            </a:fld>
            <a:endParaRPr lang="en-C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290961-922B-4782-AC3A-56AC5F4A8DF7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641DD-DF16-4D4F-AF0F-228CDCD41C02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6D1B4-0612-4F65-93D9-F0C991C2B078}" type="slidenum">
              <a:rPr lang="en-CA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CA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7BAA1-2078-4024-9055-4FB5E584E651}" type="slidenum">
              <a:rPr lang="en-CA" smtClean="0"/>
              <a:pPr>
                <a:defRPr/>
              </a:pPr>
              <a:t>76</a:t>
            </a:fld>
            <a:endParaRPr lang="en-C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7A3C0C-378A-4DE6-A30F-FB5DA6D1E9BB}" type="slidenum">
              <a:rPr lang="en-CA" smtClean="0"/>
              <a:pPr>
                <a:defRPr/>
              </a:pPr>
              <a:t>77</a:t>
            </a:fld>
            <a:endParaRPr lang="en-C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7D24B-B94A-4E87-B1B2-5E0E8F83E127}" type="slidenum">
              <a:rPr lang="en-CA" smtClean="0"/>
              <a:pPr>
                <a:defRPr/>
              </a:pPr>
              <a:t>78</a:t>
            </a:fld>
            <a:endParaRPr lang="en-C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69B82-AD03-4BFC-87EB-CC9733CE4DA0}" type="slidenum">
              <a:rPr lang="en-CA" smtClean="0"/>
              <a:pPr>
                <a:defRPr/>
              </a:pPr>
              <a:t>79</a:t>
            </a:fld>
            <a:endParaRPr lang="en-C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7E4DE2-5498-4B5B-93BA-DE3912810A07}" type="slidenum">
              <a:rPr lang="en-CA" smtClean="0"/>
              <a:pPr>
                <a:defRPr/>
              </a:pPr>
              <a:t>80</a:t>
            </a:fld>
            <a:endParaRPr lang="en-C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F0CFA-D3FC-42DC-B0BA-EA4F8A6E3635}" type="slidenum">
              <a:rPr lang="en-CA" smtClean="0"/>
              <a:pPr>
                <a:defRPr/>
              </a:pPr>
              <a:t>81</a:t>
            </a:fld>
            <a:endParaRPr lang="en-C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4A1D1-DF09-49A8-8F1F-262AFE9CEC84}" type="slidenum">
              <a:rPr lang="en-CA" smtClean="0"/>
              <a:pPr>
                <a:defRPr/>
              </a:pPr>
              <a:t>88</a:t>
            </a:fld>
            <a:endParaRPr lang="en-C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79071-0F36-422D-B1CA-6C7A7B1DD312}" type="slidenum">
              <a:rPr lang="en-CA" smtClean="0"/>
              <a:pPr>
                <a:defRPr/>
              </a:pPr>
              <a:t>89</a:t>
            </a:fld>
            <a:endParaRPr lang="en-C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A13BB6-1E8D-495F-B2D2-E1450B7A9360}" type="slidenum">
              <a:rPr lang="en-CA" smtClean="0"/>
              <a:pPr>
                <a:defRPr/>
              </a:pPr>
              <a:t>90</a:t>
            </a:fld>
            <a:endParaRPr lang="en-CA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80E87-453D-4E49-B161-4E8104C3570E}" type="slidenum">
              <a:rPr lang="en-CA" smtClean="0"/>
              <a:pPr>
                <a:defRPr/>
              </a:pPr>
              <a:t>91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A88F0-6E27-4B4A-BF32-F331BE5BE1E7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7505E-6FD4-44DF-87FE-A8645023E09C}" type="slidenum">
              <a:rPr lang="en-CA" smtClean="0"/>
              <a:pPr>
                <a:defRPr/>
              </a:pPr>
              <a:t>92</a:t>
            </a:fld>
            <a:endParaRPr lang="en-CA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99B8E7-ACA1-4313-84FC-085A5CD41ED3}" type="slidenum">
              <a:rPr lang="en-CA" smtClean="0"/>
              <a:pPr>
                <a:defRPr/>
              </a:pPr>
              <a:t>93</a:t>
            </a:fld>
            <a:endParaRPr lang="en-CA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F5ADC5-9982-4940-B551-4107FF48D8FB}" type="slidenum">
              <a:rPr lang="en-CA" smtClean="0"/>
              <a:pPr>
                <a:defRPr/>
              </a:pPr>
              <a:t>94</a:t>
            </a:fld>
            <a:endParaRPr lang="en-CA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8C08F-FD90-4671-B50F-9F41C98EAE60}" type="slidenum">
              <a:rPr lang="en-CA" smtClean="0"/>
              <a:pPr>
                <a:defRPr/>
              </a:pPr>
              <a:t>95</a:t>
            </a:fld>
            <a:endParaRPr lang="en-CA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F284F-0A30-4FB5-B93E-2EB0F3380E1D}" type="slidenum">
              <a:rPr lang="en-CA" smtClean="0"/>
              <a:pPr>
                <a:defRPr/>
              </a:pPr>
              <a:t>96</a:t>
            </a:fld>
            <a:endParaRPr lang="en-CA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769B43-0FEB-4EDD-A5AD-C761B3DAC337}" type="slidenum">
              <a:rPr lang="en-CA" smtClean="0"/>
              <a:pPr>
                <a:defRPr/>
              </a:pPr>
              <a:t>97</a:t>
            </a:fld>
            <a:endParaRPr lang="en-CA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1EC3F-9BA1-43B9-AADA-0BC23A5AE460}" type="slidenum">
              <a:rPr lang="en-CA" smtClean="0"/>
              <a:pPr>
                <a:defRPr/>
              </a:pPr>
              <a:t>98</a:t>
            </a:fld>
            <a:endParaRPr lang="en-CA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99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23C88-99F4-4981-82D1-4F87B744F710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20143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Binary</a:t>
            </a:r>
            <a:r>
              <a:rPr lang="en-CA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heaps</a:t>
            </a:r>
            <a:endParaRPr lang="en-CA" sz="1600" b="0" i="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heaps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Using our example, we remove 3:</a:t>
            </a:r>
          </a:p>
        </p:txBody>
      </p:sp>
      <p:pic>
        <p:nvPicPr>
          <p:cNvPr id="13316" name="Picture 4" descr="heap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879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eap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promote 7 (the minimum of 7 and 12) to the root: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020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eap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the left sub-tree, we promote 9: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135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eap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Recursively, we promote 19: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35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heap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Finally, 55 is a leaf node, so we promote it and delete the leaf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034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Repeating this operation again, we can remove 7:</a:t>
            </a:r>
          </a:p>
        </p:txBody>
      </p:sp>
      <p:pic>
        <p:nvPicPr>
          <p:cNvPr id="18436" name="Picture 9" descr="heap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366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remove 9, we must now promote from the right sub-tree:</a:t>
            </a:r>
          </a:p>
        </p:txBody>
      </p:sp>
      <p:pic>
        <p:nvPicPr>
          <p:cNvPr id="19460" name="Picture 5" descr="heap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2420938"/>
            <a:ext cx="3451225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271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Inserting into a heap may be done either: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At a leaf (move it up if it is smaller than the parent)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At the root (insert the larger object into one of the </a:t>
            </a:r>
            <a:r>
              <a:rPr lang="en-US" altLang="en-US" dirty="0" err="1" smtClean="0">
                <a:latin typeface="Arial" charset="0"/>
                <a:cs typeface="Arial" charset="0"/>
              </a:rPr>
              <a:t>subtrees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use the first approach with binary heaps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Other heaps use the second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117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Inserting 17 into the last 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Select an arbitrary node to insert a new leaf node:</a:t>
            </a:r>
          </a:p>
        </p:txBody>
      </p:sp>
      <p:pic>
        <p:nvPicPr>
          <p:cNvPr id="21508" name="Picture 8" descr="heap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492375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260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heap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492375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17 is less than the node 32, so we swap them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456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Outline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will: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Define a binary min-heap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 at some examples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Operations on heaps: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Top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 array representation of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Define a binary max-heap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Using binary heaps as priority queues</a:t>
            </a:r>
          </a:p>
        </p:txBody>
      </p:sp>
    </p:spTree>
    <p:extLst>
      <p:ext uri="{BB962C8B-B14F-4D97-AF65-F5344CB8AC3E}">
        <p14:creationId xmlns:p14="http://schemas.microsoft.com/office/powerpoint/2010/main" val="30659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heap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492375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17 is less than the node 31; swap them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063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heap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492375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17 is less than the node 19; swap them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061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node 17 is greater than 12 so we are finished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5604" name="Picture 4" descr="heap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492375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921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Observation:  both the left and right subtrees of 19 were greater than 19, thus we are guaranteed that we don’t have to send the new node down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This process is called </a:t>
            </a:r>
            <a:r>
              <a:rPr lang="en-US" altLang="en-US" i="1" smtClean="0">
                <a:latin typeface="Arial" charset="0"/>
                <a:cs typeface="Arial" charset="0"/>
              </a:rPr>
              <a:t>percolation</a:t>
            </a:r>
            <a:r>
              <a:rPr lang="en-US" altLang="en-US" smtClean="0">
                <a:latin typeface="Arial" charset="0"/>
                <a:cs typeface="Arial" charset="0"/>
              </a:rPr>
              <a:t>, that is, the lighter (smaller) objects move up from the bottom of the min-heap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99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Implementations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With binary search trees, we introduced the concept of </a:t>
            </a:r>
            <a:r>
              <a:rPr lang="en-US" altLang="en-US" i="1" smtClean="0">
                <a:latin typeface="Arial" charset="0"/>
                <a:cs typeface="Arial" charset="0"/>
              </a:rPr>
              <a:t>balance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From this, we looked at: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AVL 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B-Trees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Red-black Trees (not course material)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How can we determine where to insert so as to keep balance?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256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There are multiple means of keeping balance with binary heaps: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Complete binary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Leftist heaps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Skew heaps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look at using complete binary trees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In has optimal memory characteristics but sub-optimal run-time characteristics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68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By using complete binary trees, we will be able to maintain, with minimal effort, the complete tree structure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have already seen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is easy to store a complete tree as an array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can store a heap of size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as an array of size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, this would be great!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854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the previous heap may be represented as the following (non-unique!) complete tree:</a:t>
            </a:r>
          </a:p>
        </p:txBody>
      </p:sp>
      <p:pic>
        <p:nvPicPr>
          <p:cNvPr id="30724" name="Picture 4" descr="heap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565400"/>
            <a:ext cx="44624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35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Push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into a complete tree, we need only place the new node as a leaf node in the appropriate location and percolate up</a:t>
            </a:r>
          </a:p>
        </p:txBody>
      </p:sp>
      <p:pic>
        <p:nvPicPr>
          <p:cNvPr id="31748" name="Picture 4" descr="heap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565400"/>
            <a:ext cx="44624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7"/>
          <p:cNvSpPr>
            <a:spLocks noChangeArrowheads="1"/>
          </p:cNvSpPr>
          <p:nvPr/>
        </p:nvSpPr>
        <p:spPr bwMode="auto">
          <a:xfrm>
            <a:off x="2644718" y="4722813"/>
            <a:ext cx="287337" cy="2889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57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Push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push 25:</a:t>
            </a:r>
          </a:p>
        </p:txBody>
      </p:sp>
      <p:pic>
        <p:nvPicPr>
          <p:cNvPr id="32772" name="Picture 4" descr="heap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565400"/>
            <a:ext cx="44624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heap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2565400"/>
            <a:ext cx="446246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9142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non-empty binary tree is a min-heap if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key associated with the root is less than or equal to the keys associated with either of the sub-trees (if any)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Both of the sub-trees (if any) are also binary min-heaps</a:t>
            </a: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From this definition: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single node is a min-heap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 keys in either sub-tree are greater than the root key</a:t>
            </a:r>
          </a:p>
        </p:txBody>
      </p:sp>
      <p:pic>
        <p:nvPicPr>
          <p:cNvPr id="6148" name="Picture 6" descr="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997200"/>
            <a:ext cx="417353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449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C:\Users\dwharder\Desktop\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565400"/>
            <a:ext cx="4462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Push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have to percolate 25 up into its appropriate location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resulting heap is still a complete tree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2774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Complete Trees:  Pop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Suppose we want to pop the top entry:  12</a:t>
            </a:r>
          </a:p>
        </p:txBody>
      </p:sp>
      <p:pic>
        <p:nvPicPr>
          <p:cNvPr id="34820" name="Picture 10" descr="C:\Users\dwharder\Desktop\x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565400"/>
            <a:ext cx="44624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02438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Percolating up creates a hole leading to a non-complete tree</a:t>
            </a:r>
          </a:p>
        </p:txBody>
      </p:sp>
      <p:pic>
        <p:nvPicPr>
          <p:cNvPr id="35844" name="Picture 9" descr="C:\Users\dwharder\Desktop\a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2276475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081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Alternatively, copy the last entry in the heap to the root</a:t>
            </a:r>
          </a:p>
        </p:txBody>
      </p:sp>
      <p:pic>
        <p:nvPicPr>
          <p:cNvPr id="36868" name="Picture 7" descr="C:\Users\dwharder\Desktop\a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34756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C:\Users\dwharder\Desktop\a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Now, percolate 36 down swapping it with the smallest of its children</a:t>
            </a:r>
          </a:p>
          <a:p>
            <a:pPr lvl="1"/>
            <a:r>
              <a:rPr lang="en-CA" altLang="en-US" smtClean="0">
                <a:latin typeface="Arial" charset="0"/>
                <a:cs typeface="Arial" charset="0"/>
              </a:rPr>
              <a:t>We halt when both children are larger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6056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resulting tree is now still a complete tree:</a:t>
            </a:r>
          </a:p>
        </p:txBody>
      </p:sp>
      <p:pic>
        <p:nvPicPr>
          <p:cNvPr id="38916" name="Picture 11" descr="C:\Users\dwharder\Desktop\a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839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Again, popping 15, copy up the last entry:  88</a:t>
            </a:r>
          </a:p>
        </p:txBody>
      </p:sp>
      <p:pic>
        <p:nvPicPr>
          <p:cNvPr id="39940" name="Picture 9" descr="C:\Users\dwharder\Desktop\a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4802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This time, it gets percolated down to the point where it has no children</a:t>
            </a:r>
          </a:p>
        </p:txBody>
      </p:sp>
      <p:pic>
        <p:nvPicPr>
          <p:cNvPr id="40964" name="Picture 10" descr="C:\Users\dwharder\Desktop\a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89418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popping 17, 53 is moved to the top</a:t>
            </a:r>
          </a:p>
        </p:txBody>
      </p:sp>
      <p:pic>
        <p:nvPicPr>
          <p:cNvPr id="41988" name="Picture 12" descr="C:\Users\dwharder\Desktop\aa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912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And percolated down, again to the deepest level</a:t>
            </a:r>
          </a:p>
        </p:txBody>
      </p:sp>
      <p:pic>
        <p:nvPicPr>
          <p:cNvPr id="43012" name="Picture 13" descr="C:\Users\dwharder\Desktop\aa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056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Definition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Important:</a:t>
            </a: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THERE IS NO OTHER RELATIONSHIP BETWEEN</a:t>
            </a:r>
          </a:p>
          <a:p>
            <a:pPr algn="ctr"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  <a:latin typeface="Arial" charset="0"/>
                <a:cs typeface="Arial" charset="0"/>
              </a:rPr>
              <a:t>THE ELEMENTS IN THE TWO SUBTREES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Failing to understand this is the greatest mistake a student makes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33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Popping 19 copies up 39</a:t>
            </a:r>
          </a:p>
        </p:txBody>
      </p:sp>
      <p:pic>
        <p:nvPicPr>
          <p:cNvPr id="44036" name="Picture 14" descr="C:\Users\dwharder\Desktop\aa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08957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Trees:  Pop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Which is then percolated down to the second deepest level</a:t>
            </a:r>
          </a:p>
        </p:txBody>
      </p:sp>
      <p:pic>
        <p:nvPicPr>
          <p:cNvPr id="45060" name="Picture 6" descr="C:\Users\dwharder\Desktop\a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79650"/>
            <a:ext cx="44624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85623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Complete Tree</a:t>
            </a:r>
            <a:endParaRPr lang="en-US" altLang="en-US" sz="4400" smtClean="0"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Therefore, we can maintain the complete-tree shape of a heap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may store a complete tree using an array: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complete tree is filled in breadth-first traversal order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array is filled using breadth-first traversal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336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heap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773238"/>
            <a:ext cx="44624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the heap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breadth-first traversal yields:</a:t>
            </a:r>
          </a:p>
        </p:txBody>
      </p:sp>
      <p:pic>
        <p:nvPicPr>
          <p:cNvPr id="47109" name="Picture 45" descr="hash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868863"/>
            <a:ext cx="3527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2535768" y="4899415"/>
            <a:ext cx="201003" cy="213224"/>
          </a:xfrm>
          <a:prstGeom prst="rect">
            <a:avLst/>
          </a:prstGeom>
          <a:noFill/>
          <a:ln w="222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111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122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Recall that If we associate an index–starting at 1–with each entry in the breadth-first traversal, we get:</a:t>
            </a: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Given the entry at index k, it follows that: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</a:t>
            </a:r>
            <a:r>
              <a:rPr lang="en-US" altLang="en-US" dirty="0">
                <a:latin typeface="Arial" charset="0"/>
                <a:cs typeface="Arial" charset="0"/>
              </a:rPr>
              <a:t>parent of node </a:t>
            </a:r>
            <a:r>
              <a:rPr lang="en-US" altLang="en-US" dirty="0" smtClean="0">
                <a:latin typeface="Arial" charset="0"/>
                <a:cs typeface="Arial" charset="0"/>
              </a:rPr>
              <a:t>is a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/2		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parent = k &gt;&gt; 1;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the children are at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dirty="0">
                <a:latin typeface="Times New Roman" pitchFamily="18" charset="0"/>
                <a:cs typeface="Arial" charset="0"/>
              </a:rPr>
              <a:t>1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k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&lt;&lt;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		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right_child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alt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left_child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| 1;</a:t>
            </a:r>
            <a:endParaRPr lang="en-US" altLang="en-US" sz="1600" dirty="0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Cost (trivial): start array at position 1 instead of position 0</a:t>
            </a:r>
          </a:p>
        </p:txBody>
      </p:sp>
      <p:pic>
        <p:nvPicPr>
          <p:cNvPr id="48132" name="Picture 4" descr="heap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5242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27300" y="2644775"/>
            <a:ext cx="215900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612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2" descr="heap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46246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children of 15 are 17 and 32:</a:t>
            </a:r>
          </a:p>
        </p:txBody>
      </p:sp>
      <p:sp>
        <p:nvSpPr>
          <p:cNvPr id="49157" name="Rectangle 45"/>
          <p:cNvSpPr>
            <a:spLocks noChangeArrowheads="1"/>
          </p:cNvSpPr>
          <p:nvPr/>
        </p:nvSpPr>
        <p:spPr bwMode="auto">
          <a:xfrm>
            <a:off x="2555875" y="4437063"/>
            <a:ext cx="215900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05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hash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46246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children of 17 are 25 and 19: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55875" y="4437063"/>
            <a:ext cx="215900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</p:spTree>
    <p:extLst>
      <p:ext uri="{BB962C8B-B14F-4D97-AF65-F5344CB8AC3E}">
        <p14:creationId xmlns:p14="http://schemas.microsoft.com/office/powerpoint/2010/main" val="22092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children of 32 are 41 and 36:</a:t>
            </a:r>
          </a:p>
        </p:txBody>
      </p:sp>
      <p:pic>
        <p:nvPicPr>
          <p:cNvPr id="51203" name="Picture 7" descr="heap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46246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2555875" y="4437063"/>
            <a:ext cx="215900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85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children of 25 are 33 and 55:</a:t>
            </a:r>
          </a:p>
        </p:txBody>
      </p:sp>
      <p:pic>
        <p:nvPicPr>
          <p:cNvPr id="52228" name="Picture 4" descr="heap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4462462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2555875" y="4437063"/>
            <a:ext cx="215900" cy="215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/>
          </a:p>
        </p:txBody>
      </p: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317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the heap-as-array has </a:t>
            </a:r>
            <a:r>
              <a:rPr lang="en-US" altLang="en-US" b="1" smtClean="0">
                <a:latin typeface="Consolas" pitchFamily="49" charset="0"/>
                <a:cs typeface="Consolas" pitchFamily="49" charset="0"/>
              </a:rPr>
              <a:t>count</a:t>
            </a:r>
            <a:r>
              <a:rPr lang="en-US" altLang="en-US" smtClean="0">
                <a:latin typeface="Arial" charset="0"/>
                <a:cs typeface="Arial" charset="0"/>
              </a:rPr>
              <a:t> entries, then the next empty node in the corresponding complete tree is at location </a:t>
            </a:r>
            <a:r>
              <a:rPr lang="en-US" altLang="en-US" b="1" smtClean="0">
                <a:latin typeface="Consolas" pitchFamily="49" charset="0"/>
                <a:cs typeface="Consolas" pitchFamily="49" charset="0"/>
              </a:rPr>
              <a:t>posn = count + 1</a:t>
            </a:r>
            <a:endParaRPr lang="en-US" altLang="en-US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compare the item at location </a:t>
            </a:r>
            <a:r>
              <a:rPr lang="en-US" altLang="en-US" b="1" smtClean="0">
                <a:latin typeface="Consolas" pitchFamily="49" charset="0"/>
                <a:cs typeface="Consolas" pitchFamily="49" charset="0"/>
              </a:rPr>
              <a:t>posn</a:t>
            </a:r>
            <a:r>
              <a:rPr lang="en-US" altLang="en-US" smtClean="0">
                <a:latin typeface="Arial" charset="0"/>
                <a:cs typeface="Arial" charset="0"/>
              </a:rPr>
              <a:t> with the item at </a:t>
            </a:r>
            <a:r>
              <a:rPr lang="en-US" altLang="en-US" b="1" smtClean="0">
                <a:latin typeface="Consolas" pitchFamily="49" charset="0"/>
                <a:cs typeface="Consolas" pitchFamily="49" charset="0"/>
              </a:rPr>
              <a:t>posn/2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they are out of order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them, set </a:t>
            </a:r>
            <a:r>
              <a:rPr lang="en-US" altLang="en-US" b="1" smtClean="0">
                <a:latin typeface="Courier New" pitchFamily="49" charset="0"/>
                <a:cs typeface="Arial" charset="0"/>
              </a:rPr>
              <a:t>posn /= 2</a:t>
            </a:r>
            <a:r>
              <a:rPr lang="en-US" altLang="en-US" smtClean="0">
                <a:latin typeface="Arial" charset="0"/>
                <a:cs typeface="Arial" charset="0"/>
              </a:rPr>
              <a:t> and repeat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633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is a binary min-heap:</a:t>
            </a:r>
          </a:p>
        </p:txBody>
      </p:sp>
      <p:pic>
        <p:nvPicPr>
          <p:cNvPr id="8196" name="Picture 4" descr="hea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636838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3177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the following heap, both as a tree and in its array representation</a:t>
            </a:r>
          </a:p>
        </p:txBody>
      </p:sp>
      <p:pic>
        <p:nvPicPr>
          <p:cNvPr id="54275" name="Picture 11" descr="heap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420938"/>
            <a:ext cx="35242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542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Push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Inserting 26 requires no changes</a:t>
            </a:r>
          </a:p>
        </p:txBody>
      </p:sp>
      <p:pic>
        <p:nvPicPr>
          <p:cNvPr id="55300" name="Picture 9" descr="heap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420938"/>
            <a:ext cx="35242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25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Push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Inserting 8 requires a few percolations: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8 and 23</a:t>
            </a:r>
          </a:p>
        </p:txBody>
      </p:sp>
      <p:sp>
        <p:nvSpPr>
          <p:cNvPr id="56324" name="Picture 8" descr="heap72"/>
          <p:cNvSpPr>
            <a:spLocks noChangeAspect="1" noChangeArrowheads="1"/>
          </p:cNvSpPr>
          <p:nvPr/>
        </p:nvSpPr>
        <p:spPr bwMode="auto">
          <a:xfrm>
            <a:off x="2809875" y="2420938"/>
            <a:ext cx="35242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5632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896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Push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Swap 8 and 12</a:t>
            </a:r>
          </a:p>
        </p:txBody>
      </p:sp>
      <p:pic>
        <p:nvPicPr>
          <p:cNvPr id="57348" name="Picture 9" descr="heap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08" y="2420938"/>
            <a:ext cx="35242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079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Push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At this point, it is greater than its parent, so we are finished</a:t>
            </a:r>
          </a:p>
        </p:txBody>
      </p:sp>
      <p:pic>
        <p:nvPicPr>
          <p:cNvPr id="58372" name="Picture 9" descr="heap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408" y="2420938"/>
            <a:ext cx="352425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0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As before, popping the top has us copy the last entry to the top</a:t>
            </a:r>
          </a:p>
        </p:txBody>
      </p:sp>
      <p:pic>
        <p:nvPicPr>
          <p:cNvPr id="59395" name="Picture 8" descr="x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32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Instead, consider this strategy: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Copy the last object, 23, to the root</a:t>
            </a:r>
          </a:p>
        </p:txBody>
      </p:sp>
      <p:pic>
        <p:nvPicPr>
          <p:cNvPr id="60420" name="Picture 5" descr="x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504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Now percolate down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1 with its children:  Nodes 2 and 3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23 and 6</a:t>
            </a:r>
          </a:p>
        </p:txBody>
      </p:sp>
      <p:pic>
        <p:nvPicPr>
          <p:cNvPr id="61444" name="Picture 4" descr="x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872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2 with its children:  Nodes 4 and 5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23 and 9</a:t>
            </a:r>
          </a:p>
        </p:txBody>
      </p:sp>
      <p:pic>
        <p:nvPicPr>
          <p:cNvPr id="62468" name="Picture 4" descr="x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321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4 with its children:  Nodes 8 and 9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23 and 10</a:t>
            </a:r>
          </a:p>
        </p:txBody>
      </p:sp>
      <p:pic>
        <p:nvPicPr>
          <p:cNvPr id="63492" name="Picture 9" descr="x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406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Adding colour, we observe 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left subtree has the smallest (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7</a:t>
            </a:r>
            <a:r>
              <a:rPr lang="en-US" altLang="en-US" smtClean="0">
                <a:latin typeface="Arial" charset="0"/>
                <a:cs typeface="Arial" charset="0"/>
              </a:rPr>
              <a:t>) and the largest (</a:t>
            </a:r>
            <a:r>
              <a:rPr lang="en-US" altLang="en-US" smtClean="0">
                <a:solidFill>
                  <a:srgbClr val="800080"/>
                </a:solidFill>
                <a:latin typeface="Arial" charset="0"/>
                <a:cs typeface="Arial" charset="0"/>
              </a:rPr>
              <a:t>89</a:t>
            </a:r>
            <a:r>
              <a:rPr lang="en-US" altLang="en-US" smtClean="0">
                <a:latin typeface="Arial" charset="0"/>
                <a:cs typeface="Arial" charset="0"/>
              </a:rPr>
              <a:t>) objects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No relationship between items with similar priority</a:t>
            </a:r>
            <a:endParaRPr lang="en-US" altLang="en-US" b="1" smtClean="0">
              <a:latin typeface="Courier New" pitchFamily="49" charset="0"/>
              <a:cs typeface="Arial" charset="0"/>
            </a:endParaRPr>
          </a:p>
          <a:p>
            <a:pPr lvl="1"/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9220" name="Picture 4" descr="heap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50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989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children of Node 8 are beyond the end of the array: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Stop</a:t>
            </a:r>
          </a:p>
        </p:txBody>
      </p:sp>
      <p:pic>
        <p:nvPicPr>
          <p:cNvPr id="64516" name="Picture 4" descr="x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771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 is a binary min-heap</a:t>
            </a:r>
          </a:p>
        </p:txBody>
      </p:sp>
      <p:pic>
        <p:nvPicPr>
          <p:cNvPr id="65540" name="Picture 4" descr="x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21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Dequeuing the minimum again: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Copy 26 to the root</a:t>
            </a:r>
          </a:p>
        </p:txBody>
      </p:sp>
      <p:pic>
        <p:nvPicPr>
          <p:cNvPr id="66564" name="Picture 5" descr="x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012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1 with its children:  Nodes 2 and 3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26 and 8</a:t>
            </a:r>
          </a:p>
        </p:txBody>
      </p:sp>
      <p:pic>
        <p:nvPicPr>
          <p:cNvPr id="67588" name="Picture 5" descr="x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004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3 with its children:  Nodes 6 and 7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26 and 12</a:t>
            </a:r>
          </a:p>
        </p:txBody>
      </p:sp>
      <p:pic>
        <p:nvPicPr>
          <p:cNvPr id="68612" name="Picture 6" descr="x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887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children of Node 6, Nodes 12 and 13 are unoccupied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Currently, </a:t>
            </a:r>
            <a:r>
              <a:rPr lang="en-US" altLang="en-US" smtClean="0">
                <a:latin typeface="Consolas" pitchFamily="49" charset="0"/>
                <a:cs typeface="Arial" charset="0"/>
              </a:rPr>
              <a:t>count == 11</a:t>
            </a:r>
          </a:p>
        </p:txBody>
      </p:sp>
      <p:pic>
        <p:nvPicPr>
          <p:cNvPr id="69636" name="Picture 4" descr="x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2691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 is a min-heap</a:t>
            </a:r>
          </a:p>
        </p:txBody>
      </p:sp>
      <p:pic>
        <p:nvPicPr>
          <p:cNvPr id="70660" name="Picture 4" descr="x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443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Dequeuing the minimum a third time: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Copy 15 to the root</a:t>
            </a:r>
          </a:p>
        </p:txBody>
      </p:sp>
      <p:pic>
        <p:nvPicPr>
          <p:cNvPr id="71684" name="Picture 6" descr="x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20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1 with its children:  Nodes 2 and 3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15 and 9</a:t>
            </a:r>
          </a:p>
        </p:txBody>
      </p:sp>
      <p:pic>
        <p:nvPicPr>
          <p:cNvPr id="72708" name="Picture 6" descr="x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991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2 with its children:  Nodes 4 and 5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Swap 15 and 10</a:t>
            </a:r>
          </a:p>
        </p:txBody>
      </p:sp>
      <p:pic>
        <p:nvPicPr>
          <p:cNvPr id="73732" name="Picture 4" descr="x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93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Operations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We will consider three operations: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Top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Push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716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Compare Node 4 with its children:  Nodes 8 and 9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15 &lt; 23 and 15 &lt; 25 so stop</a:t>
            </a:r>
          </a:p>
        </p:txBody>
      </p:sp>
      <p:pic>
        <p:nvPicPr>
          <p:cNvPr id="74756" name="Picture 5" descr="x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116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 is a properly formed binary min-heap</a:t>
            </a:r>
          </a:p>
        </p:txBody>
      </p:sp>
      <p:pic>
        <p:nvPicPr>
          <p:cNvPr id="75780" name="Picture 7" descr="x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2314575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802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Array Implementation:  Pop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After all our modifications, the final heap is</a:t>
            </a:r>
          </a:p>
        </p:txBody>
      </p:sp>
      <p:pic>
        <p:nvPicPr>
          <p:cNvPr id="76804" name="Picture 4" descr="heap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92375"/>
            <a:ext cx="35242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 descr="heap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492375"/>
            <a:ext cx="35242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067175" y="3213100"/>
            <a:ext cx="10096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7" name="TextBox 7"/>
          <p:cNvSpPr txBox="1">
            <a:spLocks noChangeArrowheads="1"/>
          </p:cNvSpPr>
          <p:nvPr/>
        </p:nvSpPr>
        <p:spPr bwMode="auto">
          <a:xfrm>
            <a:off x="179388" y="68284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7.2.3.2.2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33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Accessing the top object is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Popping the top object is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copy something that is already in the lowest depth—it will likely be moved back to the lowest depth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How about push?</a:t>
            </a:r>
          </a:p>
        </p:txBody>
      </p: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43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are inserting an object less than the root (at the front), then the run time will be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we insert at the back (greater than any object) then the run time will be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How about an arbitrary insertion?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It will be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  <a:r>
              <a:rPr lang="en-US" altLang="en-US" smtClean="0">
                <a:latin typeface="Arial" charset="0"/>
                <a:cs typeface="Arial" charset="0"/>
              </a:rPr>
              <a:t>?  Could the average be less?</a:t>
            </a:r>
          </a:p>
        </p:txBody>
      </p:sp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306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With each percolation, it will move an object past half of the remaining entries in the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Therefore after one percolation, it will probably be past half of the entries, and therefore </a:t>
            </a:r>
            <a:r>
              <a:rPr lang="en-US" altLang="en-US" i="1" smtClean="0">
                <a:latin typeface="Arial" charset="0"/>
                <a:cs typeface="Arial" charset="0"/>
              </a:rPr>
              <a:t>on average </a:t>
            </a:r>
            <a:r>
              <a:rPr lang="en-US" altLang="en-US" smtClean="0">
                <a:latin typeface="Arial" charset="0"/>
                <a:cs typeface="Arial" charset="0"/>
              </a:rPr>
              <a:t>will require no more percolations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Therefore, we have an average run time of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</a:p>
        </p:txBody>
      </p:sp>
      <p:graphicFrame>
        <p:nvGraphicFramePr>
          <p:cNvPr id="79876" name="Object 2"/>
          <p:cNvGraphicFramePr>
            <a:graphicFrameLocks noChangeAspect="1"/>
          </p:cNvGraphicFramePr>
          <p:nvPr/>
        </p:nvGraphicFramePr>
        <p:xfrm>
          <a:off x="2960688" y="2997200"/>
          <a:ext cx="3438525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968500" imgH="838200" progId="Equation.DSMT4">
                  <p:embed/>
                </p:oleObj>
              </mc:Choice>
              <mc:Fallback>
                <p:oleObj name="Equation" r:id="rId4" imgW="19685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2997200"/>
                        <a:ext cx="3438525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109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arbitrary removal requires that all entries in the heap be checked: 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removal of the largest object in the heap still requires all leaf nodes to be checked – there are approximately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/2</a:t>
            </a:r>
            <a:r>
              <a:rPr lang="en-US" altLang="en-US" smtClean="0">
                <a:latin typeface="Arial" charset="0"/>
                <a:cs typeface="Arial" charset="0"/>
              </a:rPr>
              <a:t> leaf nodes: 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</p:txBody>
      </p:sp>
      <p:pic>
        <p:nvPicPr>
          <p:cNvPr id="80900" name="Picture 4" descr="h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357563"/>
            <a:ext cx="43926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915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Thus, our grid of run times is given by: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1924" name="Picture 5" descr="heap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41767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323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Some observations: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Continuously inserting at the front of the heap (</a:t>
            </a:r>
            <a:r>
              <a:rPr lang="en-US" altLang="en-US" i="1" smtClean="0">
                <a:latin typeface="Arial" charset="0"/>
                <a:cs typeface="Arial" charset="0"/>
              </a:rPr>
              <a:t>i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., the new object being pushed is less than everything in the heap) causes the run-time to drop to </a:t>
            </a:r>
            <a:r>
              <a:rPr lang="en-US" altLang="en-US" b="1" smtClean="0">
                <a:latin typeface="Times New Roman" pitchFamily="18" charset="0"/>
                <a:cs typeface="Arial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If the objects are coming in order of priority, use a regular queue with swapping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Merging two binary heaps of size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is a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operation</a:t>
            </a: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387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Run-time Analysis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Other heaps have better run-time characteristics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Leftist, skew, binomial and Fibonacci heaps all use a node-based implementation requiring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smtClean="0">
                <a:latin typeface="Arial" charset="0"/>
                <a:cs typeface="Arial" charset="0"/>
              </a:rPr>
              <a:t> additional memory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For Fibonacci heaps, the run-time of all operations (including merging two Fibonacci heaps) except pop are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7.2.4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6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can find the top object in </a:t>
            </a:r>
            <a:r>
              <a:rPr lang="en-US" altLang="en-US" b="1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 time:  3</a:t>
            </a:r>
          </a:p>
        </p:txBody>
      </p:sp>
      <p:pic>
        <p:nvPicPr>
          <p:cNvPr id="11268" name="Picture 4" descr="hea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636838"/>
            <a:ext cx="34512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7.2.1.1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121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Binary Max Heaps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 binary max-heap is identical to a binary min-heap except that the parent is always larger than either of the children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the same data as before stored as a max-heap yields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84996" name="Picture 4" descr="he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84538"/>
            <a:ext cx="3525837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841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Here we have a max-heap of presents under a red-green tree:</a:t>
            </a: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2206625"/>
            <a:ext cx="4262437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87900" y="5300663"/>
            <a:ext cx="178593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http://xkcd.com/835/</a:t>
            </a:r>
          </a:p>
        </p:txBody>
      </p:sp>
      <p:sp>
        <p:nvSpPr>
          <p:cNvPr id="86022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7.2.5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553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allocation and pointer arithmetic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Do we really have to allocate one additional memory location for a binary tree-as-heap?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 *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Type[capacity() + 1];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355600" indent="-355600">
              <a:buNone/>
            </a:pPr>
            <a:endParaRPr lang="en-CA" dirty="0" smtClean="0"/>
          </a:p>
          <a:p>
            <a:pPr marL="355600" indent="-355600">
              <a:buNone/>
            </a:pPr>
            <a:endParaRPr lang="en-CA" dirty="0"/>
          </a:p>
          <a:p>
            <a:pPr marL="355600" indent="-355600">
              <a:buNone/>
            </a:pPr>
            <a:endParaRPr lang="en-CA" dirty="0" smtClean="0"/>
          </a:p>
          <a:p>
            <a:pPr marL="355600" indent="-355600">
              <a:buNone/>
            </a:pPr>
            <a:r>
              <a:rPr lang="en-CA" dirty="0" smtClean="0"/>
              <a:t>	Could we not just allocate one less memory and point to the previous location in memory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74489"/>
              </p:ext>
            </p:extLst>
          </p:nvPr>
        </p:nvGraphicFramePr>
        <p:xfrm>
          <a:off x="2267744" y="2924944"/>
          <a:ext cx="3665860" cy="55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</a:tblGrid>
              <a:tr h="0"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0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4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5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6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7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8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9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366606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02558" y="3462868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92407"/>
              </p:ext>
            </p:extLst>
          </p:nvPr>
        </p:nvGraphicFramePr>
        <p:xfrm>
          <a:off x="2105639" y="5414888"/>
          <a:ext cx="3665860" cy="553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  <a:gridCol w="366586"/>
              </a:tblGrid>
              <a:tr h="0">
                <a:tc>
                  <a:txBody>
                    <a:bodyPr/>
                    <a:lstStyle/>
                    <a:p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0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1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2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3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4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5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6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7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200" dirty="0" smtClean="0"/>
                        <a:t>8</a:t>
                      </a:r>
                      <a:endParaRPr lang="en-CA" sz="12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56666" y="6156012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07704" y="5952812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24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allocation and pointer arithmetic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To do this, we must understand pointer arithmetic:</a:t>
            </a:r>
          </a:p>
          <a:p>
            <a:pPr marL="457200" lvl="1" indent="0">
              <a:buNone/>
            </a:pPr>
            <a:r>
              <a:rPr lang="en-CA" sz="1600" dirty="0"/>
              <a:t>	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[5] = {</a:t>
            </a:r>
            <a:r>
              <a:rPr lang="en-CA" sz="16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60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23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600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45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6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67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1600" dirty="0" smtClean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89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457200" lvl="1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*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endParaRPr lang="en-CA" sz="1600" dirty="0" smtClean="0"/>
          </a:p>
          <a:p>
            <a:pPr marL="355600" indent="-355600">
              <a:buNone/>
            </a:pPr>
            <a:endParaRPr lang="en-CA" dirty="0" smtClean="0"/>
          </a:p>
          <a:p>
            <a:pPr marL="355600" indent="-355600">
              <a:buNone/>
            </a:pPr>
            <a:endParaRPr lang="en-CA" dirty="0"/>
          </a:p>
          <a:p>
            <a:pPr marL="355600" indent="-355600">
              <a:buNone/>
            </a:pPr>
            <a:endParaRPr lang="en-CA" dirty="0" smtClean="0"/>
          </a:p>
          <a:p>
            <a:pPr marL="355600" indent="-355600">
              <a:buNone/>
            </a:pPr>
            <a:r>
              <a:rPr lang="en-CA" dirty="0" smtClean="0"/>
              <a:t>	</a:t>
            </a:r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16377"/>
              </p:ext>
            </p:extLst>
          </p:nvPr>
        </p:nvGraphicFramePr>
        <p:xfrm>
          <a:off x="1763690" y="3284984"/>
          <a:ext cx="6552725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545"/>
                <a:gridCol w="1310545"/>
                <a:gridCol w="1310545"/>
                <a:gridCol w="1310545"/>
                <a:gridCol w="131054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00d3a264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00d3a268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00d3a26B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00d3a270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00000001</a:t>
                      </a:r>
                      <a:endParaRPr lang="en-CA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99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00000017</a:t>
                      </a:r>
                      <a:endParaRPr lang="en-CA" dirty="0">
                        <a:solidFill>
                          <a:srgbClr val="FF99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B05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0000002D</a:t>
                      </a:r>
                      <a:endParaRPr lang="en-CA" dirty="0">
                        <a:solidFill>
                          <a:srgbClr val="00B05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00000043</a:t>
                      </a:r>
                      <a:endParaRPr lang="en-CA" dirty="0">
                        <a:solidFill>
                          <a:srgbClr val="00206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00000059</a:t>
                      </a:r>
                      <a:endParaRPr lang="en-CA" dirty="0">
                        <a:solidFill>
                          <a:srgbClr val="7030A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695054" y="421179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187624" y="3905230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7544" y="5253007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None/>
            </a:pPr>
            <a:r>
              <a:rPr lang="en-CA" sz="2000" dirty="0" smtClean="0"/>
              <a:t>	What </a:t>
            </a:r>
            <a:r>
              <a:rPr lang="en-CA" sz="2000" dirty="0"/>
              <a:t>is the output of?</a:t>
            </a:r>
          </a:p>
          <a:p>
            <a:pPr lvl="1"/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(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&lt;&lt; 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*(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&lt;&lt; 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35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allocation and pointer arithmetic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Just adding one to the address would be, in almost all cases, useless</a:t>
            </a:r>
          </a:p>
          <a:p>
            <a:pPr lvl="1"/>
            <a:r>
              <a:rPr lang="en-CA" dirty="0" smtClean="0"/>
              <a:t>Assuming big endian, this would have a value 256</a:t>
            </a:r>
          </a:p>
          <a:p>
            <a:pPr lvl="1"/>
            <a:r>
              <a:rPr lang="en-CA" dirty="0" smtClean="0"/>
              <a:t>If this was little endian, it would be even more bizarre…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60789"/>
              </p:ext>
            </p:extLst>
          </p:nvPr>
        </p:nvGraphicFramePr>
        <p:xfrm>
          <a:off x="1763690" y="3284984"/>
          <a:ext cx="6552725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545"/>
                <a:gridCol w="1310545"/>
                <a:gridCol w="1310545"/>
                <a:gridCol w="1310545"/>
                <a:gridCol w="131054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00d3a264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00d3a268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00d3a26B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00d3a270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000001</a:t>
                      </a:r>
                      <a:endParaRPr lang="en-CA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</a:t>
                      </a:r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000017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0000002D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00000043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00000059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71600" y="421179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64170" y="3905230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544" y="5253007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None/>
            </a:pPr>
            <a:r>
              <a:rPr lang="en-CA" sz="2000" dirty="0" smtClean="0"/>
              <a:t>	What </a:t>
            </a:r>
            <a:r>
              <a:rPr lang="en-CA" sz="2000" dirty="0"/>
              <a:t>is the output of?</a:t>
            </a:r>
          </a:p>
          <a:p>
            <a:pPr lvl="1"/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(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&lt;&lt; 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*(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&lt;&lt; 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88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allocation and pointer arithmetic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Instead, C and C++ add as many bytes as the size of the object being pointed to</a:t>
            </a:r>
          </a:p>
          <a:p>
            <a:pPr lvl="1"/>
            <a:r>
              <a:rPr lang="en-CA" dirty="0" smtClean="0"/>
              <a:t>In the cases of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/>
              <a:t>,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sizeof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== 4</a:t>
            </a:r>
            <a:r>
              <a:rPr lang="en-CA" dirty="0" smtClean="0"/>
              <a:t> on most 32-bit machines</a:t>
            </a:r>
          </a:p>
          <a:p>
            <a:pPr lvl="1"/>
            <a:r>
              <a:rPr lang="en-CA" dirty="0" smtClean="0"/>
              <a:t>The output is 23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867309"/>
              </p:ext>
            </p:extLst>
          </p:nvPr>
        </p:nvGraphicFramePr>
        <p:xfrm>
          <a:off x="1763690" y="3284984"/>
          <a:ext cx="6552725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545"/>
                <a:gridCol w="1310545"/>
                <a:gridCol w="1310545"/>
                <a:gridCol w="1310545"/>
                <a:gridCol w="131054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00d3a264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00d3a268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00d3a26B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00d3a270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00000001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00000017</a:t>
                      </a:r>
                      <a:endParaRPr lang="en-CA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0000002D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00000043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00000059</a:t>
                      </a:r>
                      <a:endParaRPr lang="en-CA" dirty="0">
                        <a:solidFill>
                          <a:schemeClr val="bg1">
                            <a:lumMod val="85000"/>
                          </a:schemeClr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2017702" y="4211796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endParaRPr lang="en-CA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510272" y="3905230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67544" y="5253007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None/>
            </a:pPr>
            <a:r>
              <a:rPr lang="en-CA" sz="2000" dirty="0" smtClean="0"/>
              <a:t>	What </a:t>
            </a:r>
            <a:r>
              <a:rPr lang="en-CA" sz="2000" dirty="0"/>
              <a:t>is the output of?</a:t>
            </a:r>
          </a:p>
          <a:p>
            <a:pPr lvl="1"/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(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&lt;&lt; 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&lt;&lt; *(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+ 1) &lt;&lt; 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378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allocation and pointer arithmetic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Essentially, these two statements are identical:</a:t>
            </a:r>
          </a:p>
          <a:p>
            <a:pPr marL="355600" indent="-35560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&lt;&lt;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55600" indent="-35560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*(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 &lt;&lt;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55600" indent="-35560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5600" lvl="0" indent="-355600">
              <a:buNone/>
            </a:pPr>
            <a:r>
              <a:rPr lang="en-CA" dirty="0" smtClean="0">
                <a:solidFill>
                  <a:prstClr val="black"/>
                </a:solidFill>
              </a:rPr>
              <a:t>	Now you can do the following:</a:t>
            </a:r>
          </a:p>
          <a:p>
            <a:pPr marL="355600" lvl="0" indent="-355600">
              <a:buNone/>
            </a:pPr>
            <a:r>
              <a:rPr lang="en-CA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Type *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Type[capacity()];</a:t>
            </a:r>
            <a:endParaRPr lang="en-CA" sz="18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55600" lvl="0" indent="-355600">
              <a:buNone/>
            </a:pPr>
            <a:r>
              <a:rPr lang="en-CA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Type *</a:t>
            </a:r>
            <a:r>
              <a:rPr lang="en-CA" sz="18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r>
              <a:rPr lang="en-CA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CA" sz="18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sz="18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- 1;</a:t>
            </a:r>
          </a:p>
          <a:p>
            <a:pPr marL="355600" lvl="0" indent="-355600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55600" indent="-355600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55600" indent="-355600">
              <a:buNone/>
            </a:pPr>
            <a:endParaRPr lang="en-CA" dirty="0">
              <a:solidFill>
                <a:prstClr val="black"/>
              </a:solidFill>
            </a:endParaRPr>
          </a:p>
          <a:p>
            <a:pPr marL="355600" indent="-355600">
              <a:buNone/>
            </a:pPr>
            <a:endParaRPr lang="en-CA" dirty="0" smtClean="0">
              <a:solidFill>
                <a:prstClr val="black"/>
              </a:solidFill>
            </a:endParaRPr>
          </a:p>
          <a:p>
            <a:pPr marL="355600" indent="-355600">
              <a:buNone/>
            </a:pPr>
            <a:r>
              <a:rPr lang="en-CA" dirty="0">
                <a:solidFill>
                  <a:prstClr val="black"/>
                </a:solidFill>
              </a:rPr>
              <a:t>	</a:t>
            </a:r>
            <a:r>
              <a:rPr lang="en-CA" dirty="0" smtClean="0">
                <a:solidFill>
                  <a:prstClr val="black"/>
                </a:solidFill>
              </a:rPr>
              <a:t>Now,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[1];</a:t>
            </a:r>
            <a:r>
              <a:rPr lang="en-CA" dirty="0" smtClean="0">
                <a:solidFill>
                  <a:prstClr val="black"/>
                </a:solidFill>
              </a:rPr>
              <a:t> and </a:t>
            </a:r>
            <a:r>
              <a:rPr lang="en-CA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CA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[0];</a:t>
            </a:r>
            <a:r>
              <a:rPr lang="en-CA" dirty="0" smtClean="0">
                <a:solidFill>
                  <a:prstClr val="black"/>
                </a:solidFill>
              </a:rPr>
              <a:t> both point to the same memory location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83707"/>
              </p:ext>
            </p:extLst>
          </p:nvPr>
        </p:nvGraphicFramePr>
        <p:xfrm>
          <a:off x="1979715" y="4116828"/>
          <a:ext cx="6552725" cy="61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545"/>
                <a:gridCol w="1310545"/>
                <a:gridCol w="1310545"/>
                <a:gridCol w="1310545"/>
                <a:gridCol w="1310545"/>
              </a:tblGrid>
              <a:tr h="0"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00d3a264</a:t>
                      </a:r>
                      <a:endParaRPr lang="en-CA" sz="1600" dirty="0" smtClean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00d3a268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00d3a26B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00d3a270</a:t>
                      </a:r>
                      <a:endParaRPr lang="en-CA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00000001</a:t>
                      </a:r>
                      <a:endParaRPr lang="en-CA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00000017</a:t>
                      </a:r>
                      <a:endParaRPr lang="en-CA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0000002D</a:t>
                      </a:r>
                      <a:endParaRPr lang="en-CA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00000043</a:t>
                      </a:r>
                      <a:endParaRPr lang="en-CA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00000059</a:t>
                      </a:r>
                      <a:endParaRPr lang="en-CA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548870" y="5056892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endParaRPr lang="en-CA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41440" y="4750326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31640" y="503038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endParaRPr lang="en-CA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28062" y="4723822"/>
            <a:ext cx="576064" cy="3878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allocation and pointer arithmetic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None/>
            </a:pPr>
            <a:r>
              <a:rPr lang="en-CA" dirty="0" smtClean="0"/>
              <a:t>	Issues:</a:t>
            </a:r>
          </a:p>
          <a:p>
            <a:pPr lvl="1"/>
            <a:r>
              <a:rPr lang="en-CA" dirty="0" smtClean="0"/>
              <a:t>Never access or modify the contents of </a:t>
            </a:r>
            <a:r>
              <a:rPr lang="en-CA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</a:p>
          <a:p>
            <a:pPr lvl="1"/>
            <a:r>
              <a:rPr lang="en-CA" dirty="0" smtClean="0"/>
              <a:t>When you deallocate memory, you must point to the original address returned by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CA" dirty="0" smtClean="0"/>
              <a:t>:</a:t>
            </a:r>
          </a:p>
          <a:p>
            <a:pPr marL="457200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	delete [] (</a:t>
            </a:r>
            <a:r>
              <a:rPr lang="en-CA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heap_array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+ 1);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Pointer arithmetic is not for the faint of heart but it is fun; for example:</a:t>
            </a: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array[N];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array;</a:t>
            </a:r>
          </a:p>
          <a:p>
            <a:pPr marL="1314450" lvl="3" indent="0">
              <a:buNone/>
            </a:pPr>
            <a:endParaRPr lang="en-CA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314450" lvl="3" indent="0">
              <a:buNone/>
            </a:pP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// Print all the entries of the array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 N; ++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	 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&lt;&lt; *(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ptr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&lt;&lt; 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314450" lvl="3" indent="0">
              <a:buNone/>
            </a:pP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083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Priority Queues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Now, does using a heap ensure that that object in the heap which: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has the highest priority, and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of that highest priority, has been in the heap the longest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inserting seven objects, all of the same priority (colour indicates order):</a:t>
            </a:r>
          </a:p>
          <a:p>
            <a:pPr algn="ctr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2, </a:t>
            </a:r>
            <a:r>
              <a:rPr lang="en-US" altLang="en-US" smtClean="0">
                <a:solidFill>
                  <a:srgbClr val="6633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solidFill>
                  <a:srgbClr val="FF66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solidFill>
                  <a:srgbClr val="FF99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smtClean="0">
                <a:solidFill>
                  <a:srgbClr val="00B0F0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8704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538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Priority Queues</a:t>
            </a:r>
            <a:endParaRPr lang="en-US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Whatever algorithm we use for promoting must ensure that the first object remains in the root position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Thus, we must use an insertion technique where we only percolate up if the priority is lower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result: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Challenge: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Come up with an algorithm which removes all seven objects in the original order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88068" name="Picture 7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24175"/>
            <a:ext cx="35274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31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Pop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To remove the minimum object: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Promote the node of the sub-tree which has the least value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Recurs down the sub-tree from which we promoted the least value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7.2.1.2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67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Lexicographical Ordering</a:t>
            </a:r>
            <a:endParaRPr lang="en-US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better solution is to modify the priority: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Track the number of insertions with a counter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Arial" charset="0"/>
                <a:cs typeface="Arial" charset="0"/>
              </a:rPr>
              <a:t> (initially 0)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For each insertion with priority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Arial" charset="0"/>
                <a:cs typeface="Arial" charset="0"/>
              </a:rPr>
              <a:t>, create a hybrid priority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where:</a:t>
            </a:r>
          </a:p>
          <a:p>
            <a:pPr lvl="2">
              <a:buFontTx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 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 &lt; 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 if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&lt;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or (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and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 &lt; </a:t>
            </a:r>
            <a:r>
              <a:rPr lang="en-US" altLang="en-US" i="1" dirty="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 dirty="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  <p:pic>
        <p:nvPicPr>
          <p:cNvPr id="6" name="Picture 6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5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5268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 descr="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5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Priority Queues</a:t>
            </a:r>
            <a:endParaRPr lang="en-US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Removing the objects would be in the following order:</a:t>
            </a:r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137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 descr="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5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Priority Queues</a:t>
            </a:r>
            <a:endParaRPr lang="en-US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Popped:  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First, (2,1) &lt; (2, 2) and (2, 3) &lt; (2, 4)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9114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65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8" descr="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5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Priority Queues</a:t>
            </a:r>
            <a:endParaRPr lang="en-US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Removing the objects would be in the following order:</a:t>
            </a:r>
          </a:p>
        </p:txBody>
      </p:sp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702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9" descr="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41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Priority Queues</a:t>
            </a:r>
            <a:endParaRPr lang="en-US" altLang="en-US" sz="3600" smtClean="0">
              <a:latin typeface="Arial" charset="0"/>
              <a:cs typeface="Arial" charset="0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Removing the objects would be in the following order:</a:t>
            </a:r>
          </a:p>
        </p:txBody>
      </p:sp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446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5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Priority Queues</a:t>
            </a:r>
            <a:endParaRPr lang="en-US" altLang="en-US" sz="4000" b="1" smtClean="0">
              <a:latin typeface="Arial" charset="0"/>
              <a:cs typeface="Arial" charset="0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Removing the objects would be in the following order:</a:t>
            </a:r>
          </a:p>
        </p:txBody>
      </p:sp>
      <p:sp>
        <p:nvSpPr>
          <p:cNvPr id="9421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995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 descr="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62275"/>
            <a:ext cx="30257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Priority Queues</a:t>
            </a:r>
            <a:endParaRPr lang="en-US" altLang="en-US" sz="4000" b="1" smtClean="0">
              <a:latin typeface="Arial" charset="0"/>
              <a:cs typeface="Arial" charset="0"/>
            </a:endParaRPr>
          </a:p>
        </p:txBody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Removing the objects would be in the following order:</a:t>
            </a:r>
          </a:p>
        </p:txBody>
      </p:sp>
      <p:sp>
        <p:nvSpPr>
          <p:cNvPr id="9523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040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Summary</a:t>
            </a:r>
            <a:endParaRPr lang="en-US" altLang="en-US" sz="4000" smtClean="0">
              <a:latin typeface="Arial" charset="0"/>
              <a:cs typeface="Arial" charset="0"/>
            </a:endParaRPr>
          </a:p>
        </p:txBody>
      </p:sp>
      <p:sp>
        <p:nvSpPr>
          <p:cNvPr id="9625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talk, we have: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Discussed binary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Looked at an implementation using arrays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Analyzed the run time: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Head			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Push			</a:t>
            </a:r>
            <a:r>
              <a:rPr lang="en-US" altLang="en-US" smtClean="0">
                <a:latin typeface="Symbol" pitchFamily="18" charset="2"/>
                <a:cs typeface="Arial" charset="0"/>
              </a:rPr>
              <a:t>Q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(1)</a:t>
            </a:r>
            <a:r>
              <a:rPr lang="en-US" altLang="en-US" smtClean="0">
                <a:latin typeface="Arial" charset="0"/>
                <a:cs typeface="Arial" charset="0"/>
              </a:rPr>
              <a:t> average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Pop			</a:t>
            </a:r>
            <a:r>
              <a:rPr lang="en-US" altLang="en-US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O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(ln(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Discussed implementing priority queues using binary heaps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The use of a lexicographical ordering</a:t>
            </a:r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dirty="0" smtClean="0"/>
              <a:t>7.2.6</a:t>
            </a:r>
            <a:endParaRPr lang="en-CA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036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The Art of Computer Programming, Volume 3:  Sorting and Searching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2</a:t>
            </a:r>
            <a:r>
              <a:rPr lang="en-US" altLang="en-US" sz="1800" baseline="30000" dirty="0" smtClean="0">
                <a:latin typeface="Arial" charset="0"/>
                <a:cs typeface="Arial" charset="0"/>
              </a:rPr>
              <a:t>nd</a:t>
            </a:r>
            <a:r>
              <a:rPr lang="en-US" altLang="en-US" sz="1800" dirty="0" smtClean="0">
                <a:latin typeface="Arial" charset="0"/>
                <a:cs typeface="Arial" charset="0"/>
              </a:rPr>
              <a:t> Ed., Addison Wesley, 1998, §7.2.3, p.144.</a:t>
            </a:r>
          </a:p>
          <a:p>
            <a:pPr marL="533400" indent="-533400">
              <a:buFontTx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[2]	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Cormen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Leiserson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and </a:t>
            </a:r>
            <a:r>
              <a:rPr lang="en-US" altLang="en-US" sz="1800" dirty="0" err="1" smtClean="0">
                <a:latin typeface="Arial" charset="0"/>
                <a:cs typeface="Arial" charset="0"/>
              </a:rPr>
              <a:t>Rivest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McGraw Hill, 1990, §7.1-3, p.140-7.</a:t>
            </a:r>
          </a:p>
          <a:p>
            <a:pPr marL="533400" indent="-533400">
              <a:buFontTx/>
              <a:buNone/>
            </a:pPr>
            <a:r>
              <a:rPr lang="en-US" altLang="en-US" sz="1800" dirty="0" smtClean="0">
                <a:latin typeface="Arial" charset="0"/>
                <a:cs typeface="Arial" charset="0"/>
              </a:rPr>
              <a:t>[3]	Weiss, 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3</a:t>
            </a:r>
            <a:r>
              <a:rPr lang="en-US" altLang="en-US" sz="1800" i="1" baseline="30000" dirty="0" smtClean="0">
                <a:latin typeface="Arial" charset="0"/>
                <a:cs typeface="Arial" charset="0"/>
              </a:rPr>
              <a:t>rd</a:t>
            </a:r>
            <a:r>
              <a:rPr lang="en-US" altLang="en-US" sz="1800" i="1" dirty="0" smtClean="0">
                <a:latin typeface="Arial" charset="0"/>
                <a:cs typeface="Arial" charset="0"/>
              </a:rPr>
              <a:t> Ed.</a:t>
            </a:r>
            <a:r>
              <a:rPr lang="en-US" altLang="en-US" sz="1800" dirty="0" smtClean="0">
                <a:latin typeface="Arial" charset="0"/>
                <a:cs typeface="Arial" charset="0"/>
              </a:rPr>
              <a:t>, Addison Wesley, §6.3, p.215-25.</a:t>
            </a:r>
          </a:p>
        </p:txBody>
      </p:sp>
    </p:spTree>
    <p:extLst>
      <p:ext uri="{BB962C8B-B14F-4D97-AF65-F5344CB8AC3E}">
        <p14:creationId xmlns:p14="http://schemas.microsoft.com/office/powerpoint/2010/main" val="312854417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16465</TotalTime>
  <Words>602</Words>
  <Application>Microsoft Office PowerPoint</Application>
  <PresentationFormat>On-screen Show (4:3)</PresentationFormat>
  <Paragraphs>649</Paragraphs>
  <Slides>99</Slides>
  <Notes>87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Custom Design</vt:lpstr>
      <vt:lpstr>Equation</vt:lpstr>
      <vt:lpstr>PowerPoint Presentation</vt:lpstr>
      <vt:lpstr>Outline</vt:lpstr>
      <vt:lpstr>Definition</vt:lpstr>
      <vt:lpstr>Definition</vt:lpstr>
      <vt:lpstr>Example</vt:lpstr>
      <vt:lpstr>Example</vt:lpstr>
      <vt:lpstr>Operations</vt:lpstr>
      <vt:lpstr>Example</vt:lpstr>
      <vt:lpstr>Pop</vt:lpstr>
      <vt:lpstr>Pop</vt:lpstr>
      <vt:lpstr>Pop</vt:lpstr>
      <vt:lpstr>Pop</vt:lpstr>
      <vt:lpstr>Pop</vt:lpstr>
      <vt:lpstr>Pop</vt:lpstr>
      <vt:lpstr>Pop</vt:lpstr>
      <vt:lpstr>Pop</vt:lpstr>
      <vt:lpstr>Push</vt:lpstr>
      <vt:lpstr>Push</vt:lpstr>
      <vt:lpstr>Push</vt:lpstr>
      <vt:lpstr>Push</vt:lpstr>
      <vt:lpstr>Push</vt:lpstr>
      <vt:lpstr>Push</vt:lpstr>
      <vt:lpstr>Push</vt:lpstr>
      <vt:lpstr>Implementations</vt:lpstr>
      <vt:lpstr>Implementations</vt:lpstr>
      <vt:lpstr>Complete Trees</vt:lpstr>
      <vt:lpstr>Complete Trees</vt:lpstr>
      <vt:lpstr>Complete Trees:  Push</vt:lpstr>
      <vt:lpstr>Complete Trees:  Push</vt:lpstr>
      <vt:lpstr>Complete Trees:  Push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Trees:  Pop</vt:lpstr>
      <vt:lpstr>Complete Tree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</vt:lpstr>
      <vt:lpstr>Array Implementation:  Push</vt:lpstr>
      <vt:lpstr>Array Implementation:  Push</vt:lpstr>
      <vt:lpstr>Array Implementation:  Push</vt:lpstr>
      <vt:lpstr>Array Implementation:  Push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Array Implementation:  Pop</vt:lpstr>
      <vt:lpstr>Run-time Analysis</vt:lpstr>
      <vt:lpstr>Run-time Analysis</vt:lpstr>
      <vt:lpstr>Run-time Analysis</vt:lpstr>
      <vt:lpstr>Run-time Analysis</vt:lpstr>
      <vt:lpstr>Run-time Analysis</vt:lpstr>
      <vt:lpstr>Run-time Analysis</vt:lpstr>
      <vt:lpstr>Run-time Analysis</vt:lpstr>
      <vt:lpstr>Binary Max Heaps</vt:lpstr>
      <vt:lpstr>Example</vt:lpstr>
      <vt:lpstr>Memory allocation and pointer arithmetic</vt:lpstr>
      <vt:lpstr>Memory allocation and pointer arithmetic</vt:lpstr>
      <vt:lpstr>Memory allocation and pointer arithmetic</vt:lpstr>
      <vt:lpstr>Memory allocation and pointer arithmetic</vt:lpstr>
      <vt:lpstr>Memory allocation and pointer arithmetic</vt:lpstr>
      <vt:lpstr>Memory allocation and pointer arithmetic</vt:lpstr>
      <vt:lpstr>Priority Queues</vt:lpstr>
      <vt:lpstr>Priority Queues</vt:lpstr>
      <vt:lpstr>Lexicographical Ordering</vt:lpstr>
      <vt:lpstr>Priority Queues</vt:lpstr>
      <vt:lpstr>Priority Queues</vt:lpstr>
      <vt:lpstr>Priority Queues</vt:lpstr>
      <vt:lpstr>Priority Queues</vt:lpstr>
      <vt:lpstr>Priority Queues</vt:lpstr>
      <vt:lpstr>Priority Queues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497</cp:revision>
  <dcterms:created xsi:type="dcterms:W3CDTF">2009-09-11T23:00:44Z</dcterms:created>
  <dcterms:modified xsi:type="dcterms:W3CDTF">2015-02-11T20:20:47Z</dcterms:modified>
</cp:coreProperties>
</file>