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56" r:id="rId2"/>
    <p:sldId id="303" r:id="rId3"/>
    <p:sldId id="304" r:id="rId4"/>
    <p:sldId id="305" r:id="rId5"/>
    <p:sldId id="323" r:id="rId6"/>
    <p:sldId id="324" r:id="rId7"/>
    <p:sldId id="322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2" d="100"/>
          <a:sy n="72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F5C02-07F2-4E15-B85A-F6338D1F949B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74693-709B-4E19-AE6C-B25260208D6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856ED8-4046-4F5D-A17B-0D098F5B9C9F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F00D07-A4B3-4DAB-BB72-A6EA491E101F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2C46D1-F6B9-416A-9BD1-3A58E6ED3403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B3B5B-0F92-4DFC-AECD-7B86D9EACEE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DC3B2-A5C5-4F60-95A0-375663778858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D2152-7E92-41B4-809B-1D55A73D47AF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602A-53A7-4CD1-AE89-26596F56BD61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5AAB58-3EE6-45F5-ABE2-6645B9280337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96428-2CA2-41B6-B861-58D7D7F15B10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61515-CAB8-4718-8FB5-F23288C25ABD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62837-5E13-486B-B26D-F673E35CCB91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AB1908-B6BF-4869-860A-2828E38733A5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B5728-1C44-4FCA-A765-A6B5F71B0F6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3E96C-9D15-4B66-B45A-1B9A7B7D038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33CA7-5366-4999-8442-8ABBC7A6616E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33CA7-5366-4999-8442-8ABBC7A6616E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33CA7-5366-4999-8442-8ABBC7A6616E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33CA7-5366-4999-8442-8ABBC7A6616E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025BA-FA7C-436D-A4B8-DF1BAE693B1D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44BE1-FEFF-4677-83E8-B42F5155955B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20143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CA" sz="1600" b="0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CA" sz="16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CA" sz="1600" b="0" i="0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ary</a:t>
            </a:r>
            <a:r>
              <a:rPr lang="en-CA" sz="16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heaps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CA" alt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ary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heaps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a quaternary </a:t>
            </a:r>
            <a:r>
              <a:rPr lang="en-US" altLang="en-US" dirty="0">
                <a:latin typeface="Arial" charset="0"/>
                <a:cs typeface="Arial" charset="0"/>
              </a:rPr>
              <a:t>min-</a:t>
            </a:r>
            <a:r>
              <a:rPr lang="en-US" altLang="en-US" dirty="0" smtClean="0">
                <a:latin typeface="Arial" charset="0"/>
                <a:cs typeface="Arial" charset="0"/>
              </a:rPr>
              <a:t>heap:</a:t>
            </a:r>
          </a:p>
        </p:txBody>
      </p:sp>
      <p:pic>
        <p:nvPicPr>
          <p:cNvPr id="17412" name="Picture 8" descr="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357438"/>
            <a:ext cx="41735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21155"/>
              </p:ext>
            </p:extLst>
          </p:nvPr>
        </p:nvGraphicFramePr>
        <p:xfrm>
          <a:off x="179388" y="4581525"/>
          <a:ext cx="8785224" cy="700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</a:tblGrid>
              <a:tr h="30438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5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6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7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8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9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10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11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12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13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14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15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16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17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702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16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26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14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18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31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35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23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33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And a quinary heap:</a:t>
            </a:r>
          </a:p>
        </p:txBody>
      </p:sp>
      <p:pic>
        <p:nvPicPr>
          <p:cNvPr id="18436" name="Picture 5" descr="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2357438"/>
            <a:ext cx="6619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01476"/>
              </p:ext>
            </p:extLst>
          </p:nvPr>
        </p:nvGraphicFramePr>
        <p:xfrm>
          <a:off x="179388" y="4581525"/>
          <a:ext cx="8785224" cy="700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</a:tblGrid>
              <a:tr h="30438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5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6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7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8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9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10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11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12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13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14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15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16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17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702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26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16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18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31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14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35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23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9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Properties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properties of a complete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heap are: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average depth of a node is given by the formula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proportion of leaf nodes to the full number of nodes is approximately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24300" y="2349500"/>
          <a:ext cx="12239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596880" imgH="393480" progId="Equation.3">
                  <p:embed/>
                </p:oleObj>
              </mc:Choice>
              <mc:Fallback>
                <p:oleObj name="Equation" r:id="rId4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49500"/>
                        <a:ext cx="12239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49738" y="3716338"/>
          <a:ext cx="7556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368280" imgH="393480" progId="Equation.3">
                  <p:embed/>
                </p:oleObj>
              </mc:Choice>
              <mc:Fallback>
                <p:oleObj name="Equation" r:id="rId6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3716338"/>
                        <a:ext cx="7556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37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Properties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For example, in a complete quaternary heap: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average height of a node is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– ⅓</a:t>
            </a:r>
            <a:r>
              <a:rPr lang="en-US" altLang="en-US" dirty="0" smtClean="0">
                <a:latin typeface="Arial" charset="0"/>
                <a:cs typeface="Arial" charset="0"/>
              </a:rPr>
              <a:t>, and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leaf nodes comprise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¾</a:t>
            </a:r>
            <a:r>
              <a:rPr lang="en-US" altLang="en-US" dirty="0" smtClean="0">
                <a:latin typeface="Arial" charset="0"/>
                <a:cs typeface="Arial" charset="0"/>
              </a:rPr>
              <a:t> of all nodes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Therefore: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push will require approximately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1⅓</a:t>
            </a:r>
            <a:r>
              <a:rPr lang="en-US" altLang="en-US" dirty="0" smtClean="0">
                <a:latin typeface="Arial" charset="0"/>
                <a:cs typeface="Arial" charset="0"/>
              </a:rPr>
              <a:t> comparisons and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⅓</a:t>
            </a:r>
            <a:r>
              <a:rPr lang="en-US" altLang="en-US" dirty="0" smtClean="0">
                <a:latin typeface="Arial" charset="0"/>
                <a:cs typeface="Arial" charset="0"/>
              </a:rPr>
              <a:t> copies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pop will require almost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4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 comparisons (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= (3 + 1)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Arial" charset="0"/>
                <a:cs typeface="Arial" charset="0"/>
              </a:rPr>
              <a:t>) and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dirty="0" smtClean="0">
                <a:latin typeface="Arial" charset="0"/>
                <a:cs typeface="Arial" charset="0"/>
              </a:rPr>
              <a:t> copies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563938" y="3716338"/>
          <a:ext cx="20875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295280" imgH="469800" progId="Equation.3">
                  <p:embed/>
                </p:oleObj>
              </mc:Choice>
              <mc:Fallback>
                <p:oleObj name="Equation" r:id="rId4" imgW="1295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716338"/>
                        <a:ext cx="2087562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6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Speed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general,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mtClean="0">
                <a:latin typeface="Arial" charset="0"/>
                <a:cs typeface="Arial" charset="0"/>
              </a:rPr>
              <a:t>-ary heaps have different performance versus binary heaps: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mtClean="0">
                <a:latin typeface="Arial" charset="0"/>
                <a:cs typeface="Arial" charset="0"/>
              </a:rPr>
              <a:t>-ary heap makes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en-US" i="1" baseline="-25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comparisons for each push (worst case)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Percolating up compares only the parent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mtClean="0">
                <a:latin typeface="Arial" charset="0"/>
                <a:cs typeface="Arial" charset="0"/>
              </a:rPr>
              <a:t>-ary heap must, however, make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log</a:t>
            </a:r>
            <a:r>
              <a:rPr lang="en-US" altLang="en-US" i="1" baseline="-25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comparisons for each pop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Percolating down compares a node with all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mtClean="0">
                <a:latin typeface="Arial" charset="0"/>
                <a:cs typeface="Arial" charset="0"/>
              </a:rPr>
              <a:t> children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Assuming an equal number of pushes and pops:</a:t>
            </a:r>
          </a:p>
          <a:p>
            <a:pPr algn="ctr">
              <a:buFont typeface="Arial" charset="0"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      log</a:t>
            </a:r>
            <a:r>
              <a:rPr lang="en-US" altLang="en-US" sz="1800" i="1" baseline="-2500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altLang="en-US" sz="1800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log</a:t>
            </a:r>
            <a:r>
              <a:rPr lang="en-US" altLang="en-US" sz="1800" i="1" baseline="-2500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en-US" altLang="en-US" sz="1800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z="1800" smtClean="0">
                <a:latin typeface="Times New Roman" pitchFamily="18" charset="0"/>
                <a:cs typeface="Arial" charset="0"/>
              </a:rPr>
              <a:t> + 1)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log</a:t>
            </a:r>
            <a:r>
              <a:rPr lang="en-US" altLang="en-US" sz="1800" i="1" baseline="-25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568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691063" y="5291138"/>
            <a:ext cx="2413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d</a:t>
            </a:r>
            <a:endParaRPr lang="en-CA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Speed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Calculating the relative number of comparisons with a binary heap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z="11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comparisons are minimized when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n-US" altLang="en-US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222500" y="1978025"/>
          <a:ext cx="494188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2590560" imgH="647640" progId="Equation.DSMT4">
                  <p:embed/>
                </p:oleObj>
              </mc:Choice>
              <mc:Fallback>
                <p:oleObj name="Equation" r:id="rId4" imgW="25905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978025"/>
                        <a:ext cx="494188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8" descr="C:\Users\dwharder\Desktop\d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9719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3779838" y="443706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83 %</a:t>
            </a:r>
          </a:p>
        </p:txBody>
      </p:sp>
    </p:spTree>
    <p:extLst>
      <p:ext uri="{BB962C8B-B14F-4D97-AF65-F5344CB8AC3E}">
        <p14:creationId xmlns:p14="http://schemas.microsoft.com/office/powerpoint/2010/main" val="101078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Speed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quaternary heap requires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of the comparisons required for a binary heap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should be 16.67 % faster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492500" y="1916113"/>
          <a:ext cx="22288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1168200" imgH="419040" progId="Equation.DSMT4">
                  <p:embed/>
                </p:oleObj>
              </mc:Choice>
              <mc:Fallback>
                <p:oleObj name="Equation" r:id="rId4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916113"/>
                        <a:ext cx="222885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85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C:\Users\dwharder\Desktop\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103688"/>
            <a:ext cx="38671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Speed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From binary heaps, however, a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push</a:t>
            </a:r>
            <a:r>
              <a:rPr lang="en-US" altLang="en-US" smtClean="0">
                <a:latin typeface="Arial" charset="0"/>
                <a:cs typeface="Arial" charset="0"/>
              </a:rPr>
              <a:t> was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en-US" smtClean="0">
                <a:latin typeface="Arial" charset="0"/>
                <a:cs typeface="Arial" charset="0"/>
              </a:rPr>
              <a:t> on average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At least half the entries are stored in leaf nodes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Assuming an equal number of pushes and pops, we expect a run time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log</a:t>
            </a:r>
            <a:r>
              <a:rPr lang="en-US" altLang="en-US" i="1" baseline="-2500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Thus, 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suggests using a ternary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heap—not a quaternary heap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19250" y="3814763"/>
          <a:ext cx="24939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1307880" imgH="444240" progId="Equation.DSMT4">
                  <p:embed/>
                </p:oleObj>
              </mc:Choice>
              <mc:Fallback>
                <p:oleObj name="Equation" r:id="rId5" imgW="1307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814763"/>
                        <a:ext cx="24939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443663" y="6272213"/>
            <a:ext cx="242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d</a:t>
            </a:r>
            <a:endParaRPr lang="en-CA" altLang="en-US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6084888" y="5084763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94 %</a:t>
            </a:r>
          </a:p>
        </p:txBody>
      </p:sp>
    </p:spTree>
    <p:extLst>
      <p:ext uri="{BB962C8B-B14F-4D97-AF65-F5344CB8AC3E}">
        <p14:creationId xmlns:p14="http://schemas.microsoft.com/office/powerpoint/2010/main" val="48451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Speed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order to test this, 1.5 billion pushes and pops were performed on similar implementations of binary, ternary, quaternary, and quinary min heaps with two cases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altLang="en-US" sz="1800" smtClean="0">
                <a:latin typeface="Consolas" pitchFamily="49" charset="0"/>
                <a:cs typeface="Consolas" pitchFamily="49" charset="0"/>
              </a:rPr>
              <a:t>http://ece.uwaterloo.ca/~dwharder/aads/Algorithms/d-ary_heaps/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6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C:\Users\dwharder\Desktop\temp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2827338"/>
            <a:ext cx="40195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Speed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Using the worst-case insertions:  every newly inserted entry has higher priority than all other entries in the heap: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time closely follows the pattern we expect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Percent relative to a binary heap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7754938" y="5027613"/>
          <a:ext cx="113823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596880" imgH="419040" progId="Equation.DSMT4">
                  <p:embed/>
                </p:oleObj>
              </mc:Choice>
              <mc:Fallback>
                <p:oleObj name="Equation" r:id="rId5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5027613"/>
                        <a:ext cx="113823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126163" y="5589588"/>
            <a:ext cx="132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>
                <a:solidFill>
                  <a:srgbClr val="FF0000"/>
                </a:solidFill>
              </a:rPr>
              <a:t>Actual time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5805488" y="5229225"/>
            <a:ext cx="164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Expected time</a:t>
            </a:r>
          </a:p>
        </p:txBody>
      </p:sp>
      <p:sp>
        <p:nvSpPr>
          <p:cNvPr id="12" name="Oval 11"/>
          <p:cNvSpPr/>
          <p:nvPr/>
        </p:nvSpPr>
        <p:spPr>
          <a:xfrm>
            <a:off x="7524750" y="5732463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524750" y="5373688"/>
            <a:ext cx="71438" cy="71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64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will: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Definition of a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mtClean="0">
                <a:latin typeface="Arial" charset="0"/>
                <a:cs typeface="Arial" charset="0"/>
              </a:rPr>
              <a:t>-ary min heap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Implementation as a complete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Examples of binary, ternary, quaternary, and quinary min heaps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Properties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Relative speeds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Optimal choice is a quaternary heap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75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Relative Speed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However, if we make random insertions, we get closer to the other expected pattern—a ternary tree appears to be better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Percent relative to a binary heap</a:t>
            </a:r>
          </a:p>
        </p:txBody>
      </p:sp>
      <p:pic>
        <p:nvPicPr>
          <p:cNvPr id="8197" name="Picture 5" descr="C:\Users\dwharder\Desktop\tem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957513"/>
            <a:ext cx="40195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126163" y="5589588"/>
            <a:ext cx="132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>
                <a:solidFill>
                  <a:srgbClr val="FF0000"/>
                </a:solidFill>
              </a:rPr>
              <a:t>Actual time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5805488" y="5229225"/>
            <a:ext cx="164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Expected time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7740650" y="5026025"/>
          <a:ext cx="11382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596880" imgH="419040" progId="Equation.DSMT4">
                  <p:embed/>
                </p:oleObj>
              </mc:Choice>
              <mc:Fallback>
                <p:oleObj name="Equation" r:id="rId5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5026025"/>
                        <a:ext cx="113823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7524750" y="5732463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524750" y="5373688"/>
            <a:ext cx="71438" cy="71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13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Cache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Why are the run-times better than expected?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Recall that the cache is faster than main memory: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	Cache			   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1 GHz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	Main memory (SDRAM):	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100 MHz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Recall that the cache is faster than main memory but not every page can be cached simultaneously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Fewer memory accesses may result in fewer cache misses</a:t>
            </a:r>
          </a:p>
        </p:txBody>
      </p:sp>
    </p:spTree>
    <p:extLst>
      <p:ext uri="{BB962C8B-B14F-4D97-AF65-F5344CB8AC3E}">
        <p14:creationId xmlns:p14="http://schemas.microsoft.com/office/powerpoint/2010/main" val="2483040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Defined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mtClean="0">
                <a:latin typeface="Arial" charset="0"/>
                <a:cs typeface="Arial" charset="0"/>
              </a:rPr>
              <a:t>-ary min heaps</a:t>
            </a:r>
          </a:p>
          <a:p>
            <a:pPr lvl="2"/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-ary trees interpreted as heaps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Similar array implementation for complete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smtClean="0">
                <a:latin typeface="Arial" charset="0"/>
                <a:cs typeface="Arial" charset="0"/>
              </a:rPr>
              <a:t>-ary heaps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Saw some examples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Properties of the complete heaps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Ternary heaps are apparently optimal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Actual tests partially confirms the theoretical limits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9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[1]	Cormen, Leiserson, and Rivest, </a:t>
            </a:r>
            <a:r>
              <a:rPr lang="en-US" alt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altLang="en-US" smtClean="0">
                <a:latin typeface="Arial" charset="0"/>
                <a:cs typeface="Arial" charset="0"/>
              </a:rPr>
              <a:t>, McGraw Hill, 1990, §7.1-3, p.152.</a:t>
            </a:r>
          </a:p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[2]	Weiss, </a:t>
            </a:r>
            <a:r>
              <a:rPr lang="en-US" altLang="en-US" i="1" smtClean="0">
                <a:latin typeface="Arial" charset="0"/>
                <a:cs typeface="Arial" charset="0"/>
              </a:rPr>
              <a:t>Data Structures and Algorithm Analysis in C++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i="1" smtClean="0">
                <a:latin typeface="Arial" charset="0"/>
                <a:cs typeface="Arial" charset="0"/>
              </a:rPr>
              <a:t>3</a:t>
            </a:r>
            <a:r>
              <a:rPr lang="en-US" altLang="en-US" i="1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i="1" smtClean="0">
                <a:latin typeface="Arial" charset="0"/>
                <a:cs typeface="Arial" charset="0"/>
              </a:rPr>
              <a:t> Ed.</a:t>
            </a:r>
            <a:r>
              <a:rPr lang="en-US" altLang="en-US" smtClean="0">
                <a:latin typeface="Arial" charset="0"/>
                <a:cs typeface="Arial" charset="0"/>
              </a:rPr>
              <a:t>, Addison Wesley, §6.5-6, p.215-25.</a:t>
            </a:r>
          </a:p>
        </p:txBody>
      </p:sp>
    </p:spTree>
    <p:extLst>
      <p:ext uri="{BB962C8B-B14F-4D97-AF65-F5344CB8AC3E}">
        <p14:creationId xmlns:p14="http://schemas.microsoft.com/office/powerpoint/2010/main" val="1262231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relationship between a binary min heap and a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min heap is the same as a binary tree and an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Every node has up to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dirty="0" smtClean="0">
                <a:latin typeface="Arial" charset="0"/>
                <a:cs typeface="Arial" charset="0"/>
              </a:rPr>
              <a:t> children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relationship is the same—all children are greater than their parent</a:t>
            </a:r>
          </a:p>
        </p:txBody>
      </p:sp>
    </p:spTree>
    <p:extLst>
      <p:ext uri="{BB962C8B-B14F-4D97-AF65-F5344CB8AC3E}">
        <p14:creationId xmlns:p14="http://schemas.microsoft.com/office/powerpoint/2010/main" val="273661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heaps as complete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implementation of a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heap is similar to that of a binary </a:t>
            </a:r>
            <a:r>
              <a:rPr lang="en-US" altLang="en-US" dirty="0" smtClean="0">
                <a:latin typeface="Arial" charset="0"/>
                <a:cs typeface="Arial" charset="0"/>
              </a:rPr>
              <a:t>heap:  use </a:t>
            </a:r>
            <a:r>
              <a:rPr lang="en-US" altLang="en-US" dirty="0" smtClean="0">
                <a:latin typeface="Arial" charset="0"/>
                <a:cs typeface="Arial" charset="0"/>
              </a:rPr>
              <a:t>a complete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 which can be stored as an array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Observation: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With binary heaps, we started at index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dirty="0" smtClean="0">
                <a:latin typeface="Arial" charset="0"/>
                <a:cs typeface="Arial" charset="0"/>
              </a:rPr>
              <a:t>, and for the entry at index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k</a:t>
            </a:r>
            <a:r>
              <a:rPr lang="en-US" altLang="en-US" dirty="0" smtClean="0">
                <a:latin typeface="Arial" charset="0"/>
                <a:cs typeface="Arial" charset="0"/>
              </a:rPr>
              <a:t>: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The parent is at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k/2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T</a:t>
            </a:r>
            <a:r>
              <a:rPr lang="en-US" altLang="en-US" dirty="0" smtClean="0">
                <a:latin typeface="Arial" charset="0"/>
                <a:cs typeface="Arial" charset="0"/>
              </a:rPr>
              <a:t>he children are at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2*k</a:t>
            </a:r>
            <a:r>
              <a:rPr lang="en-US" altLang="en-US" dirty="0" smtClean="0">
                <a:latin typeface="Arial" charset="0"/>
                <a:cs typeface="Arial" charset="0"/>
              </a:rPr>
              <a:t> and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2*k + 1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Recall the form: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parent = k &gt;&gt; 1;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k &lt;&lt; 1;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1;</a:t>
            </a:r>
          </a:p>
        </p:txBody>
      </p:sp>
    </p:spTree>
    <p:extLst>
      <p:ext uri="{BB962C8B-B14F-4D97-AF65-F5344CB8AC3E}">
        <p14:creationId xmlns:p14="http://schemas.microsoft.com/office/powerpoint/2010/main" val="383727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heaps </a:t>
            </a:r>
            <a:r>
              <a:rPr lang="en-US" altLang="en-US" dirty="0" smtClean="0">
                <a:latin typeface="Arial" charset="0"/>
                <a:cs typeface="Arial" charset="0"/>
              </a:rPr>
              <a:t>as </a:t>
            </a:r>
            <a:r>
              <a:rPr lang="en-US" altLang="en-US" dirty="0" smtClean="0">
                <a:latin typeface="Arial" charset="0"/>
                <a:cs typeface="Arial" charset="0"/>
              </a:rPr>
              <a:t>complete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48784"/>
              </p:ext>
            </p:extLst>
          </p:nvPr>
        </p:nvGraphicFramePr>
        <p:xfrm>
          <a:off x="683568" y="1268760"/>
          <a:ext cx="7560840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3816424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Initial index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Calculations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Operations</a:t>
                      </a:r>
                      <a:endParaRPr lang="en-CA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CA" sz="12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parent = (k - 2) &gt;&gt; 2;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third_child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k &lt;&lt; 2;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third_child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- 2;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third_child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- 1;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fourth_child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third_child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| 1;</a:t>
                      </a:r>
                    </a:p>
                    <a:p>
                      <a:endParaRPr lang="en-CA" sz="1600" b="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arithmetic</a:t>
                      </a:r>
                    </a:p>
                    <a:p>
                      <a:r>
                        <a:rPr lang="en-C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logic</a:t>
                      </a:r>
                    </a:p>
                    <a:p>
                      <a:endParaRPr lang="en-CA" sz="1600" b="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CA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0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parent = (k - 1) &gt;&gt; 2;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k &lt;&lt; 2;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| 2;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third_child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=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| 3;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fourth_child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+ 4;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|= 1;</a:t>
                      </a:r>
                    </a:p>
                    <a:p>
                      <a:endParaRPr lang="en-CA" sz="1600" b="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arithmetic</a:t>
                      </a:r>
                    </a:p>
                    <a:p>
                      <a:r>
                        <a:rPr lang="en-C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logic</a:t>
                      </a:r>
                    </a:p>
                    <a:p>
                      <a:endParaRPr lang="en-CA" sz="1600" b="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CA" sz="12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-1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parent = (k &lt;&lt; 4) - </a:t>
                      </a:r>
                      <a:r>
                        <a:rPr lang="en-CA" sz="1600" b="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(k + 1) &gt;&gt; 2;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second_child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| 1;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third_child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| 2;</a:t>
                      </a:r>
                    </a:p>
                    <a:p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fourth_child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</a:t>
                      </a:r>
                      <a:r>
                        <a:rPr lang="en-CA" sz="1600" b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first_child</a:t>
                      </a:r>
                      <a:r>
                        <a:rPr lang="en-CA" sz="1600" b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| 3;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arithmetic</a:t>
                      </a:r>
                    </a:p>
                    <a:p>
                      <a:r>
                        <a:rPr lang="en-C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logic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04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heaps as complete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Finally, if we start at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  <a:r>
              <a:rPr lang="en-US" altLang="en-US" dirty="0" smtClean="0">
                <a:latin typeface="Arial" charset="0"/>
                <a:cs typeface="Arial" charset="0"/>
              </a:rPr>
              <a:t>, our calculations are: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parent = (k &lt; 4 ? -1 : k &lt;&lt; 4;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(k + 1) &gt;&gt; 2;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second_child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1;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third_child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| 1;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fourth_child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| 1;</a:t>
            </a:r>
          </a:p>
          <a:p>
            <a:pPr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Now, if we start at index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dirty="0" smtClean="0">
                <a:latin typeface="Arial" charset="0"/>
                <a:cs typeface="Arial" charset="0"/>
              </a:rPr>
              <a:t>, our calculations are: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parent = (k -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1)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&gt;&gt; 2;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k &lt;&lt; 2;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second_child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2;</a:t>
            </a: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third_child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= 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3;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fourth_child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+ 4;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first_child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|= 1;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5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heaps as complete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implementation of a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heap is similar to that of a binary heap:  we use a complete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-</a:t>
            </a:r>
            <a:r>
              <a:rPr lang="en-US" altLang="en-US" dirty="0" err="1" smtClean="0">
                <a:latin typeface="Arial" charset="0"/>
                <a:cs typeface="Arial" charset="0"/>
              </a:rPr>
              <a:t>ary</a:t>
            </a:r>
            <a:r>
              <a:rPr lang="en-US" altLang="en-US" dirty="0" smtClean="0">
                <a:latin typeface="Arial" charset="0"/>
                <a:cs typeface="Arial" charset="0"/>
              </a:rPr>
              <a:t> tree which can be stored as an array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To find the root, children, and parent: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root is at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0</a:t>
            </a:r>
            <a:r>
              <a:rPr lang="en-US" altLang="en-US" dirty="0" smtClean="0">
                <a:latin typeface="Arial" charset="0"/>
                <a:cs typeface="Arial" charset="0"/>
              </a:rPr>
              <a:t> (not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 smtClean="0">
                <a:latin typeface="Arial" charset="0"/>
                <a:cs typeface="Arial" charset="0"/>
              </a:rPr>
              <a:t> like a binary heap)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children of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 smtClean="0">
                <a:latin typeface="Arial" charset="0"/>
                <a:cs typeface="Arial" charset="0"/>
              </a:rPr>
              <a:t> are at:</a:t>
            </a:r>
          </a:p>
          <a:p>
            <a:pPr lvl="1"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		</a:t>
            </a:r>
            <a:r>
              <a:rPr lang="en-US" altLang="en-US" i="1" dirty="0" err="1" smtClean="0">
                <a:latin typeface="Times New Roman" pitchFamily="18" charset="0"/>
                <a:cs typeface="Arial" charset="0"/>
              </a:rPr>
              <a:t>dk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+ 1, </a:t>
            </a:r>
            <a:r>
              <a:rPr lang="en-US" altLang="en-US" i="1" dirty="0" err="1" smtClean="0">
                <a:latin typeface="Times New Roman" pitchFamily="18" charset="0"/>
                <a:cs typeface="Arial" charset="0"/>
              </a:rPr>
              <a:t>dk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+ 2, ..., </a:t>
            </a:r>
            <a:r>
              <a:rPr lang="en-US" altLang="en-US" i="1" dirty="0" err="1" smtClean="0">
                <a:latin typeface="Times New Roman" pitchFamily="18" charset="0"/>
                <a:cs typeface="Arial" charset="0"/>
              </a:rPr>
              <a:t>dk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d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parent of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 smtClean="0">
                <a:latin typeface="Arial" charset="0"/>
                <a:cs typeface="Arial" charset="0"/>
              </a:rPr>
              <a:t> is at          for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&gt; 0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12803"/>
              </p:ext>
            </p:extLst>
          </p:nvPr>
        </p:nvGraphicFramePr>
        <p:xfrm>
          <a:off x="3386138" y="4487914"/>
          <a:ext cx="533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4" imgW="317160" imgH="368280" progId="Equation.DSMT4">
                  <p:embed/>
                </p:oleObj>
              </mc:Choice>
              <mc:Fallback>
                <p:oleObj name="Equation" r:id="rId4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4487914"/>
                        <a:ext cx="533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96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Example of a binary </a:t>
            </a:r>
            <a:r>
              <a:rPr lang="en-US" altLang="en-US" dirty="0">
                <a:latin typeface="Arial" charset="0"/>
                <a:cs typeface="Arial" charset="0"/>
              </a:rPr>
              <a:t>min-</a:t>
            </a:r>
            <a:r>
              <a:rPr lang="en-US" altLang="en-US" dirty="0" smtClean="0">
                <a:latin typeface="Arial" charset="0"/>
                <a:cs typeface="Arial" charset="0"/>
              </a:rPr>
              <a:t>heap:</a:t>
            </a:r>
          </a:p>
        </p:txBody>
      </p:sp>
      <p:pic>
        <p:nvPicPr>
          <p:cNvPr id="15364" name="Picture 8" descr="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57438"/>
            <a:ext cx="44624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97225"/>
              </p:ext>
            </p:extLst>
          </p:nvPr>
        </p:nvGraphicFramePr>
        <p:xfrm>
          <a:off x="179388" y="4581525"/>
          <a:ext cx="8785224" cy="700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</a:tblGrid>
              <a:tr h="30438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5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6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7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8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9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10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11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12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13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14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15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16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17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702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16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31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26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35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23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14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18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35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same 18 elements in a ternary min-heap:</a:t>
            </a:r>
          </a:p>
        </p:txBody>
      </p:sp>
      <p:pic>
        <p:nvPicPr>
          <p:cNvPr id="16388" name="Picture 8" descr="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379663"/>
            <a:ext cx="65246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67372"/>
              </p:ext>
            </p:extLst>
          </p:nvPr>
        </p:nvGraphicFramePr>
        <p:xfrm>
          <a:off x="179388" y="4581525"/>
          <a:ext cx="8785224" cy="700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  <a:gridCol w="488068"/>
              </a:tblGrid>
              <a:tr h="30438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5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6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7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8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9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10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11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12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13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14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15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16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17</a:t>
                      </a:r>
                      <a:endParaRPr lang="en-CA" sz="14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702"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11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14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18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31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7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35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23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16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15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26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dirty="0" smtClean="0"/>
                        <a:t>42</a:t>
                      </a:r>
                      <a:endParaRPr lang="en-CA" sz="2000" dirty="0"/>
                    </a:p>
                  </a:txBody>
                  <a:tcPr marL="91443" marR="91443" marT="45658" marB="45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6484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21998</TotalTime>
  <Words>461</Words>
  <Application>Microsoft Office PowerPoint</Application>
  <PresentationFormat>On-screen Show (4:3)</PresentationFormat>
  <Paragraphs>370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Equation</vt:lpstr>
      <vt:lpstr>PowerPoint Presentation</vt:lpstr>
      <vt:lpstr>Outline</vt:lpstr>
      <vt:lpstr>Definition</vt:lpstr>
      <vt:lpstr>d-ary heaps as complete N-ary trees</vt:lpstr>
      <vt:lpstr>d-ary heaps as complete N-ary trees</vt:lpstr>
      <vt:lpstr>d-ary heaps as complete N-ary trees</vt:lpstr>
      <vt:lpstr>d-ary heaps as complete N-ary trees</vt:lpstr>
      <vt:lpstr>Examples</vt:lpstr>
      <vt:lpstr>Examples</vt:lpstr>
      <vt:lpstr>Examples</vt:lpstr>
      <vt:lpstr>Examples</vt:lpstr>
      <vt:lpstr>Properties</vt:lpstr>
      <vt:lpstr>Properties</vt:lpstr>
      <vt:lpstr>Relative Speed</vt:lpstr>
      <vt:lpstr>Relative Speed</vt:lpstr>
      <vt:lpstr>Relative Speed</vt:lpstr>
      <vt:lpstr>Relative Speed</vt:lpstr>
      <vt:lpstr>Relative Speed</vt:lpstr>
      <vt:lpstr>Relative Speed</vt:lpstr>
      <vt:lpstr>Relative Speed</vt:lpstr>
      <vt:lpstr>Cache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491</cp:revision>
  <dcterms:created xsi:type="dcterms:W3CDTF">2009-09-11T23:00:44Z</dcterms:created>
  <dcterms:modified xsi:type="dcterms:W3CDTF">2014-04-15T14:31:26Z</dcterms:modified>
</cp:coreProperties>
</file>