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29"/>
  </p:notesMasterIdLst>
  <p:sldIdLst>
    <p:sldId id="256" r:id="rId2"/>
    <p:sldId id="374" r:id="rId3"/>
    <p:sldId id="375" r:id="rId4"/>
    <p:sldId id="376" r:id="rId5"/>
    <p:sldId id="377" r:id="rId6"/>
    <p:sldId id="378" r:id="rId7"/>
    <p:sldId id="379" r:id="rId8"/>
    <p:sldId id="380" r:id="rId9"/>
    <p:sldId id="381" r:id="rId10"/>
    <p:sldId id="382" r:id="rId11"/>
    <p:sldId id="383" r:id="rId12"/>
    <p:sldId id="384" r:id="rId13"/>
    <p:sldId id="546" r:id="rId14"/>
    <p:sldId id="385" r:id="rId15"/>
    <p:sldId id="386" r:id="rId16"/>
    <p:sldId id="387" r:id="rId17"/>
    <p:sldId id="388" r:id="rId18"/>
    <p:sldId id="389" r:id="rId19"/>
    <p:sldId id="390" r:id="rId20"/>
    <p:sldId id="391" r:id="rId21"/>
    <p:sldId id="442" r:id="rId22"/>
    <p:sldId id="392" r:id="rId23"/>
    <p:sldId id="444" r:id="rId24"/>
    <p:sldId id="445" r:id="rId25"/>
    <p:sldId id="446" r:id="rId26"/>
    <p:sldId id="448" r:id="rId27"/>
    <p:sldId id="447" r:id="rId28"/>
    <p:sldId id="449" r:id="rId29"/>
    <p:sldId id="451" r:id="rId30"/>
    <p:sldId id="450" r:id="rId31"/>
    <p:sldId id="452" r:id="rId32"/>
    <p:sldId id="453" r:id="rId33"/>
    <p:sldId id="454" r:id="rId34"/>
    <p:sldId id="455" r:id="rId35"/>
    <p:sldId id="456" r:id="rId36"/>
    <p:sldId id="457" r:id="rId37"/>
    <p:sldId id="458" r:id="rId38"/>
    <p:sldId id="459" r:id="rId39"/>
    <p:sldId id="461" r:id="rId40"/>
    <p:sldId id="462" r:id="rId41"/>
    <p:sldId id="463" r:id="rId42"/>
    <p:sldId id="464" r:id="rId43"/>
    <p:sldId id="465" r:id="rId44"/>
    <p:sldId id="466" r:id="rId45"/>
    <p:sldId id="468" r:id="rId46"/>
    <p:sldId id="469" r:id="rId47"/>
    <p:sldId id="470" r:id="rId48"/>
    <p:sldId id="471" r:id="rId49"/>
    <p:sldId id="472" r:id="rId50"/>
    <p:sldId id="473" r:id="rId51"/>
    <p:sldId id="474" r:id="rId52"/>
    <p:sldId id="475" r:id="rId53"/>
    <p:sldId id="476" r:id="rId54"/>
    <p:sldId id="477" r:id="rId55"/>
    <p:sldId id="478" r:id="rId56"/>
    <p:sldId id="479" r:id="rId57"/>
    <p:sldId id="480" r:id="rId58"/>
    <p:sldId id="481" r:id="rId59"/>
    <p:sldId id="482" r:id="rId60"/>
    <p:sldId id="483" r:id="rId61"/>
    <p:sldId id="484" r:id="rId62"/>
    <p:sldId id="485" r:id="rId63"/>
    <p:sldId id="486" r:id="rId64"/>
    <p:sldId id="487" r:id="rId65"/>
    <p:sldId id="488" r:id="rId66"/>
    <p:sldId id="489" r:id="rId67"/>
    <p:sldId id="490" r:id="rId68"/>
    <p:sldId id="491" r:id="rId69"/>
    <p:sldId id="492" r:id="rId70"/>
    <p:sldId id="493" r:id="rId71"/>
    <p:sldId id="494" r:id="rId72"/>
    <p:sldId id="495" r:id="rId73"/>
    <p:sldId id="496" r:id="rId74"/>
    <p:sldId id="497" r:id="rId75"/>
    <p:sldId id="498" r:id="rId76"/>
    <p:sldId id="499" r:id="rId77"/>
    <p:sldId id="500" r:id="rId78"/>
    <p:sldId id="501" r:id="rId79"/>
    <p:sldId id="502" r:id="rId80"/>
    <p:sldId id="503" r:id="rId81"/>
    <p:sldId id="504" r:id="rId82"/>
    <p:sldId id="505" r:id="rId83"/>
    <p:sldId id="506" r:id="rId84"/>
    <p:sldId id="507" r:id="rId85"/>
    <p:sldId id="508" r:id="rId86"/>
    <p:sldId id="509" r:id="rId87"/>
    <p:sldId id="510" r:id="rId88"/>
    <p:sldId id="511" r:id="rId89"/>
    <p:sldId id="512" r:id="rId90"/>
    <p:sldId id="513" r:id="rId91"/>
    <p:sldId id="515" r:id="rId92"/>
    <p:sldId id="516" r:id="rId93"/>
    <p:sldId id="517" r:id="rId94"/>
    <p:sldId id="519" r:id="rId95"/>
    <p:sldId id="520" r:id="rId96"/>
    <p:sldId id="521" r:id="rId97"/>
    <p:sldId id="522" r:id="rId98"/>
    <p:sldId id="523" r:id="rId99"/>
    <p:sldId id="524" r:id="rId100"/>
    <p:sldId id="525" r:id="rId101"/>
    <p:sldId id="526" r:id="rId102"/>
    <p:sldId id="527" r:id="rId103"/>
    <p:sldId id="529" r:id="rId104"/>
    <p:sldId id="530" r:id="rId105"/>
    <p:sldId id="531" r:id="rId106"/>
    <p:sldId id="532" r:id="rId107"/>
    <p:sldId id="533" r:id="rId108"/>
    <p:sldId id="534" r:id="rId109"/>
    <p:sldId id="535" r:id="rId110"/>
    <p:sldId id="536" r:id="rId111"/>
    <p:sldId id="537" r:id="rId112"/>
    <p:sldId id="538" r:id="rId113"/>
    <p:sldId id="539" r:id="rId114"/>
    <p:sldId id="540" r:id="rId115"/>
    <p:sldId id="541" r:id="rId116"/>
    <p:sldId id="542" r:id="rId117"/>
    <p:sldId id="543" r:id="rId118"/>
    <p:sldId id="544" r:id="rId119"/>
    <p:sldId id="435" r:id="rId120"/>
    <p:sldId id="436" r:id="rId121"/>
    <p:sldId id="437" r:id="rId122"/>
    <p:sldId id="438" r:id="rId123"/>
    <p:sldId id="439" r:id="rId124"/>
    <p:sldId id="545" r:id="rId125"/>
    <p:sldId id="440" r:id="rId126"/>
    <p:sldId id="441" r:id="rId127"/>
    <p:sldId id="373" r:id="rId1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81" d="100"/>
          <a:sy n="81" d="100"/>
        </p:scale>
        <p:origin x="-456" y="-84"/>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3/9/2015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D46F4A6-E965-4FE0-96E2-83FB510141C9}" type="slidenum">
              <a:rPr lang="en-CA" smtClean="0"/>
              <a:pPr>
                <a:defRPr/>
              </a:pPr>
              <a:t>10</a:t>
            </a:fld>
            <a:endParaRPr lang="en-CA"/>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100</a:t>
            </a:fld>
            <a:endParaRPr lang="en-CA"/>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101</a:t>
            </a:fld>
            <a:endParaRPr lang="en-CA"/>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102</a:t>
            </a:fld>
            <a:endParaRPr lang="en-CA"/>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103</a:t>
            </a:fld>
            <a:endParaRPr lang="en-CA"/>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104</a:t>
            </a:fld>
            <a:endParaRPr lang="en-CA"/>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105</a:t>
            </a:fld>
            <a:endParaRPr lang="en-CA"/>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106</a:t>
            </a:fld>
            <a:endParaRPr lang="en-CA"/>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107</a:t>
            </a:fld>
            <a:endParaRPr lang="en-CA"/>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108</a:t>
            </a:fld>
            <a:endParaRPr lang="en-CA"/>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109</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B61A482-25FD-4D4A-AF68-44955A6CFCF3}" type="slidenum">
              <a:rPr lang="en-CA" smtClean="0"/>
              <a:pPr>
                <a:defRPr/>
              </a:pPr>
              <a:t>11</a:t>
            </a:fld>
            <a:endParaRPr lang="en-CA"/>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110</a:t>
            </a:fld>
            <a:endParaRPr lang="en-CA"/>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111</a:t>
            </a:fld>
            <a:endParaRPr lang="en-CA"/>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112</a:t>
            </a:fld>
            <a:endParaRPr lang="en-CA"/>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113</a:t>
            </a:fld>
            <a:endParaRPr lang="en-CA"/>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114</a:t>
            </a:fld>
            <a:endParaRPr lang="en-CA"/>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115</a:t>
            </a:fld>
            <a:endParaRPr lang="en-CA"/>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116</a:t>
            </a:fld>
            <a:endParaRPr lang="en-CA"/>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117</a:t>
            </a:fld>
            <a:endParaRPr lang="en-CA"/>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118</a:t>
            </a:fld>
            <a:endParaRPr lang="en-CA"/>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F86957D-5DC8-4474-B8E4-A36900404EA4}" type="slidenum">
              <a:rPr lang="en-CA" smtClean="0"/>
              <a:pPr>
                <a:defRPr/>
              </a:pPr>
              <a:t>119</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FE704C3-5674-4A5D-81FD-20EDB8D71A20}" type="slidenum">
              <a:rPr lang="en-CA" smtClean="0"/>
              <a:pPr>
                <a:defRPr/>
              </a:pPr>
              <a:t>12</a:t>
            </a:fld>
            <a:endParaRPr lang="en-CA"/>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69B0845-BC6E-4945-9856-AE42D00AF689}" type="slidenum">
              <a:rPr lang="en-CA" smtClean="0"/>
              <a:pPr>
                <a:defRPr/>
              </a:pPr>
              <a:t>120</a:t>
            </a:fld>
            <a:endParaRPr lang="en-CA"/>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52AB9AC-7B33-4546-BC05-3E2CABA03579}" type="slidenum">
              <a:rPr lang="en-CA" smtClean="0"/>
              <a:pPr>
                <a:defRPr/>
              </a:pPr>
              <a:t>121</a:t>
            </a:fld>
            <a:endParaRPr lang="en-CA"/>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The order statistic for the median of three medians is (36*(-2*x^3+3*x^2))*(1+2*x^3-3*x^2)*x*(1-x)</a:t>
            </a:r>
          </a:p>
        </p:txBody>
      </p:sp>
      <p:sp>
        <p:nvSpPr>
          <p:cNvPr id="4" name="Slide Number Placeholder 3"/>
          <p:cNvSpPr>
            <a:spLocks noGrp="1"/>
          </p:cNvSpPr>
          <p:nvPr>
            <p:ph type="sldNum" sz="quarter" idx="5"/>
          </p:nvPr>
        </p:nvSpPr>
        <p:spPr/>
        <p:txBody>
          <a:bodyPr/>
          <a:lstStyle/>
          <a:p>
            <a:pPr>
              <a:defRPr/>
            </a:pPr>
            <a:fld id="{4B77D713-5FE0-47B9-88B6-507C5A5CD36D}" type="slidenum">
              <a:rPr lang="en-CA" smtClean="0"/>
              <a:pPr>
                <a:defRPr/>
              </a:pPr>
              <a:t>122</a:t>
            </a:fld>
            <a:endParaRPr lang="en-CA"/>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The order statistic for the median of three medians is (36*(-2*x^3+3*x^2))*(1+2*x^3-3*x^2)*x*(1-x)</a:t>
            </a:r>
          </a:p>
        </p:txBody>
      </p:sp>
      <p:sp>
        <p:nvSpPr>
          <p:cNvPr id="4" name="Slide Number Placeholder 3"/>
          <p:cNvSpPr>
            <a:spLocks noGrp="1"/>
          </p:cNvSpPr>
          <p:nvPr>
            <p:ph type="sldNum" sz="quarter" idx="5"/>
          </p:nvPr>
        </p:nvSpPr>
        <p:spPr/>
        <p:txBody>
          <a:bodyPr/>
          <a:lstStyle/>
          <a:p>
            <a:pPr>
              <a:defRPr/>
            </a:pPr>
            <a:fld id="{62659123-FDF3-408C-9FEA-3C44614DC60A}" type="slidenum">
              <a:rPr lang="en-CA" smtClean="0"/>
              <a:pPr>
                <a:defRPr/>
              </a:pPr>
              <a:t>123</a:t>
            </a:fld>
            <a:endParaRPr lang="en-CA"/>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The order statistic for the median of three medians is (36*(-2*x^3+3*x^2))*(1+2*x^3-3*x^2)*x*(1-x)</a:t>
            </a:r>
          </a:p>
        </p:txBody>
      </p:sp>
      <p:sp>
        <p:nvSpPr>
          <p:cNvPr id="4" name="Slide Number Placeholder 3"/>
          <p:cNvSpPr>
            <a:spLocks noGrp="1"/>
          </p:cNvSpPr>
          <p:nvPr>
            <p:ph type="sldNum" sz="quarter" idx="5"/>
          </p:nvPr>
        </p:nvSpPr>
        <p:spPr/>
        <p:txBody>
          <a:bodyPr/>
          <a:lstStyle/>
          <a:p>
            <a:pPr>
              <a:defRPr/>
            </a:pPr>
            <a:fld id="{9A387056-9076-4242-9BB5-D931F1020F03}" type="slidenum">
              <a:rPr lang="en-CA" smtClean="0"/>
              <a:pPr>
                <a:defRPr/>
              </a:pPr>
              <a:t>125</a:t>
            </a:fld>
            <a:endParaRPr lang="en-CA"/>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AAE34D0-CB8B-49DF-A99A-9DF475A81873}" type="slidenum">
              <a:rPr lang="en-CA" smtClean="0"/>
              <a:pPr>
                <a:defRPr/>
              </a:pPr>
              <a:t>126</a:t>
            </a:fld>
            <a:endParaRPr lang="en-CA"/>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127</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FE704C3-5674-4A5D-81FD-20EDB8D71A20}"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2DA4FA0-37EB-4C32-955B-96576130B067}"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11B4CB5-8240-4D0D-8BEB-2DC93D1F9BAA}"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EC13DFB-FD9F-4C31-8625-8FC92E16C6D6}"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1A31CAC-C00A-4412-BC23-4BD4F4C2F98A}"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87F5C89-D69B-4A6D-B353-E14AE013752C}"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53B51F7-03D7-4651-BFAF-6930D7F1DA6D}"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E1212F5-7AD7-4188-815E-3C21D52D5270}"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D0FDE4F-2FE0-4335-91FD-B277009E4BB6}"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3B3BE88-B569-48F7-9607-D8085FD0FC7A}"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3785D73-E182-47FE-9F6E-B8C7B2B562C1}"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907AC4F-42B3-49A1-BB36-C1C07296EFD5}"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44</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45</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46</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47</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48</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D1B4AFE-58E7-4A3A-A82F-2A902756D66D}" type="slidenum">
              <a:rPr lang="en-CA" smtClean="0"/>
              <a:pPr>
                <a:defRPr/>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50</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51</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52</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53</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54</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55</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56</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57</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58</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59</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C8CAC08-EF65-4D41-83C1-B252837249FB}" type="slidenum">
              <a:rPr lang="en-CA" smtClean="0"/>
              <a:pPr>
                <a:defRPr/>
              </a:pPr>
              <a:t>6</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60</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61</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62</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63</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64</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65</a:t>
            </a:fld>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66</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67</a:t>
            </a:fld>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68</a:t>
            </a:fld>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749CE2B-23E7-4F50-A4B3-4165326E17CA}" type="slidenum">
              <a:rPr lang="en-CA" smtClean="0"/>
              <a:pPr>
                <a:defRPr/>
              </a:pPr>
              <a:t>7</a:t>
            </a:fld>
            <a:endParaRPr lang="en-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70</a:t>
            </a:fld>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71</a:t>
            </a:fld>
            <a:endParaRPr lang="en-C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72</a:t>
            </a:fld>
            <a:endParaRPr lang="en-C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73</a:t>
            </a:fld>
            <a:endParaRPr lang="en-C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74</a:t>
            </a:fld>
            <a:endParaRPr lang="en-C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75</a:t>
            </a:fld>
            <a:endParaRPr lang="en-CA"/>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76</a:t>
            </a:fld>
            <a:endParaRPr lang="en-CA"/>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77</a:t>
            </a:fld>
            <a:endParaRPr lang="en-C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78</a:t>
            </a:fld>
            <a:endParaRPr lang="en-CA"/>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79</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1225CE8-53EE-491E-84D1-AEE6AEA35F06}" type="slidenum">
              <a:rPr lang="en-CA" smtClean="0"/>
              <a:pPr>
                <a:defRPr/>
              </a:pPr>
              <a:t>8</a:t>
            </a:fld>
            <a:endParaRPr lang="en-CA"/>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80</a:t>
            </a:fld>
            <a:endParaRPr lang="en-CA"/>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81</a:t>
            </a:fld>
            <a:endParaRPr lang="en-CA"/>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82</a:t>
            </a:fld>
            <a:endParaRPr lang="en-CA"/>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83</a:t>
            </a:fld>
            <a:endParaRPr lang="en-CA"/>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84</a:t>
            </a:fld>
            <a:endParaRPr lang="en-CA"/>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85</a:t>
            </a:fld>
            <a:endParaRPr lang="en-CA"/>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86</a:t>
            </a:fld>
            <a:endParaRPr lang="en-CA"/>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87</a:t>
            </a:fld>
            <a:endParaRPr lang="en-CA"/>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88</a:t>
            </a:fld>
            <a:endParaRPr lang="en-CA"/>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DA60874-4FFE-4E6D-90ED-4A0D5BF40A42}" type="slidenum">
              <a:rPr lang="en-CA" smtClean="0"/>
              <a:pPr>
                <a:defRPr/>
              </a:pPr>
              <a:t>9</a:t>
            </a:fld>
            <a:endParaRPr lang="en-CA"/>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90</a:t>
            </a:fld>
            <a:endParaRPr lang="en-CA"/>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91</a:t>
            </a:fld>
            <a:endParaRPr lang="en-CA"/>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92</a:t>
            </a:fld>
            <a:endParaRPr lang="en-CA"/>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93</a:t>
            </a:fld>
            <a:endParaRPr lang="en-CA"/>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94</a:t>
            </a:fld>
            <a:endParaRPr lang="en-CA"/>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95</a:t>
            </a:fld>
            <a:endParaRPr lang="en-CA"/>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96</a:t>
            </a:fld>
            <a:endParaRPr lang="en-CA"/>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97</a:t>
            </a:fld>
            <a:endParaRPr lang="en-CA"/>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98</a:t>
            </a:fld>
            <a:endParaRPr lang="en-CA"/>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Quicksort</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1.xml"/><Relationship Id="rId7" Type="http://schemas.openxmlformats.org/officeDocument/2006/relationships/oleObject" Target="../embeddings/oleObject2.bin"/><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9.wmf"/><Relationship Id="rId4" Type="http://schemas.openxmlformats.org/officeDocument/2006/relationships/image" Target="../media/image11.png"/><Relationship Id="rId9" Type="http://schemas.openxmlformats.org/officeDocument/2006/relationships/oleObject" Target="../embeddings/oleObject3.bin"/></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12.wmf"/><Relationship Id="rId4" Type="http://schemas.openxmlformats.org/officeDocument/2006/relationships/oleObject" Target="../embeddings/oleObject5.bin"/></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2.wmf"/><Relationship Id="rId4" Type="http://schemas.openxmlformats.org/officeDocument/2006/relationships/oleObject" Target="../embeddings/oleObject10.bin"/></Relationships>
</file>

<file path=ppt/slides/_rels/slide1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23.wmf"/><Relationship Id="rId4" Type="http://schemas.openxmlformats.org/officeDocument/2006/relationships/oleObject" Target="../embeddings/oleObject11.bin"/></Relationships>
</file>

<file path=ppt/slides/_rels/slide1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13.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7.bin"/><Relationship Id="rId10" Type="http://schemas.openxmlformats.org/officeDocument/2006/relationships/image" Target="../media/image16.wmf"/><Relationship Id="rId4" Type="http://schemas.openxmlformats.org/officeDocument/2006/relationships/image" Target="../media/image17.png"/><Relationship Id="rId9"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3"/>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smtClean="0">
                <a:solidFill>
                  <a:schemeClr val="bg1"/>
                </a:solidFill>
                <a:latin typeface="Arial" pitchFamily="34" charset="0"/>
                <a:cs typeface="Arial" pitchFamily="34" charset="0"/>
              </a:rPr>
              <a:t>Quicksort</a:t>
            </a:r>
            <a:endParaRPr lang="en-CA" sz="44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latin typeface="Arial" charset="0"/>
                <a:cs typeface="Arial" charset="0"/>
              </a:rPr>
              <a:t>Median-of-three</a:t>
            </a:r>
          </a:p>
        </p:txBody>
      </p:sp>
      <p:sp>
        <p:nvSpPr>
          <p:cNvPr id="133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Sorting the elements based on 44 results in two sub-lists, each of which must be sorted (again, using quicksort)</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Select the 26 to partition the first sub-list:</a:t>
            </a:r>
          </a:p>
          <a:p>
            <a:endParaRPr lang="en-US" altLang="en-US" dirty="0" smtClean="0">
              <a:latin typeface="Arial" charset="0"/>
              <a:cs typeface="Arial" charset="0"/>
            </a:endParaRPr>
          </a:p>
          <a:p>
            <a:pPr>
              <a:buFontTx/>
              <a:buNone/>
            </a:pPr>
            <a:r>
              <a:rPr lang="en-US" altLang="en-US" dirty="0" smtClean="0">
                <a:latin typeface="Arial" charset="0"/>
                <a:cs typeface="Arial" charset="0"/>
              </a:rPr>
              <a:t>	</a:t>
            </a:r>
          </a:p>
          <a:p>
            <a:pPr>
              <a:buFontTx/>
              <a:buNone/>
            </a:pPr>
            <a:r>
              <a:rPr lang="en-US" altLang="en-US" dirty="0" smtClean="0">
                <a:latin typeface="Arial" charset="0"/>
                <a:cs typeface="Arial" charset="0"/>
              </a:rPr>
              <a:t>	Select 81 to partition the second sub-list:</a:t>
            </a:r>
          </a:p>
        </p:txBody>
      </p:sp>
      <p:pic>
        <p:nvPicPr>
          <p:cNvPr id="13316" name="Picture 5" descr="qs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4168948"/>
            <a:ext cx="56165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qs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089448"/>
            <a:ext cx="56165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7.6.3</a:t>
            </a:r>
          </a:p>
        </p:txBody>
      </p:sp>
    </p:spTree>
    <p:extLst>
      <p:ext uri="{BB962C8B-B14F-4D97-AF65-F5344CB8AC3E}">
        <p14:creationId xmlns:p14="http://schemas.microsoft.com/office/powerpoint/2010/main" val="392723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18;</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22;</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82214794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95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88</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cxnSp>
        <p:nvCxnSpPr>
          <p:cNvPr id="13" name="Straight Arrow Connector 12"/>
          <p:cNvCxnSpPr/>
          <p:nvPr/>
        </p:nvCxnSpPr>
        <p:spPr>
          <a:xfrm flipV="1">
            <a:off x="67185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14133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89;</a:t>
            </a:r>
            <a:endParaRPr lang="en-US" altLang="en-US" dirty="0">
              <a:latin typeface="Consolas" panose="020B0609020204030204" pitchFamily="49" charset="0"/>
              <a:cs typeface="Consolas" panose="020B0609020204030204" pitchFamily="49" charset="0"/>
            </a:endParaRPr>
          </a:p>
        </p:txBody>
      </p:sp>
      <p:pic>
        <p:nvPicPr>
          <p:cNvPr id="17"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10991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18;</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22;</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a:t>
            </a:r>
            <a:r>
              <a:rPr lang="en-US" altLang="en-US" dirty="0" smtClean="0">
                <a:solidFill>
                  <a:prstClr val="black"/>
                </a:solidFill>
                <a:latin typeface="Arial" charset="0"/>
                <a:cs typeface="Arial" charset="0"/>
              </a:rPr>
              <a:t>them</a:t>
            </a:r>
            <a:endParaRPr lang="en-US" altLang="en-US" dirty="0">
              <a:solidFill>
                <a:prstClr val="black"/>
              </a:solidFill>
              <a:latin typeface="Arial" charset="0"/>
              <a:cs typeface="Arial"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857974272"/>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cxnSp>
        <p:nvCxnSpPr>
          <p:cNvPr id="13" name="Straight Arrow Connector 12"/>
          <p:cNvCxnSpPr/>
          <p:nvPr/>
        </p:nvCxnSpPr>
        <p:spPr>
          <a:xfrm flipV="1">
            <a:off x="67185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14133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89;</a:t>
            </a:r>
            <a:endParaRPr lang="en-US" altLang="en-US" dirty="0">
              <a:latin typeface="Consolas" panose="020B0609020204030204" pitchFamily="49" charset="0"/>
              <a:cs typeface="Consolas" panose="020B0609020204030204" pitchFamily="49" charset="0"/>
            </a:endParaRPr>
          </a:p>
        </p:txBody>
      </p:sp>
      <p:sp>
        <p:nvSpPr>
          <p:cNvPr id="18" name="Arc 17"/>
          <p:cNvSpPr/>
          <p:nvPr/>
        </p:nvSpPr>
        <p:spPr>
          <a:xfrm flipV="1">
            <a:off x="6804248" y="2132856"/>
            <a:ext cx="1224135" cy="1008112"/>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9"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5099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20;</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19;</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399018594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cxnSp>
        <p:nvCxnSpPr>
          <p:cNvPr id="13" name="Straight Arrow Connector 12"/>
          <p:cNvCxnSpPr/>
          <p:nvPr/>
        </p:nvCxnSpPr>
        <p:spPr>
          <a:xfrm flipV="1">
            <a:off x="7411376"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08851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89;</a:t>
            </a:r>
            <a:endParaRPr lang="en-US" altLang="en-US" dirty="0">
              <a:latin typeface="Consolas" panose="020B0609020204030204" pitchFamily="49" charset="0"/>
              <a:cs typeface="Consolas" panose="020B0609020204030204" pitchFamily="49" charset="0"/>
            </a:endParaRPr>
          </a:p>
        </p:txBody>
      </p:sp>
      <p:pic>
        <p:nvPicPr>
          <p:cNvPr id="20"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30102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20;</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19;</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24412315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89</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cxnSp>
        <p:nvCxnSpPr>
          <p:cNvPr id="13" name="Straight Arrow Connector 12"/>
          <p:cNvCxnSpPr/>
          <p:nvPr/>
        </p:nvCxnSpPr>
        <p:spPr>
          <a:xfrm flipV="1">
            <a:off x="7411376"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08851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89;</a:t>
            </a:r>
            <a:endParaRPr lang="en-US" altLang="en-US" dirty="0">
              <a:latin typeface="Consolas" panose="020B0609020204030204" pitchFamily="49" charset="0"/>
              <a:cs typeface="Consolas" panose="020B0609020204030204" pitchFamily="49" charset="0"/>
            </a:endParaRPr>
          </a:p>
        </p:txBody>
      </p:sp>
      <p:sp>
        <p:nvSpPr>
          <p:cNvPr id="17" name="Arc 16"/>
          <p:cNvSpPr/>
          <p:nvPr/>
        </p:nvSpPr>
        <p:spPr>
          <a:xfrm flipH="1" flipV="1">
            <a:off x="7520074" y="2204864"/>
            <a:ext cx="1286749" cy="805736"/>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Arc 17"/>
          <p:cNvSpPr/>
          <p:nvPr/>
        </p:nvSpPr>
        <p:spPr>
          <a:xfrm rot="6020986" flipH="1" flipV="1">
            <a:off x="6046599" y="3236634"/>
            <a:ext cx="2286174" cy="994822"/>
          </a:xfrm>
          <a:prstGeom prst="arc">
            <a:avLst>
              <a:gd name="adj1" fmla="val 10992143"/>
              <a:gd name="adj2" fmla="val 21219815"/>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75399514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a:t>
            </a:r>
            <a:r>
              <a:rPr lang="en-US" altLang="en-US" dirty="0" smtClean="0">
                <a:latin typeface="Arial" charset="0"/>
                <a:cs typeface="Arial" charset="0"/>
              </a:rPr>
              <a:t>start by calling </a:t>
            </a:r>
            <a:r>
              <a:rPr lang="en-US" altLang="en-US" dirty="0">
                <a:latin typeface="Arial" charset="0"/>
                <a:cs typeface="Arial" charset="0"/>
              </a:rPr>
              <a:t>quicksort </a:t>
            </a:r>
            <a:r>
              <a:rPr lang="en-US" altLang="en-US" dirty="0" smtClean="0">
                <a:latin typeface="Arial" charset="0"/>
                <a:cs typeface="Arial" charset="0"/>
              </a:rPr>
              <a:t>recursively on the first half</a:t>
            </a:r>
            <a:endParaRPr lang="en-US" altLang="en-US" dirty="0">
              <a:latin typeface="Arial" charset="0"/>
              <a:cs typeface="Arial" charset="0"/>
            </a:endParaRPr>
          </a:p>
          <a:p>
            <a:pPr marL="457200" lvl="1" indent="0">
              <a:buNone/>
            </a:pPr>
            <a:r>
              <a:rPr lang="en-US" altLang="en-US" dirty="0">
                <a:latin typeface="Consolas" panose="020B0609020204030204" pitchFamily="49" charset="0"/>
                <a:cs typeface="Consolas" panose="020B0609020204030204" pitchFamily="49" charset="0"/>
              </a:rPr>
              <a:t>	quicksort( array, </a:t>
            </a:r>
            <a:r>
              <a:rPr lang="en-US" altLang="en-US" dirty="0" smtClean="0">
                <a:latin typeface="Consolas" panose="020B0609020204030204" pitchFamily="49" charset="0"/>
                <a:cs typeface="Consolas" panose="020B0609020204030204" pitchFamily="49" charset="0"/>
              </a:rPr>
              <a:t>17, 20 </a:t>
            </a:r>
            <a:r>
              <a:rPr lang="en-US" altLang="en-US" dirty="0">
                <a:latin typeface="Consolas" panose="020B0609020204030204" pitchFamily="49" charset="0"/>
                <a:cs typeface="Consolas" panose="020B0609020204030204" pitchFamily="49" charset="0"/>
              </a:rPr>
              <a:t>);</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1809028732"/>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89</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68613457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now 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a:t>
            </a:r>
            <a:r>
              <a:rPr lang="en-US" altLang="en-US" dirty="0" smtClean="0">
                <a:latin typeface="Consolas" pitchFamily="49" charset="0"/>
                <a:cs typeface="Consolas" pitchFamily="49" charset="0"/>
              </a:rPr>
              <a:t>17, 20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smtClean="0">
                <a:latin typeface="Times New Roman" panose="02020603050405020304" pitchFamily="18" charset="0"/>
                <a:cs typeface="Times New Roman" panose="02020603050405020304" pitchFamily="18" charset="0"/>
              </a:rPr>
              <a:t>4 </a:t>
            </a:r>
            <a:r>
              <a:rPr lang="en-US" altLang="en-US" dirty="0">
                <a:latin typeface="Times New Roman" panose="02020603050405020304" pitchFamily="18" charset="0"/>
                <a:cs typeface="Times New Roman" panose="02020603050405020304" pitchFamily="18" charset="0"/>
              </a:rPr>
              <a:t>– 0 ≤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1" name="Table 10"/>
          <p:cNvGraphicFramePr>
            <a:graphicFrameLocks noGrp="1"/>
          </p:cNvGraphicFramePr>
          <p:nvPr>
            <p:extLst>
              <p:ext uri="{D42A27DB-BD31-4B8C-83A1-F6EECF244321}">
                <p14:modId xmlns:p14="http://schemas.microsoft.com/office/powerpoint/2010/main" val="54162421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2" name="Rectangle 11"/>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17, 20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80542337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17</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itchFamily="49" charset="0"/>
                <a:cs typeface="Consolas" pitchFamily="49" charset="0"/>
              </a:rPr>
              <a:t>19</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 17, 20 </a:t>
            </a:r>
            <a:r>
              <a:rPr lang="en-US" altLang="en-US" dirty="0">
                <a:latin typeface="Consolas" pitchFamily="49" charset="0"/>
                <a:cs typeface="Consolas" pitchFamily="49" charset="0"/>
              </a:rPr>
              <a:t>)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150689505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17, 20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9266493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17</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itchFamily="49" charset="0"/>
                <a:cs typeface="Consolas" pitchFamily="49" charset="0"/>
              </a:rPr>
              <a:t>19</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lvl="1"/>
            <a:r>
              <a:rPr lang="en-US" altLang="en-US" dirty="0">
                <a:latin typeface="Arial" charset="0"/>
                <a:cs typeface="Arial" charset="0"/>
              </a:rPr>
              <a:t>This function call completes and so we exit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2" name="Rectangle 11"/>
          <p:cNvSpPr/>
          <p:nvPr/>
        </p:nvSpPr>
        <p:spPr>
          <a:xfrm>
            <a:off x="5148064" y="465313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 17, 20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17, 20 </a:t>
            </a:r>
            <a:r>
              <a:rPr lang="en-US" altLang="en-US" dirty="0">
                <a:latin typeface="Consolas" pitchFamily="49" charset="0"/>
                <a:cs typeface="Consolas" pitchFamily="49" charset="0"/>
              </a:rPr>
              <a:t>) </a:t>
            </a:r>
            <a:endParaRPr lang="en-CA" dirty="0"/>
          </a:p>
        </p:txBody>
      </p:sp>
      <p:graphicFrame>
        <p:nvGraphicFramePr>
          <p:cNvPr id="17" name="Table 16"/>
          <p:cNvGraphicFramePr>
            <a:graphicFrameLocks noGrp="1"/>
          </p:cNvGraphicFramePr>
          <p:nvPr>
            <p:extLst>
              <p:ext uri="{D42A27DB-BD31-4B8C-83A1-F6EECF244321}">
                <p14:modId xmlns:p14="http://schemas.microsoft.com/office/powerpoint/2010/main" val="176412407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0848074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smtClean="0">
                <a:latin typeface="Consolas" panose="020B0609020204030204" pitchFamily="49" charset="0"/>
                <a:cs typeface="Consolas" panose="020B0609020204030204" pitchFamily="49" charset="0"/>
              </a:rPr>
              <a:t>quicksort</a:t>
            </a:r>
            <a:r>
              <a:rPr lang="en-US" altLang="en-US" dirty="0" smtClean="0">
                <a:latin typeface="Arial" charset="0"/>
                <a:cs typeface="Arial" charset="0"/>
              </a:rPr>
              <a:t> </a:t>
            </a:r>
            <a:r>
              <a:rPr lang="en-US" altLang="en-US" dirty="0">
                <a:latin typeface="Arial" charset="0"/>
                <a:cs typeface="Arial" charset="0"/>
              </a:rPr>
              <a:t>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1" name="Table 10"/>
          <p:cNvGraphicFramePr>
            <a:graphicFrameLocks noGrp="1"/>
          </p:cNvGraphicFramePr>
          <p:nvPr>
            <p:extLst>
              <p:ext uri="{D42A27DB-BD31-4B8C-83A1-F6EECF244321}">
                <p14:modId xmlns:p14="http://schemas.microsoft.com/office/powerpoint/2010/main" val="25060589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17, 20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12162563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a:t>
            </a:r>
            <a:r>
              <a:rPr lang="en-US" altLang="en-US" dirty="0" smtClean="0">
                <a:latin typeface="Arial" charset="0"/>
                <a:cs typeface="Arial" charset="0"/>
              </a:rPr>
              <a:t>back to executing </a:t>
            </a:r>
            <a:r>
              <a:rPr lang="en-US" altLang="en-US" dirty="0">
                <a:latin typeface="Consolas" panose="020B0609020204030204" pitchFamily="49" charset="0"/>
                <a:cs typeface="Consolas" pitchFamily="49" charset="0"/>
              </a:rPr>
              <a:t>quicksort( array, 17, 25 ) </a:t>
            </a: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1" name="Table 10"/>
          <p:cNvGraphicFramePr>
            <a:graphicFrameLocks noGrp="1"/>
          </p:cNvGraphicFramePr>
          <p:nvPr>
            <p:extLst>
              <p:ext uri="{D42A27DB-BD31-4B8C-83A1-F6EECF244321}">
                <p14:modId xmlns:p14="http://schemas.microsoft.com/office/powerpoint/2010/main" val="398636519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89</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429189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latin typeface="Arial" charset="0"/>
                <a:cs typeface="Arial" charset="0"/>
              </a:rPr>
              <a:t>Median-of-three</a:t>
            </a:r>
          </a:p>
        </p:txBody>
      </p:sp>
      <p:sp>
        <p:nvSpPr>
          <p:cNvPr id="143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we choose a random pivot, this will, on average, divide a set of </a:t>
            </a:r>
            <a:r>
              <a:rPr lang="en-US" altLang="en-US" i="1" smtClean="0">
                <a:latin typeface="Times New Roman" pitchFamily="18" charset="0"/>
                <a:cs typeface="Arial" charset="0"/>
              </a:rPr>
              <a:t>n</a:t>
            </a:r>
            <a:r>
              <a:rPr lang="en-US" altLang="en-US" smtClean="0">
                <a:latin typeface="Arial" charset="0"/>
                <a:cs typeface="Arial" charset="0"/>
              </a:rPr>
              <a:t> items into two sets of size </a:t>
            </a:r>
            <a:r>
              <a:rPr lang="en-US" altLang="en-US" smtClean="0">
                <a:latin typeface="Times New Roman" pitchFamily="18" charset="0"/>
                <a:cs typeface="Arial" charset="0"/>
              </a:rPr>
              <a:t>1/4 </a:t>
            </a:r>
            <a:r>
              <a:rPr lang="en-US" altLang="en-US" i="1" smtClean="0">
                <a:latin typeface="Times New Roman" pitchFamily="18" charset="0"/>
                <a:cs typeface="Arial" charset="0"/>
              </a:rPr>
              <a:t>n</a:t>
            </a:r>
            <a:r>
              <a:rPr lang="en-US" altLang="en-US" smtClean="0">
                <a:latin typeface="Arial" charset="0"/>
                <a:cs typeface="Arial" charset="0"/>
              </a:rPr>
              <a:t> and </a:t>
            </a:r>
            <a:r>
              <a:rPr lang="en-US" altLang="en-US" smtClean="0">
                <a:latin typeface="Times New Roman" pitchFamily="18" charset="0"/>
                <a:cs typeface="Arial" charset="0"/>
              </a:rPr>
              <a:t>3/4 </a:t>
            </a:r>
            <a:r>
              <a:rPr lang="en-US" altLang="en-US" i="1" smtClean="0">
                <a:latin typeface="Times New Roman" pitchFamily="18" charset="0"/>
                <a:cs typeface="Arial" charset="0"/>
              </a:rPr>
              <a:t>n</a:t>
            </a:r>
            <a:endParaRPr lang="en-US" altLang="en-US" smtClean="0">
              <a:latin typeface="Arial" charset="0"/>
              <a:cs typeface="Arial" charset="0"/>
            </a:endParaRPr>
          </a:p>
          <a:p>
            <a:pPr lvl="1"/>
            <a:r>
              <a:rPr lang="en-US" altLang="en-US" smtClean="0">
                <a:latin typeface="Arial" charset="0"/>
                <a:cs typeface="Arial" charset="0"/>
              </a:rPr>
              <a:t>90 % of the time the width will have a ratio 1:19 or better</a:t>
            </a:r>
            <a:endParaRPr lang="en-US" altLang="en-US" smtClean="0">
              <a:latin typeface="Times New Roman" pitchFamily="18"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Choosing the median-of-three, this will, on average, divide the </a:t>
            </a:r>
            <a:r>
              <a:rPr lang="en-US" altLang="en-US" i="1" smtClean="0">
                <a:latin typeface="Times New Roman" pitchFamily="18" charset="0"/>
                <a:cs typeface="Times New Roman" pitchFamily="18" charset="0"/>
              </a:rPr>
              <a:t>n</a:t>
            </a:r>
            <a:r>
              <a:rPr lang="en-US" altLang="en-US" smtClean="0">
                <a:latin typeface="Arial" charset="0"/>
                <a:cs typeface="Arial" charset="0"/>
              </a:rPr>
              <a:t> items into two sets of size </a:t>
            </a:r>
            <a:r>
              <a:rPr lang="en-US" altLang="en-US" smtClean="0">
                <a:latin typeface="Times New Roman" pitchFamily="18" charset="0"/>
                <a:cs typeface="Arial" charset="0"/>
              </a:rPr>
              <a:t>5/16 </a:t>
            </a:r>
            <a:r>
              <a:rPr lang="en-US" altLang="en-US" i="1" smtClean="0">
                <a:latin typeface="Times New Roman" pitchFamily="18" charset="0"/>
                <a:cs typeface="Arial" charset="0"/>
              </a:rPr>
              <a:t>n</a:t>
            </a:r>
            <a:r>
              <a:rPr lang="en-US" altLang="en-US" smtClean="0">
                <a:latin typeface="Arial" charset="0"/>
                <a:cs typeface="Arial" charset="0"/>
              </a:rPr>
              <a:t> and </a:t>
            </a:r>
            <a:r>
              <a:rPr lang="en-US" altLang="en-US" smtClean="0">
                <a:latin typeface="Times New Roman" pitchFamily="18" charset="0"/>
                <a:cs typeface="Arial" charset="0"/>
              </a:rPr>
              <a:t>11/16 </a:t>
            </a:r>
            <a:r>
              <a:rPr lang="en-US" altLang="en-US" i="1" smtClean="0">
                <a:latin typeface="Times New Roman" pitchFamily="18" charset="0"/>
                <a:cs typeface="Arial" charset="0"/>
              </a:rPr>
              <a:t>n</a:t>
            </a:r>
            <a:endParaRPr lang="en-US" altLang="en-US" smtClean="0">
              <a:latin typeface="Arial" charset="0"/>
              <a:cs typeface="Arial" charset="0"/>
            </a:endParaRPr>
          </a:p>
          <a:p>
            <a:pPr lvl="1"/>
            <a:r>
              <a:rPr lang="en-US" altLang="en-US" smtClean="0">
                <a:latin typeface="Arial" charset="0"/>
                <a:cs typeface="Arial" charset="0"/>
              </a:rPr>
              <a:t>Median-of-three helps speed the algorithm</a:t>
            </a:r>
          </a:p>
          <a:p>
            <a:pPr lvl="1"/>
            <a:r>
              <a:rPr lang="en-US" altLang="en-US" smtClean="0">
                <a:latin typeface="Arial" charset="0"/>
                <a:cs typeface="Arial" charset="0"/>
              </a:rPr>
              <a:t>This requires order statistics:</a:t>
            </a: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r>
              <a:rPr lang="en-US" altLang="en-US" smtClean="0">
                <a:latin typeface="Arial" charset="0"/>
                <a:cs typeface="Arial" charset="0"/>
              </a:rPr>
              <a:t>Ratio 1:2.2 on average</a:t>
            </a:r>
          </a:p>
          <a:p>
            <a:pPr lvl="1"/>
            <a:r>
              <a:rPr lang="en-US" altLang="en-US" smtClean="0">
                <a:latin typeface="Arial" charset="0"/>
                <a:cs typeface="Arial" charset="0"/>
              </a:rPr>
              <a:t>90 % of the time, the width will have a</a:t>
            </a:r>
            <a:br>
              <a:rPr lang="en-US" altLang="en-US" smtClean="0">
                <a:latin typeface="Arial" charset="0"/>
                <a:cs typeface="Arial" charset="0"/>
              </a:rPr>
            </a:br>
            <a:r>
              <a:rPr lang="en-US" altLang="en-US" smtClean="0">
                <a:latin typeface="Arial" charset="0"/>
                <a:cs typeface="Arial" charset="0"/>
              </a:rPr>
              <a:t>ratio of 1:6.388 or better</a:t>
            </a:r>
          </a:p>
        </p:txBody>
      </p:sp>
      <p:pic>
        <p:nvPicPr>
          <p:cNvPr id="14340" name="Picture 4" descr="me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789363"/>
            <a:ext cx="2827338"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1" name="Object 2"/>
          <p:cNvGraphicFramePr>
            <a:graphicFrameLocks noChangeAspect="1"/>
          </p:cNvGraphicFramePr>
          <p:nvPr>
            <p:extLst>
              <p:ext uri="{D42A27DB-BD31-4B8C-83A1-F6EECF244321}">
                <p14:modId xmlns:p14="http://schemas.microsoft.com/office/powerpoint/2010/main" val="1355925210"/>
              </p:ext>
            </p:extLst>
          </p:nvPr>
        </p:nvGraphicFramePr>
        <p:xfrm>
          <a:off x="2070100" y="4368800"/>
          <a:ext cx="2986088" cy="715963"/>
        </p:xfrm>
        <a:graphic>
          <a:graphicData uri="http://schemas.openxmlformats.org/presentationml/2006/ole">
            <mc:AlternateContent xmlns:mc="http://schemas.openxmlformats.org/markup-compatibility/2006">
              <mc:Choice xmlns:v="urn:schemas-microsoft-com:vml" Requires="v">
                <p:oleObj spid="_x0000_s1063" name="Equation" r:id="rId5" imgW="1905000" imgH="457200" progId="Equation.DSMT4">
                  <p:embed/>
                </p:oleObj>
              </mc:Choice>
              <mc:Fallback>
                <p:oleObj name="Equation" r:id="rId5" imgW="190500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0100" y="4368800"/>
                        <a:ext cx="2986088"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7.6.3</a:t>
            </a:r>
          </a:p>
        </p:txBody>
      </p:sp>
      <p:graphicFrame>
        <p:nvGraphicFramePr>
          <p:cNvPr id="8" name="Object 2"/>
          <p:cNvGraphicFramePr>
            <a:graphicFrameLocks noChangeAspect="1"/>
          </p:cNvGraphicFramePr>
          <p:nvPr>
            <p:extLst>
              <p:ext uri="{D42A27DB-BD31-4B8C-83A1-F6EECF244321}">
                <p14:modId xmlns:p14="http://schemas.microsoft.com/office/powerpoint/2010/main" val="4139583699"/>
              </p:ext>
            </p:extLst>
          </p:nvPr>
        </p:nvGraphicFramePr>
        <p:xfrm>
          <a:off x="6660232" y="4673401"/>
          <a:ext cx="936625" cy="358775"/>
        </p:xfrm>
        <a:graphic>
          <a:graphicData uri="http://schemas.openxmlformats.org/presentationml/2006/ole">
            <mc:AlternateContent xmlns:mc="http://schemas.openxmlformats.org/markup-compatibility/2006">
              <mc:Choice xmlns:v="urn:schemas-microsoft-com:vml" Requires="v">
                <p:oleObj spid="_x0000_s1064" name="Equation" r:id="rId7" imgW="596880" imgH="228600" progId="Equation.DSMT4">
                  <p:embed/>
                </p:oleObj>
              </mc:Choice>
              <mc:Fallback>
                <p:oleObj name="Equation" r:id="rId7" imgW="596880" imgH="228600" progId="Equation.DSMT4">
                  <p:embed/>
                  <p:pic>
                    <p:nvPicPr>
                      <p:cNvPr id="0" name=""/>
                      <p:cNvPicPr>
                        <a:picLocks noChangeAspect="1" noChangeArrowheads="1"/>
                      </p:cNvPicPr>
                      <p:nvPr/>
                    </p:nvPicPr>
                    <p:blipFill>
                      <a:blip r:embed="rId8"/>
                      <a:srcRect/>
                      <a:stretch>
                        <a:fillRect/>
                      </a:stretch>
                    </p:blipFill>
                    <p:spPr bwMode="auto">
                      <a:xfrm>
                        <a:off x="6660232" y="4673401"/>
                        <a:ext cx="936625"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2008382313"/>
              </p:ext>
            </p:extLst>
          </p:nvPr>
        </p:nvGraphicFramePr>
        <p:xfrm>
          <a:off x="8299450" y="4221088"/>
          <a:ext cx="358775" cy="298450"/>
        </p:xfrm>
        <a:graphic>
          <a:graphicData uri="http://schemas.openxmlformats.org/presentationml/2006/ole">
            <mc:AlternateContent xmlns:mc="http://schemas.openxmlformats.org/markup-compatibility/2006">
              <mc:Choice xmlns:v="urn:schemas-microsoft-com:vml" Requires="v">
                <p:oleObj spid="_x0000_s1065" name="Equation" r:id="rId9" imgW="228600" imgH="190440" progId="Equation.DSMT4">
                  <p:embed/>
                </p:oleObj>
              </mc:Choice>
              <mc:Fallback>
                <p:oleObj name="Equation" r:id="rId9" imgW="228600" imgH="190440" progId="Equation.DSMT4">
                  <p:embed/>
                  <p:pic>
                    <p:nvPicPr>
                      <p:cNvPr id="0" name=""/>
                      <p:cNvPicPr>
                        <a:picLocks noChangeAspect="1" noChangeArrowheads="1"/>
                      </p:cNvPicPr>
                      <p:nvPr/>
                    </p:nvPicPr>
                    <p:blipFill>
                      <a:blip r:embed="rId10"/>
                      <a:srcRect/>
                      <a:stretch>
                        <a:fillRect/>
                      </a:stretch>
                    </p:blipFill>
                    <p:spPr bwMode="auto">
                      <a:xfrm>
                        <a:off x="8299450" y="4221088"/>
                        <a:ext cx="358775"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2749208861"/>
              </p:ext>
            </p:extLst>
          </p:nvPr>
        </p:nvGraphicFramePr>
        <p:xfrm>
          <a:off x="6084168" y="3820588"/>
          <a:ext cx="817562" cy="398463"/>
        </p:xfrm>
        <a:graphic>
          <a:graphicData uri="http://schemas.openxmlformats.org/presentationml/2006/ole">
            <mc:AlternateContent xmlns:mc="http://schemas.openxmlformats.org/markup-compatibility/2006">
              <mc:Choice xmlns:v="urn:schemas-microsoft-com:vml" Requires="v">
                <p:oleObj spid="_x0000_s1066" name="Equation" r:id="rId11" imgW="520560" imgH="253800" progId="Equation.DSMT4">
                  <p:embed/>
                </p:oleObj>
              </mc:Choice>
              <mc:Fallback>
                <p:oleObj name="Equation" r:id="rId11" imgW="520560" imgH="253800" progId="Equation.DSMT4">
                  <p:embed/>
                  <p:pic>
                    <p:nvPicPr>
                      <p:cNvPr id="0" name=""/>
                      <p:cNvPicPr>
                        <a:picLocks noChangeAspect="1" noChangeArrowheads="1"/>
                      </p:cNvPicPr>
                      <p:nvPr/>
                    </p:nvPicPr>
                    <p:blipFill>
                      <a:blip r:embed="rId12"/>
                      <a:srcRect/>
                      <a:stretch>
                        <a:fillRect/>
                      </a:stretch>
                    </p:blipFill>
                    <p:spPr bwMode="auto">
                      <a:xfrm>
                        <a:off x="6084168" y="3820588"/>
                        <a:ext cx="817562"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433742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a:t>
            </a:r>
            <a:r>
              <a:rPr lang="en-US" altLang="en-US" dirty="0" smtClean="0">
                <a:latin typeface="Arial" charset="0"/>
                <a:cs typeface="Arial" charset="0"/>
              </a:rPr>
              <a:t>back to executing </a:t>
            </a:r>
            <a:r>
              <a:rPr lang="en-US" altLang="en-US" dirty="0">
                <a:latin typeface="Consolas" panose="020B0609020204030204" pitchFamily="49" charset="0"/>
                <a:cs typeface="Consolas" pitchFamily="49" charset="0"/>
              </a:rPr>
              <a:t>quicksort( array, 17, 25 </a:t>
            </a:r>
            <a:r>
              <a:rPr lang="en-US" altLang="en-US" dirty="0" smtClean="0">
                <a:latin typeface="Consolas" panose="020B0609020204030204" pitchFamily="49" charset="0"/>
                <a:cs typeface="Consolas" pitchFamily="49" charset="0"/>
              </a:rPr>
              <a: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a:t>
            </a:r>
            <a:r>
              <a:rPr lang="en-US" altLang="en-US" dirty="0" smtClean="0">
                <a:latin typeface="Arial" charset="0"/>
                <a:cs typeface="Arial" charset="0"/>
              </a:rPr>
              <a:t>We continue by calling quicksort on the second half</a:t>
            </a:r>
            <a:endParaRPr lang="en-US" altLang="en-US" dirty="0">
              <a:latin typeface="Arial" charset="0"/>
              <a:cs typeface="Arial" charset="0"/>
            </a:endParaRP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quicksort( array, 17, 20 );</a:t>
            </a:r>
          </a:p>
          <a:p>
            <a:pPr marL="457200" lvl="1" indent="0">
              <a:buNone/>
            </a:pPr>
            <a:r>
              <a:rPr lang="en-US" altLang="en-US" dirty="0">
                <a:latin typeface="Consolas" panose="020B0609020204030204" pitchFamily="49" charset="0"/>
                <a:cs typeface="Consolas" panose="020B0609020204030204" pitchFamily="49" charset="0"/>
              </a:rPr>
              <a:t>	quicksort( array, </a:t>
            </a:r>
            <a:r>
              <a:rPr lang="en-US" altLang="en-US" dirty="0" smtClean="0">
                <a:latin typeface="Consolas" panose="020B0609020204030204" pitchFamily="49" charset="0"/>
                <a:cs typeface="Consolas" panose="020B0609020204030204" pitchFamily="49" charset="0"/>
              </a:rPr>
              <a:t>21, 25 </a:t>
            </a:r>
            <a:r>
              <a:rPr lang="en-US" altLang="en-US" dirty="0">
                <a:latin typeface="Consolas" panose="020B0609020204030204" pitchFamily="49" charset="0"/>
                <a:cs typeface="Consolas" panose="020B0609020204030204" pitchFamily="49" charset="0"/>
              </a:rPr>
              <a:t>);</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a:buNone/>
            </a:pPr>
            <a:r>
              <a:rPr lang="en-US" altLang="en-US" dirty="0" smtClean="0">
                <a:latin typeface="Consolas" panose="020B0609020204030204" pitchFamily="49" charset="0"/>
                <a:cs typeface="Consolas" pitchFamily="49" charset="0"/>
              </a:rPr>
              <a:t> </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1" name="Table 10"/>
          <p:cNvGraphicFramePr>
            <a:graphicFrameLocks noGrp="1"/>
          </p:cNvGraphicFramePr>
          <p:nvPr>
            <p:extLst>
              <p:ext uri="{D42A27DB-BD31-4B8C-83A1-F6EECF244321}">
                <p14:modId xmlns:p14="http://schemas.microsoft.com/office/powerpoint/2010/main" val="325001870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89</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9088175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a:t>
            </a:r>
            <a:r>
              <a:rPr lang="en-US" altLang="en-US" dirty="0" smtClean="0">
                <a:latin typeface="Arial" charset="0"/>
                <a:cs typeface="Arial" charset="0"/>
              </a:rPr>
              <a:t>We are now calling </a:t>
            </a:r>
            <a:r>
              <a:rPr lang="en-US" altLang="en-US" dirty="0">
                <a:latin typeface="Consolas" panose="020B0609020204030204" pitchFamily="49" charset="0"/>
                <a:cs typeface="Consolas" pitchFamily="49" charset="0"/>
              </a:rPr>
              <a:t>quicksort( array, </a:t>
            </a:r>
            <a:r>
              <a:rPr lang="en-US" altLang="en-US" dirty="0" smtClean="0">
                <a:latin typeface="Consolas" panose="020B0609020204030204" pitchFamily="49" charset="0"/>
                <a:cs typeface="Consolas" pitchFamily="49" charset="0"/>
              </a:rPr>
              <a:t>21, </a:t>
            </a:r>
            <a:r>
              <a:rPr lang="en-US" altLang="en-US" dirty="0">
                <a:latin typeface="Consolas" panose="020B0609020204030204" pitchFamily="49" charset="0"/>
                <a:cs typeface="Consolas" pitchFamily="49" charset="0"/>
              </a:rPr>
              <a:t>25 </a:t>
            </a:r>
            <a:r>
              <a:rPr lang="en-US" altLang="en-US" dirty="0" smtClean="0">
                <a:latin typeface="Consolas" panose="020B0609020204030204" pitchFamily="49" charset="0"/>
                <a:cs typeface="Consolas" pitchFamily="49" charset="0"/>
              </a:rPr>
              <a: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smtClean="0">
                <a:latin typeface="Times New Roman" panose="02020603050405020304" pitchFamily="18" charset="0"/>
                <a:cs typeface="Times New Roman" panose="02020603050405020304" pitchFamily="18" charset="0"/>
              </a:rPr>
              <a:t>25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21 </a:t>
            </a:r>
            <a:r>
              <a:rPr lang="en-US" altLang="en-US" dirty="0">
                <a:latin typeface="Times New Roman" panose="02020603050405020304" pitchFamily="18" charset="0"/>
                <a:cs typeface="Times New Roman" panose="02020603050405020304" pitchFamily="18" charset="0"/>
              </a:rPr>
              <a:t>≤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a:buNone/>
            </a:pPr>
            <a:r>
              <a:rPr lang="en-US" altLang="en-US" dirty="0" smtClean="0">
                <a:latin typeface="Consolas" panose="020B0609020204030204" pitchFamily="49" charset="0"/>
                <a:cs typeface="Consolas" pitchFamily="49" charset="0"/>
              </a:rPr>
              <a:t> </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1" name="Table 10"/>
          <p:cNvGraphicFramePr>
            <a:graphicFrameLocks noGrp="1"/>
          </p:cNvGraphicFramePr>
          <p:nvPr>
            <p:extLst>
              <p:ext uri="{D42A27DB-BD31-4B8C-83A1-F6EECF244321}">
                <p14:modId xmlns:p14="http://schemas.microsoft.com/office/powerpoint/2010/main" val="385065392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21, 25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414168417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21</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itchFamily="49" charset="0"/>
                <a:cs typeface="Consolas" pitchFamily="49" charset="0"/>
              </a:rPr>
              <a:t>24</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 21, 25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21, 25 </a:t>
            </a:r>
            <a:r>
              <a:rPr lang="en-US" altLang="en-US" dirty="0">
                <a:latin typeface="Consolas" pitchFamily="49" charset="0"/>
                <a:cs typeface="Consolas" pitchFamily="49" charset="0"/>
              </a:rPr>
              <a:t>) </a:t>
            </a:r>
            <a:endParaRPr lang="en-CA" dirty="0"/>
          </a:p>
        </p:txBody>
      </p:sp>
      <p:graphicFrame>
        <p:nvGraphicFramePr>
          <p:cNvPr id="17" name="Table 16"/>
          <p:cNvGraphicFramePr>
            <a:graphicFrameLocks noGrp="1"/>
          </p:cNvGraphicFramePr>
          <p:nvPr>
            <p:extLst>
              <p:ext uri="{D42A27DB-BD31-4B8C-83A1-F6EECF244321}">
                <p14:modId xmlns:p14="http://schemas.microsoft.com/office/powerpoint/2010/main" val="76587675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7652203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21</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itchFamily="49" charset="0"/>
                <a:cs typeface="Consolas" pitchFamily="49" charset="0"/>
              </a:rPr>
              <a:t>24</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lvl="1"/>
            <a:r>
              <a:rPr lang="en-US" altLang="en-US" dirty="0" smtClean="0">
                <a:latin typeface="Arial" charset="0"/>
                <a:cs typeface="Arial" charset="0"/>
              </a:rPr>
              <a:t>In this case, the sub-array was already sorted</a:t>
            </a:r>
          </a:p>
          <a:p>
            <a:pPr lvl="1"/>
            <a:r>
              <a:rPr lang="en-US" altLang="en-US" dirty="0" smtClean="0">
                <a:latin typeface="Arial" charset="0"/>
                <a:cs typeface="Arial" charset="0"/>
              </a:rPr>
              <a:t>This </a:t>
            </a:r>
            <a:r>
              <a:rPr lang="en-US" altLang="en-US" dirty="0">
                <a:latin typeface="Arial" charset="0"/>
                <a:cs typeface="Arial" charset="0"/>
              </a:rPr>
              <a:t>function call completes and so we exit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2" name="Rectangle 11"/>
          <p:cNvSpPr/>
          <p:nvPr/>
        </p:nvSpPr>
        <p:spPr>
          <a:xfrm>
            <a:off x="5148064" y="465313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 21, 25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21, 25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215323565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1091773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smtClean="0">
                <a:latin typeface="Consolas" panose="020B0609020204030204" pitchFamily="49" charset="0"/>
                <a:cs typeface="Consolas" panose="020B0609020204030204" pitchFamily="49" charset="0"/>
              </a:rPr>
              <a:t>quicksort</a:t>
            </a:r>
            <a:r>
              <a:rPr lang="en-US" altLang="en-US" dirty="0" smtClean="0">
                <a:latin typeface="Arial" charset="0"/>
                <a:cs typeface="Arial" charset="0"/>
              </a:rPr>
              <a:t> </a:t>
            </a:r>
            <a:r>
              <a:rPr lang="en-US" altLang="en-US" dirty="0">
                <a:latin typeface="Arial" charset="0"/>
                <a:cs typeface="Arial" charset="0"/>
              </a:rPr>
              <a:t>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21, 25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06484058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75758370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smtClean="0">
                <a:latin typeface="Consolas" panose="020B0609020204030204" pitchFamily="49" charset="0"/>
                <a:cs typeface="Consolas" panose="020B0609020204030204" pitchFamily="49" charset="0"/>
              </a:rPr>
              <a:t>quicksort</a:t>
            </a:r>
            <a:r>
              <a:rPr lang="en-US" altLang="en-US" dirty="0" smtClean="0">
                <a:latin typeface="Arial" charset="0"/>
                <a:cs typeface="Arial" charset="0"/>
              </a:rPr>
              <a:t> </a:t>
            </a:r>
            <a:r>
              <a:rPr lang="en-US" altLang="en-US" dirty="0">
                <a:latin typeface="Arial" charset="0"/>
                <a:cs typeface="Arial" charset="0"/>
              </a:rPr>
              <a:t>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82427391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312608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smtClean="0">
                <a:latin typeface="Consolas" panose="020B0609020204030204" pitchFamily="49" charset="0"/>
                <a:cs typeface="Consolas" panose="020B0609020204030204" pitchFamily="49" charset="0"/>
              </a:rPr>
              <a:t>quicksort</a:t>
            </a:r>
            <a:r>
              <a:rPr lang="en-US" altLang="en-US" dirty="0" smtClean="0">
                <a:latin typeface="Arial" charset="0"/>
                <a:cs typeface="Arial" charset="0"/>
              </a:rPr>
              <a:t> </a:t>
            </a:r>
            <a:r>
              <a:rPr lang="en-US" altLang="en-US" dirty="0">
                <a:latin typeface="Arial" charset="0"/>
                <a:cs typeface="Arial" charset="0"/>
              </a:rPr>
              <a:t>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1902135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57492195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smtClean="0">
                <a:latin typeface="Consolas" panose="020B0609020204030204" pitchFamily="49" charset="0"/>
                <a:cs typeface="Consolas" panose="020B0609020204030204" pitchFamily="49" charset="0"/>
              </a:rPr>
              <a:t>quicksort</a:t>
            </a:r>
            <a:r>
              <a:rPr lang="en-US" altLang="en-US" dirty="0" smtClean="0">
                <a:latin typeface="Arial" charset="0"/>
                <a:cs typeface="Arial" charset="0"/>
              </a:rPr>
              <a:t> </a:t>
            </a:r>
            <a:r>
              <a:rPr lang="en-US" altLang="en-US" dirty="0">
                <a:latin typeface="Arial" charset="0"/>
                <a:cs typeface="Arial" charset="0"/>
              </a:rPr>
              <a:t>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57622290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6102978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We have now used quicksort to sort this array of 25 entries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0" name="Table 9"/>
          <p:cNvGraphicFramePr>
            <a:graphicFrameLocks noGrp="1"/>
          </p:cNvGraphicFramePr>
          <p:nvPr>
            <p:extLst>
              <p:ext uri="{D42A27DB-BD31-4B8C-83A1-F6EECF244321}">
                <p14:modId xmlns:p14="http://schemas.microsoft.com/office/powerpoint/2010/main" val="118206671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0767571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latin typeface="Arial" charset="0"/>
                <a:cs typeface="Arial" charset="0"/>
              </a:rPr>
              <a:t>Black Board Example</a:t>
            </a:r>
          </a:p>
        </p:txBody>
      </p:sp>
      <p:sp>
        <p:nvSpPr>
          <p:cNvPr id="6758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Sort the following list using quicksort</a:t>
            </a:r>
          </a:p>
          <a:p>
            <a:pPr lvl="1"/>
            <a:r>
              <a:rPr lang="en-US" altLang="en-US" dirty="0" smtClean="0">
                <a:latin typeface="Arial" charset="0"/>
                <a:cs typeface="Arial" charset="0"/>
              </a:rPr>
              <a:t>Use insertion sort for any sub-list of size 4 or less</a:t>
            </a:r>
            <a:endParaRPr lang="en-US" altLang="en-US" dirty="0" smtClean="0">
              <a:solidFill>
                <a:srgbClr val="FF0000"/>
              </a:solidFill>
              <a:latin typeface="Arial" charset="0"/>
              <a:cs typeface="Arial" charset="0"/>
            </a:endParaRPr>
          </a:p>
        </p:txBody>
      </p:sp>
      <p:sp>
        <p:nvSpPr>
          <p:cNvPr id="6758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5" name="Table 4"/>
          <p:cNvGraphicFramePr>
            <a:graphicFrameLocks noGrp="1"/>
          </p:cNvGraphicFramePr>
          <p:nvPr>
            <p:extLst>
              <p:ext uri="{D42A27DB-BD31-4B8C-83A1-F6EECF244321}">
                <p14:modId xmlns:p14="http://schemas.microsoft.com/office/powerpoint/2010/main" val="3319959933"/>
              </p:ext>
            </p:extLst>
          </p:nvPr>
        </p:nvGraphicFramePr>
        <p:xfrm>
          <a:off x="2195736" y="2420888"/>
          <a:ext cx="394443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40</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80</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50</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7421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latin typeface="Arial" charset="0"/>
                <a:cs typeface="Arial" charset="0"/>
              </a:rPr>
              <a:t>Median-of-three</a:t>
            </a:r>
          </a:p>
        </p:txBody>
      </p:sp>
      <p:sp>
        <p:nvSpPr>
          <p:cNvPr id="1536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Recall that merge sort always divides a list into two equal halves:</a:t>
            </a:r>
          </a:p>
          <a:p>
            <a:pPr lvl="1"/>
            <a:endParaRPr lang="en-US" altLang="en-US" dirty="0" smtClean="0">
              <a:latin typeface="Arial" charset="0"/>
              <a:cs typeface="Arial" charset="0"/>
            </a:endParaRPr>
          </a:p>
          <a:p>
            <a:pPr lvl="1"/>
            <a:r>
              <a:rPr lang="en-US" altLang="en-US" dirty="0" smtClean="0">
                <a:latin typeface="Arial" charset="0"/>
                <a:cs typeface="Arial" charset="0"/>
              </a:rPr>
              <a:t>The median-of-three will require                           or 85 % more recursive steps</a:t>
            </a: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A single random pivot will require                             or 141 % more recursive steps</a:t>
            </a:r>
          </a:p>
          <a:p>
            <a:pPr lvl="1"/>
            <a:endParaRPr lang="en-US" altLang="en-US" dirty="0">
              <a:latin typeface="Arial" charset="0"/>
              <a:cs typeface="Arial" charset="0"/>
            </a:endParaRPr>
          </a:p>
          <a:p>
            <a:pPr lvl="1"/>
            <a:endParaRPr lang="en-US" altLang="en-US" dirty="0" smtClean="0">
              <a:latin typeface="Arial" charset="0"/>
              <a:cs typeface="Arial" charset="0"/>
            </a:endParaRPr>
          </a:p>
          <a:p>
            <a:pPr marL="357188" indent="-357188">
              <a:buNone/>
            </a:pPr>
            <a:r>
              <a:rPr lang="en-US" altLang="en-US" dirty="0">
                <a:latin typeface="Arial" charset="0"/>
                <a:cs typeface="Arial" charset="0"/>
              </a:rPr>
              <a:t>	</a:t>
            </a:r>
            <a:r>
              <a:rPr lang="en-US" altLang="en-US" dirty="0" smtClean="0">
                <a:latin typeface="Arial" charset="0"/>
                <a:cs typeface="Arial" charset="0"/>
              </a:rPr>
              <a:t>	</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t>
            </a:r>
            <a:endParaRPr lang="en-US" altLang="en-US" dirty="0" smtClean="0">
              <a:latin typeface="Times New Roman" pitchFamily="18" charset="0"/>
              <a:cs typeface="Arial" charset="0"/>
            </a:endParaRPr>
          </a:p>
        </p:txBody>
      </p:sp>
      <p:graphicFrame>
        <p:nvGraphicFramePr>
          <p:cNvPr id="15365" name="Object 5"/>
          <p:cNvGraphicFramePr>
            <a:graphicFrameLocks noChangeAspect="1"/>
          </p:cNvGraphicFramePr>
          <p:nvPr/>
        </p:nvGraphicFramePr>
        <p:xfrm>
          <a:off x="4559300" y="1898650"/>
          <a:ext cx="1552575" cy="1214438"/>
        </p:xfrm>
        <a:graphic>
          <a:graphicData uri="http://schemas.openxmlformats.org/presentationml/2006/ole">
            <mc:AlternateContent xmlns:mc="http://schemas.openxmlformats.org/markup-compatibility/2006">
              <mc:Choice xmlns:v="urn:schemas-microsoft-com:vml" Requires="v">
                <p:oleObj spid="_x0000_s2082" name="Equation" r:id="rId4" imgW="990170" imgH="774364" progId="Equation.DSMT4">
                  <p:embed/>
                </p:oleObj>
              </mc:Choice>
              <mc:Fallback>
                <p:oleObj name="Equation" r:id="rId4" imgW="990170" imgH="774364"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9300" y="1898650"/>
                        <a:ext cx="1552575" cy="121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4887913" y="3163888"/>
          <a:ext cx="1493837" cy="1214437"/>
        </p:xfrm>
        <a:graphic>
          <a:graphicData uri="http://schemas.openxmlformats.org/presentationml/2006/ole">
            <mc:AlternateContent xmlns:mc="http://schemas.openxmlformats.org/markup-compatibility/2006">
              <mc:Choice xmlns:v="urn:schemas-microsoft-com:vml" Requires="v">
                <p:oleObj spid="_x0000_s2083" name="Equation" r:id="rId6" imgW="952087" imgH="774364" progId="Equation.DSMT4">
                  <p:embed/>
                </p:oleObj>
              </mc:Choice>
              <mc:Fallback>
                <p:oleObj name="Equation" r:id="rId6" imgW="952087" imgH="77436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7913" y="3163888"/>
                        <a:ext cx="1493837" cy="1214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7.6.3</a:t>
            </a:r>
          </a:p>
        </p:txBody>
      </p:sp>
    </p:spTree>
    <p:extLst>
      <p:ext uri="{BB962C8B-B14F-4D97-AF65-F5344CB8AC3E}">
        <p14:creationId xmlns:p14="http://schemas.microsoft.com/office/powerpoint/2010/main" val="154905564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mtClean="0">
                <a:latin typeface="Arial" charset="0"/>
                <a:cs typeface="Arial" charset="0"/>
              </a:rPr>
              <a:t>Memory Requirements</a:t>
            </a:r>
          </a:p>
        </p:txBody>
      </p:sp>
      <p:sp>
        <p:nvSpPr>
          <p:cNvPr id="6861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additional memory required is </a:t>
            </a:r>
            <a:r>
              <a:rPr lang="en-US" altLang="en-US" dirty="0" smtClean="0">
                <a:latin typeface="Symbol" pitchFamily="18" charset="2"/>
                <a:cs typeface="Times New Roman" pitchFamily="18" charset="0"/>
              </a:rPr>
              <a:t>Q</a:t>
            </a:r>
            <a:r>
              <a:rPr lang="en-US" altLang="en-US" dirty="0" smtClean="0">
                <a:latin typeface="Times New Roman" pitchFamily="18" charset="0"/>
                <a:cs typeface="Times New Roman" pitchFamily="18" charset="0"/>
              </a:rPr>
              <a:t>(</a:t>
            </a:r>
            <a:r>
              <a:rPr lang="en-US" altLang="en-US" dirty="0" err="1" smtClean="0">
                <a:latin typeface="Times New Roman" pitchFamily="18" charset="0"/>
                <a:cs typeface="Times New Roman" pitchFamily="18" charset="0"/>
              </a:rPr>
              <a:t>ln</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a:t>
            </a:r>
          </a:p>
          <a:p>
            <a:pPr lvl="1"/>
            <a:r>
              <a:rPr lang="en-US" altLang="en-US" dirty="0" smtClean="0">
                <a:latin typeface="Arial" charset="0"/>
                <a:cs typeface="Arial" charset="0"/>
              </a:rPr>
              <a:t>In ECE 222, you learned about the memory stack</a:t>
            </a:r>
          </a:p>
          <a:p>
            <a:pPr lvl="1"/>
            <a:r>
              <a:rPr lang="en-US" altLang="en-US" dirty="0" smtClean="0">
                <a:latin typeface="Arial" charset="0"/>
                <a:cs typeface="Arial" charset="0"/>
              </a:rPr>
              <a:t>Each recursive function call places its local variables, parameters, </a:t>
            </a:r>
            <a:r>
              <a:rPr lang="en-US" altLang="en-US" i="1" dirty="0" smtClean="0">
                <a:latin typeface="Arial" charset="0"/>
                <a:cs typeface="Arial" charset="0"/>
              </a:rPr>
              <a:t>etc</a:t>
            </a:r>
            <a:r>
              <a:rPr lang="en-US" altLang="en-US" dirty="0" smtClean="0">
                <a:latin typeface="Arial" charset="0"/>
                <a:cs typeface="Arial" charset="0"/>
              </a:rPr>
              <a:t>., on a stack</a:t>
            </a:r>
          </a:p>
          <a:p>
            <a:pPr lvl="2"/>
            <a:r>
              <a:rPr lang="en-US" altLang="en-US" dirty="0" smtClean="0">
                <a:latin typeface="Arial" charset="0"/>
                <a:cs typeface="Arial" charset="0"/>
              </a:rPr>
              <a:t>The depth of the recursion tree is </a:t>
            </a:r>
            <a:r>
              <a:rPr lang="en-US" altLang="en-US" dirty="0" smtClean="0">
                <a:latin typeface="Symbol" pitchFamily="18" charset="2"/>
                <a:cs typeface="Times New Roman" pitchFamily="18" charset="0"/>
              </a:rPr>
              <a:t>Q</a:t>
            </a:r>
            <a:r>
              <a:rPr lang="en-US" altLang="en-US" dirty="0" smtClean="0">
                <a:latin typeface="Times New Roman" pitchFamily="18" charset="0"/>
                <a:cs typeface="Times New Roman" pitchFamily="18" charset="0"/>
              </a:rPr>
              <a:t>(</a:t>
            </a:r>
            <a:r>
              <a:rPr lang="en-US" altLang="en-US" dirty="0" err="1" smtClean="0">
                <a:latin typeface="Times New Roman" pitchFamily="18" charset="0"/>
                <a:cs typeface="Times New Roman" pitchFamily="18" charset="0"/>
              </a:rPr>
              <a:t>ln</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a:t>
            </a:r>
          </a:p>
          <a:p>
            <a:pPr lvl="1"/>
            <a:r>
              <a:rPr lang="en-US" altLang="en-US" dirty="0" smtClean="0">
                <a:latin typeface="Arial" charset="0"/>
                <a:cs typeface="Arial" charset="0"/>
              </a:rPr>
              <a:t>Unfortunately, if the run time is </a:t>
            </a:r>
            <a:r>
              <a:rPr lang="en-US" altLang="en-US" dirty="0" smtClean="0">
                <a:latin typeface="Symbol" pitchFamily="18" charset="2"/>
                <a:cs typeface="Times New Roman" pitchFamily="18" charset="0"/>
              </a:rPr>
              <a:t>Q</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a:t>
            </a:r>
            <a:r>
              <a:rPr lang="en-US" altLang="en-US" baseline="30000" dirty="0" smtClean="0">
                <a:latin typeface="Times New Roman" pitchFamily="18" charset="0"/>
                <a:cs typeface="Times New Roman" pitchFamily="18" charset="0"/>
              </a:rPr>
              <a:t>2</a:t>
            </a:r>
            <a:r>
              <a:rPr lang="en-US" altLang="en-US" dirty="0" smtClean="0">
                <a:latin typeface="Times New Roman" pitchFamily="18" charset="0"/>
                <a:cs typeface="Times New Roman" pitchFamily="18" charset="0"/>
              </a:rPr>
              <a:t>)</a:t>
            </a:r>
            <a:r>
              <a:rPr lang="en-US" altLang="en-US" dirty="0" smtClean="0">
                <a:latin typeface="Arial" charset="0"/>
                <a:cs typeface="Arial" charset="0"/>
              </a:rPr>
              <a:t>, the memory use is </a:t>
            </a:r>
            <a:r>
              <a:rPr lang="en-US" altLang="en-US" dirty="0" smtClean="0">
                <a:latin typeface="Symbol" pitchFamily="18" charset="2"/>
                <a:cs typeface="Times New Roman" pitchFamily="18" charset="0"/>
              </a:rPr>
              <a:t>Q</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a:t>
            </a:r>
            <a:endParaRPr lang="en-US" altLang="en-US" dirty="0" smtClean="0">
              <a:latin typeface="Arial" charset="0"/>
              <a:cs typeface="Arial" charset="0"/>
            </a:endParaRPr>
          </a:p>
          <a:p>
            <a:pPr lvl="2"/>
            <a:endParaRPr lang="en-US" altLang="en-US" dirty="0" smtClean="0">
              <a:latin typeface="Arial" charset="0"/>
              <a:cs typeface="Arial" charset="0"/>
            </a:endParaRPr>
          </a:p>
        </p:txBody>
      </p:sp>
      <p:sp>
        <p:nvSpPr>
          <p:cNvPr id="6861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7.6.6</a:t>
            </a:r>
          </a:p>
        </p:txBody>
      </p:sp>
    </p:spTree>
    <p:extLst>
      <p:ext uri="{BB962C8B-B14F-4D97-AF65-F5344CB8AC3E}">
        <p14:creationId xmlns:p14="http://schemas.microsoft.com/office/powerpoint/2010/main" val="138273637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latin typeface="Arial" charset="0"/>
                <a:cs typeface="Arial" charset="0"/>
              </a:rPr>
              <a:t>Run-time Summary</a:t>
            </a:r>
          </a:p>
        </p:txBody>
      </p:sp>
      <p:sp>
        <p:nvSpPr>
          <p:cNvPr id="696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summarize all three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ln(</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smtClean="0">
                <a:latin typeface="Arial" charset="0"/>
                <a:cs typeface="Arial" charset="0"/>
              </a:rPr>
              <a:t> algorithms</a:t>
            </a:r>
          </a:p>
        </p:txBody>
      </p:sp>
      <p:graphicFrame>
        <p:nvGraphicFramePr>
          <p:cNvPr id="6" name="Table 5"/>
          <p:cNvGraphicFramePr>
            <a:graphicFrameLocks noGrp="1"/>
          </p:cNvGraphicFramePr>
          <p:nvPr>
            <p:extLst>
              <p:ext uri="{D42A27DB-BD31-4B8C-83A1-F6EECF244321}">
                <p14:modId xmlns:p14="http://schemas.microsoft.com/office/powerpoint/2010/main" val="1253967031"/>
              </p:ext>
            </p:extLst>
          </p:nvPr>
        </p:nvGraphicFramePr>
        <p:xfrm>
          <a:off x="1143000" y="2500313"/>
          <a:ext cx="6500813" cy="1752600"/>
        </p:xfrm>
        <a:graphic>
          <a:graphicData uri="http://schemas.openxmlformats.org/drawingml/2006/table">
            <a:tbl>
              <a:tblPr firstRow="1" bandRow="1">
                <a:tableStyleId>{5C22544A-7EE6-4342-B048-85BDC9FD1C3A}</a:tableStyleId>
              </a:tblPr>
              <a:tblGrid>
                <a:gridCol w="1714499"/>
                <a:gridCol w="1143000"/>
                <a:gridCol w="1285876"/>
                <a:gridCol w="1071562"/>
                <a:gridCol w="1285876"/>
              </a:tblGrid>
              <a:tr h="370840">
                <a:tc>
                  <a:txBody>
                    <a:bodyPr/>
                    <a:lstStyle/>
                    <a:p>
                      <a:endParaRPr lang="en-CA" dirty="0"/>
                    </a:p>
                  </a:txBody>
                  <a:tcPr marL="91439" marR="91439">
                    <a:noFill/>
                  </a:tcPr>
                </a:tc>
                <a:tc>
                  <a:txBody>
                    <a:bodyPr/>
                    <a:lstStyle/>
                    <a:p>
                      <a:pPr algn="ctr"/>
                      <a:r>
                        <a:rPr lang="en-CA" b="1" dirty="0" smtClean="0">
                          <a:solidFill>
                            <a:schemeClr val="tx1"/>
                          </a:solidFill>
                        </a:rPr>
                        <a:t>Average</a:t>
                      </a:r>
                    </a:p>
                    <a:p>
                      <a:pPr algn="ctr"/>
                      <a:r>
                        <a:rPr lang="en-CA" b="1" dirty="0" smtClean="0">
                          <a:solidFill>
                            <a:schemeClr val="tx1"/>
                          </a:solidFill>
                        </a:rPr>
                        <a:t>Run Time</a:t>
                      </a:r>
                      <a:endParaRPr lang="en-CA" b="1" dirty="0">
                        <a:solidFill>
                          <a:schemeClr val="tx1"/>
                        </a:solidFill>
                      </a:endParaRPr>
                    </a:p>
                  </a:txBody>
                  <a:tcPr marL="91439" marR="91439">
                    <a:noFill/>
                  </a:tcPr>
                </a:tc>
                <a:tc>
                  <a:txBody>
                    <a:bodyPr/>
                    <a:lstStyle/>
                    <a:p>
                      <a:pPr algn="ctr"/>
                      <a:r>
                        <a:rPr lang="en-CA" b="1" dirty="0" smtClean="0">
                          <a:solidFill>
                            <a:schemeClr val="tx1"/>
                          </a:solidFill>
                        </a:rPr>
                        <a:t>Worst-case</a:t>
                      </a:r>
                    </a:p>
                    <a:p>
                      <a:pPr algn="ctr"/>
                      <a:r>
                        <a:rPr lang="en-CA" b="1" dirty="0" smtClean="0">
                          <a:solidFill>
                            <a:schemeClr val="tx1"/>
                          </a:solidFill>
                        </a:rPr>
                        <a:t>Run Time</a:t>
                      </a:r>
                    </a:p>
                  </a:txBody>
                  <a:tcPr marL="91439" marR="91439">
                    <a:noFill/>
                  </a:tcPr>
                </a:tc>
                <a:tc>
                  <a:txBody>
                    <a:bodyPr/>
                    <a:lstStyle/>
                    <a:p>
                      <a:pPr algn="ctr"/>
                      <a:r>
                        <a:rPr lang="en-CA" b="1" dirty="0" smtClean="0">
                          <a:solidFill>
                            <a:schemeClr val="tx1"/>
                          </a:solidFill>
                        </a:rPr>
                        <a:t>Average</a:t>
                      </a:r>
                    </a:p>
                    <a:p>
                      <a:pPr algn="ctr"/>
                      <a:r>
                        <a:rPr lang="en-CA" b="1" dirty="0" smtClean="0">
                          <a:solidFill>
                            <a:schemeClr val="tx1"/>
                          </a:solidFill>
                        </a:rPr>
                        <a:t>Memory</a:t>
                      </a:r>
                    </a:p>
                  </a:txBody>
                  <a:tcPr marL="91439" marR="91439">
                    <a:noFill/>
                  </a:tcPr>
                </a:tc>
                <a:tc>
                  <a:txBody>
                    <a:bodyPr/>
                    <a:lstStyle/>
                    <a:p>
                      <a:pPr algn="ctr"/>
                      <a:r>
                        <a:rPr lang="en-CA" b="1" dirty="0" smtClean="0">
                          <a:solidFill>
                            <a:schemeClr val="tx1"/>
                          </a:solidFill>
                        </a:rPr>
                        <a:t>Worst-case</a:t>
                      </a:r>
                    </a:p>
                    <a:p>
                      <a:pPr algn="ctr"/>
                      <a:r>
                        <a:rPr lang="en-CA" b="1" dirty="0" smtClean="0">
                          <a:solidFill>
                            <a:schemeClr val="tx1"/>
                          </a:solidFill>
                        </a:rPr>
                        <a:t>Memory</a:t>
                      </a:r>
                    </a:p>
                  </a:txBody>
                  <a:tcPr marL="91439" marR="91439">
                    <a:noFill/>
                  </a:tcPr>
                </a:tc>
              </a:tr>
              <a:tr h="370840">
                <a:tc>
                  <a:txBody>
                    <a:bodyPr/>
                    <a:lstStyle/>
                    <a:p>
                      <a:r>
                        <a:rPr lang="en-CA" dirty="0" smtClean="0"/>
                        <a:t>Heap</a:t>
                      </a:r>
                      <a:r>
                        <a:rPr lang="en-CA" baseline="0" dirty="0" smtClean="0"/>
                        <a:t> Sort</a:t>
                      </a:r>
                      <a:endParaRPr lang="en-CA" dirty="0"/>
                    </a:p>
                  </a:txBody>
                  <a:tcPr marL="91439" marR="91439">
                    <a:noFill/>
                  </a:tcPr>
                </a:tc>
                <a:tc gridSpan="2">
                  <a:txBody>
                    <a:bodyPr/>
                    <a:lstStyle/>
                    <a:p>
                      <a:pPr algn="ctr"/>
                      <a:r>
                        <a:rPr lang="en-US" b="0"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r>
                        <a:rPr lang="en-US" dirty="0" smtClean="0"/>
                        <a:t> </a:t>
                      </a:r>
                      <a:endParaRPr lang="en-CA" dirty="0"/>
                    </a:p>
                  </a:txBody>
                  <a:tcPr marL="91439" marR="91439">
                    <a:noFill/>
                  </a:tcPr>
                </a:tc>
                <a:tc hMerge="1">
                  <a:txBody>
                    <a:bodyPr/>
                    <a:lstStyle/>
                    <a:p>
                      <a:pPr algn="ctr"/>
                      <a:endParaRPr lang="en-CA" dirty="0"/>
                    </a:p>
                  </a:txBody>
                  <a:tcPr/>
                </a:tc>
                <a:tc gridSpan="2">
                  <a:txBody>
                    <a:bodyPr/>
                    <a:lstStyle/>
                    <a:p>
                      <a:pPr algn="ctr"/>
                      <a:r>
                        <a:rPr lang="en-US" b="0" dirty="0" smtClean="0">
                          <a:latin typeface="Symbol" pitchFamily="18" charset="2"/>
                          <a:cs typeface="Times New Roman" pitchFamily="18" charset="0"/>
                        </a:rPr>
                        <a:t>Q</a:t>
                      </a:r>
                      <a:r>
                        <a:rPr lang="en-US" dirty="0" smtClean="0">
                          <a:latin typeface="Times New Roman" pitchFamily="18" charset="0"/>
                          <a:cs typeface="Times New Roman" pitchFamily="18" charset="0"/>
                        </a:rPr>
                        <a:t>(1)</a:t>
                      </a:r>
                      <a:r>
                        <a:rPr lang="en-US" dirty="0" smtClean="0"/>
                        <a:t> </a:t>
                      </a:r>
                      <a:endParaRPr lang="en-CA" dirty="0"/>
                    </a:p>
                  </a:txBody>
                  <a:tcPr marL="91439" marR="91439">
                    <a:noFill/>
                  </a:tcPr>
                </a:tc>
                <a:tc hMerge="1">
                  <a:txBody>
                    <a:bodyPr/>
                    <a:lstStyle/>
                    <a:p>
                      <a:pPr algn="ctr"/>
                      <a:endParaRPr lang="en-CA" dirty="0"/>
                    </a:p>
                  </a:txBody>
                  <a:tcPr/>
                </a:tc>
              </a:tr>
              <a:tr h="370840">
                <a:tc>
                  <a:txBody>
                    <a:bodyPr/>
                    <a:lstStyle/>
                    <a:p>
                      <a:r>
                        <a:rPr lang="en-CA" dirty="0" smtClean="0"/>
                        <a:t>Merge</a:t>
                      </a:r>
                      <a:r>
                        <a:rPr lang="en-CA" baseline="0" dirty="0" smtClean="0"/>
                        <a:t> Sort</a:t>
                      </a:r>
                      <a:endParaRPr lang="en-CA" dirty="0"/>
                    </a:p>
                  </a:txBody>
                  <a:tcPr marL="91439" marR="91439">
                    <a:noFill/>
                  </a:tcPr>
                </a:tc>
                <a:tc gridSpan="2">
                  <a:txBody>
                    <a:bodyPr/>
                    <a:lstStyle/>
                    <a:p>
                      <a:pPr algn="ctr"/>
                      <a:r>
                        <a:rPr lang="en-US" b="0"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r>
                        <a:rPr lang="en-US" dirty="0" smtClean="0"/>
                        <a:t> </a:t>
                      </a:r>
                      <a:endParaRPr lang="en-CA" dirty="0"/>
                    </a:p>
                  </a:txBody>
                  <a:tcPr marL="91439" marR="91439">
                    <a:noFill/>
                  </a:tcPr>
                </a:tc>
                <a:tc hMerge="1">
                  <a:txBody>
                    <a:bodyPr/>
                    <a:lstStyle/>
                    <a:p>
                      <a:pPr algn="ctr"/>
                      <a:endParaRPr lang="en-CA" dirty="0"/>
                    </a:p>
                  </a:txBody>
                  <a:tcPr/>
                </a:tc>
                <a:tc gridSpan="2">
                  <a:txBody>
                    <a:bodyPr/>
                    <a:lstStyle/>
                    <a:p>
                      <a:pPr algn="ctr"/>
                      <a:r>
                        <a:rPr lang="en-US" b="0"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endParaRPr lang="en-CA" dirty="0"/>
                    </a:p>
                  </a:txBody>
                  <a:tcPr marL="91439" marR="91439">
                    <a:noFill/>
                  </a:tcPr>
                </a:tc>
                <a:tc hMerge="1">
                  <a:txBody>
                    <a:bodyPr/>
                    <a:lstStyle/>
                    <a:p>
                      <a:pPr algn="ctr"/>
                      <a:endParaRPr lang="en-CA" dirty="0"/>
                    </a:p>
                  </a:txBody>
                  <a:tcPr/>
                </a:tc>
              </a:tr>
              <a:tr h="370840">
                <a:tc>
                  <a:txBody>
                    <a:bodyPr/>
                    <a:lstStyle/>
                    <a:p>
                      <a:r>
                        <a:rPr lang="en-CA" dirty="0" smtClean="0"/>
                        <a:t>Quicksort</a:t>
                      </a:r>
                      <a:endParaRPr lang="en-CA" dirty="0"/>
                    </a:p>
                  </a:txBody>
                  <a:tcPr marL="91439" marR="91439">
                    <a:noFill/>
                  </a:tcPr>
                </a:tc>
                <a:tc>
                  <a:txBody>
                    <a:bodyPr/>
                    <a:lstStyle/>
                    <a:p>
                      <a:pPr algn="ctr"/>
                      <a:r>
                        <a:rPr lang="en-US" b="0"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r>
                        <a:rPr lang="en-US" dirty="0" smtClean="0"/>
                        <a:t> </a:t>
                      </a:r>
                      <a:endParaRPr lang="en-CA" dirty="0"/>
                    </a:p>
                  </a:txBody>
                  <a:tcPr marL="91439" marR="91439">
                    <a:noFill/>
                  </a:tcPr>
                </a:tc>
                <a:tc>
                  <a:txBody>
                    <a:bodyPr/>
                    <a:lstStyle/>
                    <a:p>
                      <a:pPr algn="ctr"/>
                      <a:r>
                        <a:rPr lang="en-US" b="0"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i="0"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endParaRPr lang="en-CA" dirty="0"/>
                    </a:p>
                  </a:txBody>
                  <a:tcPr marL="91439" marR="91439">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endParaRPr lang="en-CA" dirty="0" smtClean="0"/>
                    </a:p>
                  </a:txBody>
                  <a:tcPr marL="91439" marR="91439">
                    <a:noFill/>
                  </a:tcPr>
                </a:tc>
                <a:tc>
                  <a:txBody>
                    <a:bodyPr/>
                    <a:lstStyle/>
                    <a:p>
                      <a:pPr algn="ctr"/>
                      <a:r>
                        <a:rPr lang="en-US" b="0"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endParaRPr lang="en-CA" dirty="0"/>
                    </a:p>
                  </a:txBody>
                  <a:tcPr marL="91439" marR="91439">
                    <a:noFill/>
                  </a:tcPr>
                </a:tc>
              </a:tr>
            </a:tbl>
          </a:graphicData>
        </a:graphic>
      </p:graphicFrame>
      <p:sp>
        <p:nvSpPr>
          <p:cNvPr id="6966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7.6.7</a:t>
            </a:r>
          </a:p>
        </p:txBody>
      </p:sp>
    </p:spTree>
    <p:extLst>
      <p:ext uri="{BB962C8B-B14F-4D97-AF65-F5344CB8AC3E}">
        <p14:creationId xmlns:p14="http://schemas.microsoft.com/office/powerpoint/2010/main" val="23395988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dirty="0" smtClean="0">
                <a:latin typeface="Arial" charset="0"/>
                <a:cs typeface="Arial" charset="0"/>
              </a:rPr>
              <a:t>Further modifications</a:t>
            </a:r>
          </a:p>
        </p:txBody>
      </p:sp>
      <p:sp>
        <p:nvSpPr>
          <p:cNvPr id="706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Our implementation is by no means optimal:</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An excellent paper on quicksort was written by Jon L. Bentley and </a:t>
            </a:r>
            <a:r>
              <a:rPr lang="en-CA" altLang="en-US" smtClean="0">
                <a:latin typeface="Arial" charset="0"/>
                <a:cs typeface="Arial" charset="0"/>
              </a:rPr>
              <a:t>M. Douglas McIlroy:</a:t>
            </a:r>
          </a:p>
          <a:p>
            <a:pPr>
              <a:buFont typeface="Arial" charset="0"/>
              <a:buNone/>
            </a:pPr>
            <a:endParaRPr lang="en-CA" altLang="en-US" smtClean="0">
              <a:latin typeface="Arial" charset="0"/>
              <a:cs typeface="Arial" charset="0"/>
            </a:endParaRPr>
          </a:p>
          <a:p>
            <a:pPr algn="ctr">
              <a:buFont typeface="Arial" charset="0"/>
              <a:buNone/>
            </a:pPr>
            <a:r>
              <a:rPr lang="en-US" altLang="en-US" smtClean="0">
                <a:latin typeface="Arial" charset="0"/>
                <a:cs typeface="Arial" charset="0"/>
              </a:rPr>
              <a:t>Engineering a Sort Function</a:t>
            </a:r>
          </a:p>
          <a:p>
            <a:pPr algn="ct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found in </a:t>
            </a:r>
            <a:r>
              <a:rPr lang="en-CA" altLang="en-US" smtClean="0">
                <a:latin typeface="Arial" charset="0"/>
                <a:cs typeface="Arial" charset="0"/>
              </a:rPr>
              <a:t>Software—Practice and Experience, Vol. 23(11), Nov 1993</a:t>
            </a:r>
          </a:p>
        </p:txBody>
      </p:sp>
      <p:sp>
        <p:nvSpPr>
          <p:cNvPr id="706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7.6.7</a:t>
            </a:r>
          </a:p>
        </p:txBody>
      </p:sp>
    </p:spTree>
    <p:extLst>
      <p:ext uri="{BB962C8B-B14F-4D97-AF65-F5344CB8AC3E}">
        <p14:creationId xmlns:p14="http://schemas.microsoft.com/office/powerpoint/2010/main" val="36417939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dirty="0" smtClean="0">
                <a:latin typeface="Arial" charset="0"/>
                <a:cs typeface="Arial" charset="0"/>
              </a:rPr>
              <a:t>Further modifications</a:t>
            </a:r>
          </a:p>
        </p:txBody>
      </p:sp>
      <p:sp>
        <p:nvSpPr>
          <p:cNvPr id="69635" name="Rectangle 3"/>
          <p:cNvSpPr>
            <a:spLocks noGrp="1" noChangeArrowheads="1"/>
          </p:cNvSpPr>
          <p:nvPr>
            <p:ph type="body" idx="1"/>
          </p:nvPr>
        </p:nvSpPr>
        <p:spPr/>
        <p:txBody>
          <a:bodyPr/>
          <a:lstStyle/>
          <a:p>
            <a:pPr>
              <a:buFont typeface="Arial" charset="0"/>
              <a:buNone/>
              <a:defRPr/>
            </a:pPr>
            <a:r>
              <a:rPr lang="en-US" altLang="en-US" dirty="0" smtClean="0">
                <a:latin typeface="Arial" charset="0"/>
                <a:cs typeface="Arial" charset="0"/>
              </a:rPr>
              <a:t>	</a:t>
            </a:r>
            <a:r>
              <a:rPr lang="en-CA" altLang="en-US" dirty="0" smtClean="0">
                <a:latin typeface="Arial" charset="0"/>
                <a:cs typeface="Arial" charset="0"/>
              </a:rPr>
              <a:t>They detail further suggestions:</a:t>
            </a:r>
          </a:p>
          <a:p>
            <a:pPr lvl="1">
              <a:defRPr/>
            </a:pPr>
            <a:r>
              <a:rPr lang="en-CA" altLang="en-US" dirty="0" smtClean="0">
                <a:latin typeface="Arial" charset="0"/>
                <a:cs typeface="Arial" charset="0"/>
              </a:rPr>
              <a:t>Taking the median of three medians-of-three</a:t>
            </a:r>
          </a:p>
          <a:p>
            <a:pPr marL="457200" lvl="1" indent="0">
              <a:buFont typeface="Arial" charset="0"/>
              <a:buNone/>
              <a:defRPr/>
            </a:pPr>
            <a:r>
              <a:rPr lang="en-CA" altLang="en-US" dirty="0">
                <a:latin typeface="Arial" charset="0"/>
                <a:cs typeface="Arial" charset="0"/>
              </a:rPr>
              <a:t>		Expected ratio of </a:t>
            </a:r>
            <a:r>
              <a:rPr lang="en-CA" altLang="en-US" dirty="0" smtClean="0">
                <a:latin typeface="Arial" charset="0"/>
                <a:cs typeface="Arial" charset="0"/>
              </a:rPr>
              <a:t>1:1.7292</a:t>
            </a:r>
          </a:p>
          <a:p>
            <a:pPr marL="457200" lvl="1" indent="0">
              <a:buFont typeface="Arial" charset="0"/>
              <a:buNone/>
              <a:defRPr/>
            </a:pPr>
            <a:r>
              <a:rPr lang="en-CA" altLang="en-US" dirty="0">
                <a:latin typeface="Arial" charset="0"/>
                <a:cs typeface="Arial" charset="0"/>
              </a:rPr>
              <a:t>	</a:t>
            </a:r>
            <a:r>
              <a:rPr lang="en-CA" altLang="en-US" dirty="0" smtClean="0">
                <a:latin typeface="Arial" charset="0"/>
                <a:cs typeface="Arial" charset="0"/>
              </a:rPr>
              <a:t>	Requires 52 % more depth than merge sort</a:t>
            </a:r>
          </a:p>
          <a:p>
            <a:pPr marL="457200" lvl="1" indent="0">
              <a:buFont typeface="Arial" charset="0"/>
              <a:buNone/>
              <a:defRPr/>
            </a:pPr>
            <a:r>
              <a:rPr lang="en-CA" altLang="en-US" dirty="0">
                <a:latin typeface="Arial" charset="0"/>
                <a:cs typeface="Arial" charset="0"/>
              </a:rPr>
              <a:t>	</a:t>
            </a:r>
            <a:r>
              <a:rPr lang="en-CA" altLang="en-US" dirty="0" smtClean="0">
                <a:latin typeface="Arial" charset="0"/>
                <a:cs typeface="Arial" charset="0"/>
              </a:rPr>
              <a:t>	Ratio will be 1:3.3304 or better 90 % of the time</a:t>
            </a:r>
            <a:endParaRPr lang="en-US" altLang="en-US" dirty="0">
              <a:latin typeface="Arial" charset="0"/>
              <a:cs typeface="Arial" charset="0"/>
            </a:endParaRPr>
          </a:p>
          <a:p>
            <a:pPr lvl="2">
              <a:defRPr/>
            </a:pPr>
            <a:r>
              <a:rPr lang="en-US" altLang="en-US" dirty="0" smtClean="0">
                <a:latin typeface="Arial" charset="0"/>
                <a:cs typeface="Arial" charset="0"/>
              </a:rPr>
              <a:t>Better than the median-of-seven but much easier to calculate</a:t>
            </a:r>
          </a:p>
          <a:p>
            <a:pPr lvl="2">
              <a:defRPr/>
            </a:pPr>
            <a:r>
              <a:rPr lang="en-US" altLang="en-US" dirty="0" smtClean="0">
                <a:latin typeface="Arial" charset="0"/>
                <a:cs typeface="Arial" charset="0"/>
              </a:rPr>
              <a:t>The median of nine would still require 46 % more depth than merge sort</a:t>
            </a:r>
          </a:p>
        </p:txBody>
      </p:sp>
      <p:sp>
        <p:nvSpPr>
          <p:cNvPr id="7168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7.6.7</a:t>
            </a:r>
          </a:p>
        </p:txBody>
      </p:sp>
      <p:graphicFrame>
        <p:nvGraphicFramePr>
          <p:cNvPr id="2" name="Object 1"/>
          <p:cNvGraphicFramePr>
            <a:graphicFrameLocks noChangeAspect="1"/>
          </p:cNvGraphicFramePr>
          <p:nvPr>
            <p:extLst>
              <p:ext uri="{D42A27DB-BD31-4B8C-83A1-F6EECF244321}">
                <p14:modId xmlns:p14="http://schemas.microsoft.com/office/powerpoint/2010/main" val="3920146994"/>
              </p:ext>
            </p:extLst>
          </p:nvPr>
        </p:nvGraphicFramePr>
        <p:xfrm>
          <a:off x="1258888" y="4005064"/>
          <a:ext cx="6697662" cy="2368550"/>
        </p:xfrm>
        <a:graphic>
          <a:graphicData uri="http://schemas.openxmlformats.org/presentationml/2006/ole">
            <mc:AlternateContent xmlns:mc="http://schemas.openxmlformats.org/markup-compatibility/2006">
              <mc:Choice xmlns:v="urn:schemas-microsoft-com:vml" Requires="v">
                <p:oleObj spid="_x0000_s5127" name="Equation" r:id="rId4" imgW="3416040" imgH="1206360" progId="Equation.DSMT4">
                  <p:embed/>
                </p:oleObj>
              </mc:Choice>
              <mc:Fallback>
                <p:oleObj name="Equation" r:id="rId4" imgW="3416040" imgH="1206360" progId="Equation.DSMT4">
                  <p:embed/>
                  <p:pic>
                    <p:nvPicPr>
                      <p:cNvPr id="0" name="Object 2"/>
                      <p:cNvPicPr>
                        <a:picLocks noChangeAspect="1" noChangeArrowheads="1"/>
                      </p:cNvPicPr>
                      <p:nvPr/>
                    </p:nvPicPr>
                    <p:blipFill>
                      <a:blip r:embed="rId5"/>
                      <a:srcRect/>
                      <a:stretch>
                        <a:fillRect/>
                      </a:stretch>
                    </p:blipFill>
                    <p:spPr bwMode="auto">
                      <a:xfrm>
                        <a:off x="1258888" y="4005064"/>
                        <a:ext cx="6697662" cy="23685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99943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Further modifications</a:t>
            </a:r>
            <a:endParaRPr lang="en-CA" dirty="0"/>
          </a:p>
        </p:txBody>
      </p:sp>
      <p:sp>
        <p:nvSpPr>
          <p:cNvPr id="3" name="Content Placeholder 2"/>
          <p:cNvSpPr>
            <a:spLocks noGrp="1"/>
          </p:cNvSpPr>
          <p:nvPr>
            <p:ph idx="1"/>
          </p:nvPr>
        </p:nvSpPr>
        <p:spPr/>
        <p:txBody>
          <a:bodyPr/>
          <a:lstStyle/>
          <a:p>
            <a:pPr marL="357188" indent="-357188">
              <a:buNone/>
            </a:pPr>
            <a:r>
              <a:rPr lang="en-CA" dirty="0" smtClean="0"/>
              <a:t>	As for the affect on run-time, the ratio of the recurrence relations is now closer to only 0.15 % worse than using the median	</a:t>
            </a:r>
            <a:endParaRPr lang="en-CA" dirty="0"/>
          </a:p>
        </p:txBody>
      </p:sp>
      <p:sp>
        <p:nvSpPr>
          <p:cNvPr id="6" name="AutoShape 4" descr="mailbox://C%7C/Users/dwharder/AppData/Roaming/Thunderbird/Profiles/292hppma.default/Mail/cheetah.uwaterloo.ca/Inbox?number=-642803927&amp;part=1.2&amp;type=image/png&amp;filename=quicksort.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7" name="Picture 5" descr="C:\Users\dwharder\Desktop\a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593231"/>
            <a:ext cx="6846887" cy="29321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7.6.7</a:t>
            </a:r>
          </a:p>
        </p:txBody>
      </p:sp>
      <p:graphicFrame>
        <p:nvGraphicFramePr>
          <p:cNvPr id="7" name="Object 6"/>
          <p:cNvGraphicFramePr>
            <a:graphicFrameLocks noChangeAspect="1"/>
          </p:cNvGraphicFramePr>
          <p:nvPr>
            <p:extLst>
              <p:ext uri="{D42A27DB-BD31-4B8C-83A1-F6EECF244321}">
                <p14:modId xmlns:p14="http://schemas.microsoft.com/office/powerpoint/2010/main" val="721695321"/>
              </p:ext>
            </p:extLst>
          </p:nvPr>
        </p:nvGraphicFramePr>
        <p:xfrm>
          <a:off x="7164288" y="5340942"/>
          <a:ext cx="1827212" cy="852488"/>
        </p:xfrm>
        <a:graphic>
          <a:graphicData uri="http://schemas.openxmlformats.org/presentationml/2006/ole">
            <mc:AlternateContent xmlns:mc="http://schemas.openxmlformats.org/markup-compatibility/2006">
              <mc:Choice xmlns:v="urn:schemas-microsoft-com:vml" Requires="v">
                <p:oleObj spid="_x0000_s3086" name="Equation" r:id="rId4" imgW="952200" imgH="444240" progId="Equation.DSMT4">
                  <p:embed/>
                </p:oleObj>
              </mc:Choice>
              <mc:Fallback>
                <p:oleObj name="Equation" r:id="rId4" imgW="952200" imgH="444240" progId="Equation.DSMT4">
                  <p:embed/>
                  <p:pic>
                    <p:nvPicPr>
                      <p:cNvPr id="0" name="Object 9"/>
                      <p:cNvPicPr>
                        <a:picLocks noChangeAspect="1" noChangeArrowheads="1"/>
                      </p:cNvPicPr>
                      <p:nvPr/>
                    </p:nvPicPr>
                    <p:blipFill>
                      <a:blip r:embed="rId5"/>
                      <a:srcRect/>
                      <a:stretch>
                        <a:fillRect/>
                      </a:stretch>
                    </p:blipFill>
                    <p:spPr bwMode="auto">
                      <a:xfrm>
                        <a:off x="7164288" y="5340942"/>
                        <a:ext cx="1827212"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72943950"/>
              </p:ext>
            </p:extLst>
          </p:nvPr>
        </p:nvGraphicFramePr>
        <p:xfrm>
          <a:off x="3275856" y="2348880"/>
          <a:ext cx="5529262" cy="1655763"/>
        </p:xfrm>
        <a:graphic>
          <a:graphicData uri="http://schemas.openxmlformats.org/presentationml/2006/ole">
            <mc:AlternateContent xmlns:mc="http://schemas.openxmlformats.org/markup-compatibility/2006">
              <mc:Choice xmlns:v="urn:schemas-microsoft-com:vml" Requires="v">
                <p:oleObj spid="_x0000_s3087" name="Equation" r:id="rId6" imgW="2882880" imgH="863280" progId="Equation.DSMT4">
                  <p:embed/>
                </p:oleObj>
              </mc:Choice>
              <mc:Fallback>
                <p:oleObj name="Equation" r:id="rId6" imgW="2882880" imgH="863280" progId="Equation.DSMT4">
                  <p:embed/>
                  <p:pic>
                    <p:nvPicPr>
                      <p:cNvPr id="0" name="Object 1"/>
                      <p:cNvPicPr>
                        <a:picLocks noChangeAspect="1" noChangeArrowheads="1"/>
                      </p:cNvPicPr>
                      <p:nvPr/>
                    </p:nvPicPr>
                    <p:blipFill>
                      <a:blip r:embed="rId7"/>
                      <a:srcRect/>
                      <a:stretch>
                        <a:fillRect/>
                      </a:stretch>
                    </p:blipFill>
                    <p:spPr bwMode="auto">
                      <a:xfrm>
                        <a:off x="3275856" y="2348880"/>
                        <a:ext cx="552926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299576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3" descr="C:\Users\dwharder\Desktop\u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6838" y="3789363"/>
            <a:ext cx="4175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11" descr="C:\Users\dwharder\Desktop\u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838" y="2636838"/>
            <a:ext cx="4175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12" descr="C:\Users\dwharder\Desktop\u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6838" y="4941888"/>
            <a:ext cx="4175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2"/>
          <p:cNvSpPr>
            <a:spLocks noGrp="1" noChangeArrowheads="1"/>
          </p:cNvSpPr>
          <p:nvPr>
            <p:ph type="title"/>
          </p:nvPr>
        </p:nvSpPr>
        <p:spPr/>
        <p:txBody>
          <a:bodyPr/>
          <a:lstStyle/>
          <a:p>
            <a:r>
              <a:rPr lang="en-US" altLang="en-US" dirty="0" smtClean="0">
                <a:latin typeface="Arial" charset="0"/>
                <a:cs typeface="Arial" charset="0"/>
              </a:rPr>
              <a:t>Further modifications</a:t>
            </a:r>
          </a:p>
        </p:txBody>
      </p:sp>
      <p:sp>
        <p:nvSpPr>
          <p:cNvPr id="7271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t>
            </a:r>
            <a:r>
              <a:rPr lang="en-CA" altLang="en-US" smtClean="0">
                <a:latin typeface="Arial" charset="0"/>
                <a:cs typeface="Arial" charset="0"/>
              </a:rPr>
              <a:t>They detail further suggestions:</a:t>
            </a:r>
          </a:p>
          <a:p>
            <a:pPr lvl="1"/>
            <a:r>
              <a:rPr lang="en-US" altLang="en-US" smtClean="0">
                <a:latin typeface="Arial" charset="0"/>
                <a:cs typeface="Arial" charset="0"/>
              </a:rPr>
              <a:t>Copy entries equal to the pivot to either end:</a:t>
            </a:r>
          </a:p>
          <a:p>
            <a:pPr lvl="2"/>
            <a:r>
              <a:rPr lang="en-US" altLang="en-US" smtClean="0">
                <a:latin typeface="Arial" charset="0"/>
                <a:cs typeface="Arial" charset="0"/>
              </a:rPr>
              <a:t>This requires more tracking of indices (using their notation):</a:t>
            </a:r>
          </a:p>
          <a:p>
            <a:pPr lvl="2"/>
            <a:endParaRPr lang="en-US" altLang="en-US" smtClean="0">
              <a:latin typeface="Arial" charset="0"/>
              <a:cs typeface="Arial" charset="0"/>
            </a:endParaRPr>
          </a:p>
          <a:p>
            <a:pPr lvl="2"/>
            <a:endParaRPr lang="en-US" altLang="en-US" smtClean="0">
              <a:latin typeface="Arial" charset="0"/>
              <a:cs typeface="Arial" charset="0"/>
            </a:endParaRPr>
          </a:p>
          <a:p>
            <a:pPr lvl="2"/>
            <a:endParaRPr lang="en-US" altLang="en-US" smtClean="0">
              <a:latin typeface="Arial" charset="0"/>
              <a:cs typeface="Arial" charset="0"/>
            </a:endParaRPr>
          </a:p>
          <a:p>
            <a:pPr lvl="2"/>
            <a:r>
              <a:rPr lang="en-US" altLang="en-US" smtClean="0">
                <a:latin typeface="Arial" charset="0"/>
                <a:cs typeface="Arial" charset="0"/>
              </a:rPr>
              <a:t>After the pass, we have:</a:t>
            </a:r>
          </a:p>
          <a:p>
            <a:pPr lvl="1"/>
            <a:endParaRPr lang="en-US" altLang="en-US" smtClean="0">
              <a:latin typeface="Arial" charset="0"/>
              <a:cs typeface="Arial" charset="0"/>
            </a:endParaRPr>
          </a:p>
          <a:p>
            <a:pPr lvl="2"/>
            <a:endParaRPr lang="en-US" altLang="en-US" smtClean="0">
              <a:latin typeface="Arial" charset="0"/>
              <a:cs typeface="Arial" charset="0"/>
            </a:endParaRPr>
          </a:p>
          <a:p>
            <a:pPr lvl="2"/>
            <a:endParaRPr lang="en-US" altLang="en-US" smtClean="0">
              <a:latin typeface="Arial" charset="0"/>
              <a:cs typeface="Arial" charset="0"/>
            </a:endParaRPr>
          </a:p>
          <a:p>
            <a:pPr lvl="2"/>
            <a:r>
              <a:rPr lang="en-US" altLang="en-US" smtClean="0">
                <a:latin typeface="Arial" charset="0"/>
                <a:cs typeface="Arial" charset="0"/>
              </a:rPr>
              <a:t>Copy the equal entries to the center and only recurs on either side</a:t>
            </a:r>
          </a:p>
          <a:p>
            <a:pPr lvl="2"/>
            <a:endParaRPr lang="en-US" altLang="en-US" smtClean="0">
              <a:latin typeface="Arial" charset="0"/>
              <a:cs typeface="Arial" charset="0"/>
            </a:endParaRPr>
          </a:p>
          <a:p>
            <a:pPr lvl="2"/>
            <a:endParaRPr lang="en-US" altLang="en-US" smtClean="0">
              <a:latin typeface="Arial" charset="0"/>
              <a:cs typeface="Arial" charset="0"/>
            </a:endParaRPr>
          </a:p>
          <a:p>
            <a:pPr lvl="1"/>
            <a:r>
              <a:rPr lang="en-US" altLang="en-US" smtClean="0">
                <a:latin typeface="Arial" charset="0"/>
                <a:cs typeface="Arial" charset="0"/>
              </a:rPr>
              <a:t>Other suggestions are made in the paper, as well…</a:t>
            </a:r>
          </a:p>
          <a:p>
            <a:pPr>
              <a:buFont typeface="Arial" charset="0"/>
              <a:buNone/>
            </a:pPr>
            <a:endParaRPr lang="en-US" altLang="en-US" smtClean="0">
              <a:latin typeface="Arial" charset="0"/>
              <a:cs typeface="Arial" charset="0"/>
            </a:endParaRPr>
          </a:p>
        </p:txBody>
      </p:sp>
      <p:sp>
        <p:nvSpPr>
          <p:cNvPr id="7271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7.6.7</a:t>
            </a:r>
          </a:p>
        </p:txBody>
      </p:sp>
    </p:spTree>
    <p:extLst>
      <p:ext uri="{BB962C8B-B14F-4D97-AF65-F5344CB8AC3E}">
        <p14:creationId xmlns:p14="http://schemas.microsoft.com/office/powerpoint/2010/main" val="417328981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737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topic covered quicksort</a:t>
            </a:r>
          </a:p>
          <a:p>
            <a:pPr lvl="1"/>
            <a:r>
              <a:rPr lang="en-US" altLang="en-US" smtClean="0">
                <a:latin typeface="Arial" charset="0"/>
                <a:cs typeface="Arial" charset="0"/>
              </a:rPr>
              <a:t>On average faster than heap sort or merge sort</a:t>
            </a:r>
          </a:p>
          <a:p>
            <a:pPr lvl="1"/>
            <a:r>
              <a:rPr lang="en-US" altLang="en-US" smtClean="0">
                <a:latin typeface="Arial" charset="0"/>
                <a:cs typeface="Arial" charset="0"/>
              </a:rPr>
              <a:t>Uses a pivot to partition the objects</a:t>
            </a:r>
          </a:p>
          <a:p>
            <a:pPr lvl="1"/>
            <a:r>
              <a:rPr lang="en-US" altLang="en-US" smtClean="0">
                <a:latin typeface="Arial" charset="0"/>
                <a:cs typeface="Arial" charset="0"/>
              </a:rPr>
              <a:t>Using the median of three pivots is a reasonably means of finding the pivot</a:t>
            </a:r>
          </a:p>
          <a:p>
            <a:pPr lvl="1"/>
            <a:r>
              <a:rPr lang="en-US" altLang="en-US" smtClean="0">
                <a:latin typeface="Arial" charset="0"/>
                <a:cs typeface="Arial" charset="0"/>
              </a:rPr>
              <a:t>Average run time of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ln(</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smtClean="0">
                <a:latin typeface="Arial" charset="0"/>
                <a:cs typeface="Arial" charset="0"/>
              </a:rPr>
              <a:t> and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(ln(</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smtClean="0">
                <a:latin typeface="Arial" charset="0"/>
                <a:cs typeface="Arial" charset="0"/>
              </a:rPr>
              <a:t> memory</a:t>
            </a:r>
          </a:p>
          <a:p>
            <a:pPr lvl="1"/>
            <a:r>
              <a:rPr lang="en-US" altLang="en-US" smtClean="0">
                <a:latin typeface="Arial" charset="0"/>
                <a:cs typeface="Arial" charset="0"/>
              </a:rPr>
              <a:t>Worst case run time of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baseline="30000" smtClean="0">
                <a:latin typeface="Times New Roman" pitchFamily="18" charset="0"/>
                <a:cs typeface="Times New Roman" pitchFamily="18" charset="0"/>
              </a:rPr>
              <a:t>2</a:t>
            </a:r>
            <a:r>
              <a:rPr lang="en-US" altLang="en-US" smtClean="0">
                <a:latin typeface="Times New Roman" pitchFamily="18" charset="0"/>
                <a:cs typeface="Times New Roman" pitchFamily="18" charset="0"/>
              </a:rPr>
              <a:t>)</a:t>
            </a:r>
            <a:r>
              <a:rPr lang="en-US" altLang="en-US" smtClean="0">
                <a:latin typeface="Arial" charset="0"/>
                <a:cs typeface="Arial" charset="0"/>
              </a:rPr>
              <a:t> and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smtClean="0">
                <a:latin typeface="Arial" charset="0"/>
                <a:cs typeface="Arial" charset="0"/>
              </a:rPr>
              <a:t> memory</a:t>
            </a:r>
          </a:p>
          <a:p>
            <a:pPr lvl="1"/>
            <a:endParaRPr lang="en-US" altLang="en-US" smtClean="0">
              <a:latin typeface="Arial" charset="0"/>
              <a:cs typeface="Arial" charset="0"/>
            </a:endParaRPr>
          </a:p>
        </p:txBody>
      </p:sp>
    </p:spTree>
    <p:extLst>
      <p:ext uri="{BB962C8B-B14F-4D97-AF65-F5344CB8AC3E}">
        <p14:creationId xmlns:p14="http://schemas.microsoft.com/office/powerpoint/2010/main" val="33399663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a:t>
            </a:r>
            <a:r>
              <a:rPr lang="en-US" sz="1400" dirty="0" smtClean="0">
                <a:latin typeface="Arial" charset="0"/>
                <a:cs typeface="Arial" charset="0"/>
              </a:rPr>
              <a:t>en.wikipedia.org/wiki/Quicksort</a:t>
            </a:r>
            <a:r>
              <a:rPr lang="en-US" sz="1400" dirty="0">
                <a:latin typeface="Arial" charset="0"/>
                <a:cs typeface="Arial" charset="0"/>
              </a:rPr>
              <a:t>	           </a:t>
            </a:r>
            <a:r>
              <a:rPr lang="en-US" sz="1400" dirty="0" smtClean="0">
                <a:latin typeface="Arial" charset="0"/>
                <a:cs typeface="Arial" charset="0"/>
              </a:rPr>
              <a:t>		          </a:t>
            </a:r>
            <a:endParaRPr lang="en-CA" sz="1400" dirty="0" smtClean="0"/>
          </a:p>
          <a:p>
            <a:pPr marL="533400" indent="-533400">
              <a:buFontTx/>
              <a:buNone/>
              <a:defRPr/>
            </a:pPr>
            <a:endParaRPr lang="en-US" sz="1400" dirty="0" smtClean="0">
              <a:latin typeface="Arial" charset="0"/>
              <a:cs typeface="Arial" charset="0"/>
            </a:endParaRP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1]	Donald E. Knuth, </a:t>
            </a:r>
            <a:r>
              <a:rPr lang="en-US" altLang="en-US" sz="1400" i="1" dirty="0">
                <a:latin typeface="Arial" charset="0"/>
                <a:cs typeface="Arial" charset="0"/>
              </a:rPr>
              <a:t>The Art of Computer Programming, Volume 3:  Sorting and Searching</a:t>
            </a:r>
            <a:r>
              <a:rPr lang="en-US" altLang="en-US" sz="1400" dirty="0">
                <a:latin typeface="Arial" charset="0"/>
                <a:cs typeface="Arial" charset="0"/>
              </a:rPr>
              <a:t>, </a:t>
            </a:r>
            <a:r>
              <a:rPr lang="en-US" altLang="en-US" sz="1400" dirty="0" smtClean="0">
                <a:latin typeface="Arial" charset="0"/>
                <a:cs typeface="Arial" charset="0"/>
              </a:rPr>
              <a:t>	2</a:t>
            </a:r>
            <a:r>
              <a:rPr lang="en-US" altLang="en-US" sz="1400" baseline="30000" dirty="0" smtClean="0">
                <a:latin typeface="Arial" charset="0"/>
                <a:cs typeface="Arial" charset="0"/>
              </a:rPr>
              <a:t>nd</a:t>
            </a:r>
            <a:r>
              <a:rPr lang="en-US" altLang="en-US" sz="1400" dirty="0" smtClean="0">
                <a:latin typeface="Arial" charset="0"/>
                <a:cs typeface="Arial" charset="0"/>
              </a:rPr>
              <a:t> </a:t>
            </a:r>
            <a:r>
              <a:rPr lang="en-US" altLang="en-US" sz="1400" dirty="0">
                <a:latin typeface="Arial" charset="0"/>
                <a:cs typeface="Arial" charset="0"/>
              </a:rPr>
              <a:t>Ed., Addison Wesley, 1998, §5.1, 2, 3.</a:t>
            </a: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p.137-9 and </a:t>
            </a:r>
            <a:r>
              <a:rPr lang="en-US" altLang="en-US" sz="1400" dirty="0" smtClean="0">
                <a:latin typeface="Arial" charset="0"/>
                <a:cs typeface="Arial" charset="0"/>
              </a:rPr>
              <a:t>	§</a:t>
            </a:r>
            <a:r>
              <a:rPr lang="en-US" altLang="en-US" sz="1400" dirty="0">
                <a:latin typeface="Arial" charset="0"/>
                <a:cs typeface="Arial" charset="0"/>
              </a:rPr>
              <a:t>9.1.</a:t>
            </a: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3]	Weiss, </a:t>
            </a:r>
            <a:r>
              <a:rPr lang="en-US" altLang="en-US" sz="1400" i="1" dirty="0">
                <a:latin typeface="Arial" charset="0"/>
                <a:cs typeface="Arial" charset="0"/>
              </a:rPr>
              <a:t>Data Structures and Algorithm Analysis in C++</a:t>
            </a:r>
            <a:r>
              <a:rPr lang="en-US" altLang="en-US" sz="1400" dirty="0">
                <a:latin typeface="Arial" charset="0"/>
                <a:cs typeface="Arial" charset="0"/>
              </a:rPr>
              <a:t>, </a:t>
            </a:r>
            <a:r>
              <a:rPr lang="en-US" altLang="en-US" sz="1400" i="1" dirty="0">
                <a:latin typeface="Arial" charset="0"/>
                <a:cs typeface="Arial" charset="0"/>
              </a:rPr>
              <a:t>3</a:t>
            </a:r>
            <a:r>
              <a:rPr lang="en-US" altLang="en-US" sz="1400" i="1" baseline="30000" dirty="0">
                <a:latin typeface="Arial" charset="0"/>
                <a:cs typeface="Arial" charset="0"/>
              </a:rPr>
              <a:t>rd</a:t>
            </a:r>
            <a:r>
              <a:rPr lang="en-US" altLang="en-US" sz="1400" i="1" dirty="0">
                <a:latin typeface="Arial" charset="0"/>
                <a:cs typeface="Arial" charset="0"/>
              </a:rPr>
              <a:t> Ed.</a:t>
            </a:r>
            <a:r>
              <a:rPr lang="en-US" altLang="en-US" sz="1400" dirty="0">
                <a:latin typeface="Arial" charset="0"/>
                <a:cs typeface="Arial" charset="0"/>
              </a:rPr>
              <a:t>, Addison Wesley, §7.1, </a:t>
            </a:r>
            <a:r>
              <a:rPr lang="en-US" altLang="en-US" sz="1400" dirty="0" smtClean="0">
                <a:latin typeface="Arial" charset="0"/>
                <a:cs typeface="Arial" charset="0"/>
              </a:rPr>
              <a:t>	p.261-2</a:t>
            </a:r>
            <a:r>
              <a:rPr lang="en-US" altLang="en-US" sz="1400" dirty="0">
                <a:latin typeface="Arial" charset="0"/>
                <a:cs typeface="Arial" charset="0"/>
              </a:rPr>
              <a:t>.</a:t>
            </a: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4]	Gruber, </a:t>
            </a:r>
            <a:r>
              <a:rPr lang="en-US" altLang="en-US" sz="1400" dirty="0" err="1">
                <a:latin typeface="Arial" charset="0"/>
                <a:cs typeface="Arial" charset="0"/>
              </a:rPr>
              <a:t>Holzer</a:t>
            </a:r>
            <a:r>
              <a:rPr lang="en-US" altLang="en-US" sz="1400" dirty="0">
                <a:latin typeface="Arial" charset="0"/>
                <a:cs typeface="Arial" charset="0"/>
              </a:rPr>
              <a:t>, and </a:t>
            </a:r>
            <a:r>
              <a:rPr lang="en-US" altLang="en-US" sz="1400" dirty="0" err="1">
                <a:latin typeface="Arial" charset="0"/>
                <a:cs typeface="Arial" charset="0"/>
              </a:rPr>
              <a:t>Ruepp</a:t>
            </a:r>
            <a:r>
              <a:rPr lang="en-US" altLang="en-US" sz="1400" dirty="0">
                <a:latin typeface="Arial" charset="0"/>
                <a:cs typeface="Arial" charset="0"/>
              </a:rPr>
              <a:t>, </a:t>
            </a:r>
            <a:r>
              <a:rPr lang="en-US" altLang="en-US" sz="1400" i="1" dirty="0">
                <a:latin typeface="Arial" charset="0"/>
                <a:cs typeface="Arial" charset="0"/>
              </a:rPr>
              <a:t>Sorting the Slow Way: An Analysis of Perversely Awful </a:t>
            </a:r>
            <a:r>
              <a:rPr lang="en-US" altLang="en-US" sz="1400" i="1" dirty="0" smtClean="0">
                <a:latin typeface="Arial" charset="0"/>
                <a:cs typeface="Arial" charset="0"/>
              </a:rPr>
              <a:t>	Randomized </a:t>
            </a:r>
            <a:r>
              <a:rPr lang="en-US" altLang="en-US" sz="1400" i="1" dirty="0">
                <a:latin typeface="Arial" charset="0"/>
                <a:cs typeface="Arial" charset="0"/>
              </a:rPr>
              <a:t>Sorting Algorithms</a:t>
            </a:r>
            <a:r>
              <a:rPr lang="en-US" altLang="en-US" sz="1400" dirty="0">
                <a:latin typeface="Arial" charset="0"/>
                <a:cs typeface="Arial" charset="0"/>
              </a:rPr>
              <a:t>, 4th International Conference on Fun with Algorithms, </a:t>
            </a:r>
            <a:r>
              <a:rPr lang="en-US" altLang="en-US" sz="1400" dirty="0" smtClean="0">
                <a:latin typeface="Arial" charset="0"/>
                <a:cs typeface="Arial" charset="0"/>
              </a:rPr>
              <a:t>	</a:t>
            </a:r>
            <a:r>
              <a:rPr lang="en-US" altLang="en-US" sz="1400" dirty="0" err="1" smtClean="0">
                <a:latin typeface="Arial" charset="0"/>
                <a:cs typeface="Arial" charset="0"/>
              </a:rPr>
              <a:t>Castiglioncello</a:t>
            </a:r>
            <a:r>
              <a:rPr lang="en-US" altLang="en-US" sz="1400" dirty="0">
                <a:latin typeface="Arial" charset="0"/>
                <a:cs typeface="Arial" charset="0"/>
              </a:rPr>
              <a:t>, Italy, 2007.</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latin typeface="Arial" charset="0"/>
                <a:cs typeface="Arial" charset="0"/>
              </a:rPr>
              <a:t>Median-of-three</a:t>
            </a:r>
          </a:p>
        </p:txBody>
      </p:sp>
      <p:sp>
        <p:nvSpPr>
          <p:cNvPr id="1536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Question:  what is the affect on run time?</a:t>
            </a:r>
          </a:p>
          <a:p>
            <a:pPr lvl="1"/>
            <a:r>
              <a:rPr lang="en-US" altLang="en-US" dirty="0" smtClean="0">
                <a:latin typeface="Arial" charset="0"/>
                <a:cs typeface="Arial" charset="0"/>
              </a:rPr>
              <a:t>Surprisingly, not so much</a:t>
            </a:r>
          </a:p>
          <a:p>
            <a:pPr lvl="1"/>
            <a:r>
              <a:rPr lang="en-US" altLang="en-US" dirty="0" smtClean="0">
                <a:latin typeface="Arial" charset="0"/>
                <a:cs typeface="Arial" charset="0"/>
              </a:rPr>
              <a:t>Here we see the ratios of the </a:t>
            </a:r>
            <a:br>
              <a:rPr lang="en-US" altLang="en-US" dirty="0" smtClean="0">
                <a:latin typeface="Arial" charset="0"/>
                <a:cs typeface="Arial" charset="0"/>
              </a:rPr>
            </a:br>
            <a:r>
              <a:rPr lang="en-US" altLang="en-US" dirty="0" smtClean="0">
                <a:latin typeface="Arial" charset="0"/>
                <a:cs typeface="Arial" charset="0"/>
              </a:rPr>
              <a:t>recurrence relations for large</a:t>
            </a:r>
            <a:br>
              <a:rPr lang="en-US" altLang="en-US" dirty="0" smtClean="0">
                <a:latin typeface="Arial" charset="0"/>
                <a:cs typeface="Arial" charset="0"/>
              </a:rPr>
            </a:br>
            <a:r>
              <a:rPr lang="en-US" altLang="en-US" dirty="0" smtClean="0">
                <a:latin typeface="Arial" charset="0"/>
                <a:cs typeface="Arial" charset="0"/>
              </a:rPr>
              <a:t>values of </a:t>
            </a:r>
            <a:r>
              <a:rPr lang="en-US" altLang="en-US" i="1" dirty="0" smtClean="0">
                <a:latin typeface="Times New Roman" panose="02020603050405020304" pitchFamily="18" charset="0"/>
                <a:ea typeface="Tahoma" panose="020B0604030504040204" pitchFamily="34" charset="0"/>
                <a:cs typeface="Times New Roman" panose="02020603050405020304" pitchFamily="18" charset="0"/>
              </a:rPr>
              <a:t>n</a:t>
            </a:r>
            <a:endParaRPr lang="en-US" altLang="en-US" dirty="0" smtClean="0">
              <a:latin typeface="Times New Roman" panose="02020603050405020304" pitchFamily="18" charset="0"/>
              <a:ea typeface="Tahoma" panose="020B0604030504040204" pitchFamily="34" charset="0"/>
              <a:cs typeface="Times New Roman" panose="02020603050405020304" pitchFamily="18" charset="0"/>
            </a:endParaRPr>
          </a:p>
          <a:p>
            <a:pPr>
              <a:buFont typeface="Arial" charset="0"/>
              <a:buNone/>
            </a:pPr>
            <a:r>
              <a:rPr lang="en-US" altLang="en-US" dirty="0" smtClean="0">
                <a:latin typeface="Arial" charset="0"/>
                <a:cs typeface="Arial" charset="0"/>
              </a:rPr>
              <a:t>	</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t>
            </a:r>
            <a:endParaRPr lang="en-US" altLang="en-US" dirty="0" smtClean="0">
              <a:latin typeface="Times New Roman" pitchFamily="18" charset="0"/>
              <a:cs typeface="Arial" charset="0"/>
            </a:endParaRPr>
          </a:p>
        </p:txBody>
      </p:sp>
      <p:sp>
        <p:nvSpPr>
          <p:cNvPr id="1536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7.6.3</a:t>
            </a:r>
          </a:p>
        </p:txBody>
      </p:sp>
      <p:pic>
        <p:nvPicPr>
          <p:cNvPr id="4098" name="Picture 2" descr="C:\Users\dwharder\Desktop\a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665239"/>
            <a:ext cx="6846887" cy="29321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2435242404"/>
              </p:ext>
            </p:extLst>
          </p:nvPr>
        </p:nvGraphicFramePr>
        <p:xfrm>
          <a:off x="4368800" y="1844675"/>
          <a:ext cx="4651375" cy="2482850"/>
        </p:xfrm>
        <a:graphic>
          <a:graphicData uri="http://schemas.openxmlformats.org/presentationml/2006/ole">
            <mc:AlternateContent xmlns:mc="http://schemas.openxmlformats.org/markup-compatibility/2006">
              <mc:Choice xmlns:v="urn:schemas-microsoft-com:vml" Requires="v">
                <p:oleObj spid="_x0000_s4116" name="Equation" r:id="rId5" imgW="2425680" imgH="1295280" progId="Equation.DSMT4">
                  <p:embed/>
                </p:oleObj>
              </mc:Choice>
              <mc:Fallback>
                <p:oleObj name="Equation" r:id="rId5" imgW="2425680" imgH="1295280" progId="Equation.DSMT4">
                  <p:embed/>
                  <p:pic>
                    <p:nvPicPr>
                      <p:cNvPr id="0" name=""/>
                      <p:cNvPicPr/>
                      <p:nvPr/>
                    </p:nvPicPr>
                    <p:blipFill>
                      <a:blip r:embed="rId6"/>
                      <a:stretch>
                        <a:fillRect/>
                      </a:stretch>
                    </p:blipFill>
                    <p:spPr>
                      <a:xfrm>
                        <a:off x="4368800" y="1844675"/>
                        <a:ext cx="4651375" cy="248285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91213841"/>
              </p:ext>
            </p:extLst>
          </p:nvPr>
        </p:nvGraphicFramePr>
        <p:xfrm>
          <a:off x="2195736" y="3861048"/>
          <a:ext cx="1485900" cy="852487"/>
        </p:xfrm>
        <a:graphic>
          <a:graphicData uri="http://schemas.openxmlformats.org/presentationml/2006/ole">
            <mc:AlternateContent xmlns:mc="http://schemas.openxmlformats.org/markup-compatibility/2006">
              <mc:Choice xmlns:v="urn:schemas-microsoft-com:vml" Requires="v">
                <p:oleObj spid="_x0000_s4117" name="Equation" r:id="rId7" imgW="774360" imgH="444240" progId="Equation.DSMT4">
                  <p:embed/>
                </p:oleObj>
              </mc:Choice>
              <mc:Fallback>
                <p:oleObj name="Equation" r:id="rId7" imgW="774360" imgH="444240" progId="Equation.DSMT4">
                  <p:embed/>
                  <p:pic>
                    <p:nvPicPr>
                      <p:cNvPr id="0" name="Object 1"/>
                      <p:cNvPicPr>
                        <a:picLocks noChangeAspect="1" noChangeArrowheads="1"/>
                      </p:cNvPicPr>
                      <p:nvPr/>
                    </p:nvPicPr>
                    <p:blipFill>
                      <a:blip r:embed="rId8"/>
                      <a:srcRect/>
                      <a:stretch>
                        <a:fillRect/>
                      </a:stretch>
                    </p:blipFill>
                    <p:spPr bwMode="auto">
                      <a:xfrm>
                        <a:off x="2195736" y="3861048"/>
                        <a:ext cx="14859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58082258"/>
              </p:ext>
            </p:extLst>
          </p:nvPr>
        </p:nvGraphicFramePr>
        <p:xfrm>
          <a:off x="7215385" y="5168800"/>
          <a:ext cx="1389063" cy="852488"/>
        </p:xfrm>
        <a:graphic>
          <a:graphicData uri="http://schemas.openxmlformats.org/presentationml/2006/ole">
            <mc:AlternateContent xmlns:mc="http://schemas.openxmlformats.org/markup-compatibility/2006">
              <mc:Choice xmlns:v="urn:schemas-microsoft-com:vml" Requires="v">
                <p:oleObj spid="_x0000_s4118" name="Equation" r:id="rId9" imgW="723600" imgH="444240" progId="Equation.DSMT4">
                  <p:embed/>
                </p:oleObj>
              </mc:Choice>
              <mc:Fallback>
                <p:oleObj name="Equation" r:id="rId9" imgW="723600" imgH="444240" progId="Equation.DSMT4">
                  <p:embed/>
                  <p:pic>
                    <p:nvPicPr>
                      <p:cNvPr id="0" name=""/>
                      <p:cNvPicPr>
                        <a:picLocks noChangeAspect="1" noChangeArrowheads="1"/>
                      </p:cNvPicPr>
                      <p:nvPr/>
                    </p:nvPicPr>
                    <p:blipFill>
                      <a:blip r:embed="rId10"/>
                      <a:srcRect/>
                      <a:stretch>
                        <a:fillRect/>
                      </a:stretch>
                    </p:blipFill>
                    <p:spPr bwMode="auto">
                      <a:xfrm>
                        <a:off x="7215385" y="5168800"/>
                        <a:ext cx="138906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10264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163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we choose to allocate memory for an additional array, we can implement the partitioning by copying elements either to the front or the back of the additional array</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Finally, we would place the pivot into the resulting hole</a:t>
            </a:r>
          </a:p>
        </p:txBody>
      </p:sp>
      <p:sp>
        <p:nvSpPr>
          <p:cNvPr id="1638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7.6.4</a:t>
            </a:r>
          </a:p>
        </p:txBody>
      </p:sp>
    </p:spTree>
    <p:extLst>
      <p:ext uri="{BB962C8B-B14F-4D97-AF65-F5344CB8AC3E}">
        <p14:creationId xmlns:p14="http://schemas.microsoft.com/office/powerpoint/2010/main" val="3621147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174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example, consider the following:</a:t>
            </a:r>
          </a:p>
          <a:p>
            <a:pPr lvl="1"/>
            <a:r>
              <a:rPr lang="en-US" altLang="en-US" smtClean="0">
                <a:latin typeface="Arial" charset="0"/>
                <a:cs typeface="Arial" charset="0"/>
              </a:rPr>
              <a:t>57 is the median-of-three</a:t>
            </a:r>
          </a:p>
          <a:p>
            <a:pPr lvl="1"/>
            <a:r>
              <a:rPr lang="en-US" altLang="en-US" smtClean="0">
                <a:latin typeface="Arial" charset="0"/>
                <a:cs typeface="Arial" charset="0"/>
              </a:rPr>
              <a:t>we go through the remaining elements, assigning them either to the front or the back of the second array</a:t>
            </a:r>
          </a:p>
        </p:txBody>
      </p:sp>
      <p:pic>
        <p:nvPicPr>
          <p:cNvPr id="17412" name="Picture 6" descr="twoarray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997200"/>
            <a:ext cx="6481762"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7.6.4</a:t>
            </a:r>
          </a:p>
        </p:txBody>
      </p:sp>
    </p:spTree>
    <p:extLst>
      <p:ext uri="{BB962C8B-B14F-4D97-AF65-F5344CB8AC3E}">
        <p14:creationId xmlns:p14="http://schemas.microsoft.com/office/powerpoint/2010/main" val="1974616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184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Once we are finished, we copy the median-of-three, 57, into the resulting hole</a:t>
            </a:r>
          </a:p>
        </p:txBody>
      </p:sp>
      <p:pic>
        <p:nvPicPr>
          <p:cNvPr id="18436" name="Picture 7" descr="twoarray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997200"/>
            <a:ext cx="6481762"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7.6.4</a:t>
            </a:r>
          </a:p>
        </p:txBody>
      </p:sp>
    </p:spTree>
    <p:extLst>
      <p:ext uri="{BB962C8B-B14F-4D97-AF65-F5344CB8AC3E}">
        <p14:creationId xmlns:p14="http://schemas.microsoft.com/office/powerpoint/2010/main" val="2758522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194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Note, however, we can do a better job with merge sort, it always divides the numbers being sorted into two equal or near-equal arrays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Can we implement quicksort in place?</a:t>
            </a:r>
          </a:p>
        </p:txBody>
      </p:sp>
      <p:sp>
        <p:nvSpPr>
          <p:cNvPr id="194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7.6.4</a:t>
            </a:r>
          </a:p>
        </p:txBody>
      </p:sp>
    </p:spTree>
    <p:extLst>
      <p:ext uri="{BB962C8B-B14F-4D97-AF65-F5344CB8AC3E}">
        <p14:creationId xmlns:p14="http://schemas.microsoft.com/office/powerpoint/2010/main" val="2873674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204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First, we have already examined the first, middle, and last entries and chosen the median of these to be the pivot</a:t>
            </a:r>
          </a:p>
          <a:p>
            <a:pPr>
              <a:buFont typeface="Arial" charset="0"/>
              <a:buNone/>
            </a:pPr>
            <a:r>
              <a:rPr lang="en-US" altLang="en-US" smtClean="0">
                <a:latin typeface="Arial" charset="0"/>
                <a:cs typeface="Arial" charset="0"/>
              </a:rPr>
              <a:t>	In addition, we can:</a:t>
            </a:r>
          </a:p>
          <a:p>
            <a:pPr lvl="1"/>
            <a:r>
              <a:rPr lang="en-US" altLang="en-US" smtClean="0">
                <a:latin typeface="Arial" charset="0"/>
                <a:cs typeface="Arial" charset="0"/>
              </a:rPr>
              <a:t>move the smallest entry to the first entry</a:t>
            </a:r>
          </a:p>
          <a:p>
            <a:pPr lvl="1"/>
            <a:r>
              <a:rPr lang="en-US" altLang="en-US" smtClean="0">
                <a:latin typeface="Arial" charset="0"/>
                <a:cs typeface="Arial" charset="0"/>
              </a:rPr>
              <a:t>move the largest entry to the middle entry</a:t>
            </a:r>
          </a:p>
        </p:txBody>
      </p:sp>
      <p:pic>
        <p:nvPicPr>
          <p:cNvPr id="20484" name="Picture 4" descr="qs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357563"/>
            <a:ext cx="49688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Tree>
    <p:extLst>
      <p:ext uri="{BB962C8B-B14F-4D97-AF65-F5344CB8AC3E}">
        <p14:creationId xmlns:p14="http://schemas.microsoft.com/office/powerpoint/2010/main" val="2500489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215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Next, recall that our goal is to partition all remaining elements based on whether they are smaller than or greater than the pivot</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We will find two entries:</a:t>
            </a:r>
          </a:p>
          <a:p>
            <a:pPr lvl="1"/>
            <a:r>
              <a:rPr lang="en-US" altLang="en-US" dirty="0" smtClean="0">
                <a:latin typeface="Arial" charset="0"/>
                <a:cs typeface="Arial" charset="0"/>
              </a:rPr>
              <a:t>One larger than the pivot (staring from the front)</a:t>
            </a:r>
          </a:p>
          <a:p>
            <a:pPr lvl="1"/>
            <a:r>
              <a:rPr lang="en-US" altLang="en-US" dirty="0" smtClean="0">
                <a:latin typeface="Arial" charset="0"/>
                <a:cs typeface="Arial" charset="0"/>
              </a:rPr>
              <a:t>One smaller than the pivot (starting from the back)</a:t>
            </a:r>
          </a:p>
          <a:p>
            <a:pPr>
              <a:buFontTx/>
              <a:buNone/>
            </a:pPr>
            <a:r>
              <a:rPr lang="en-US" altLang="en-US" dirty="0" smtClean="0">
                <a:latin typeface="Arial" charset="0"/>
                <a:cs typeface="Arial" charset="0"/>
              </a:rPr>
              <a:t>	which are out of order and then swap them</a:t>
            </a:r>
          </a:p>
        </p:txBody>
      </p:sp>
      <p:sp>
        <p:nvSpPr>
          <p:cNvPr id="2150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Tree>
    <p:extLst>
      <p:ext uri="{BB962C8B-B14F-4D97-AF65-F5344CB8AC3E}">
        <p14:creationId xmlns:p14="http://schemas.microsoft.com/office/powerpoint/2010/main" val="2929250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topic we will look at quicksort:</a:t>
            </a:r>
          </a:p>
          <a:p>
            <a:pPr lvl="1"/>
            <a:r>
              <a:rPr lang="en-US" altLang="en-US" smtClean="0">
                <a:latin typeface="Arial" charset="0"/>
                <a:cs typeface="Arial" charset="0"/>
              </a:rPr>
              <a:t>The idea behind the algorithm</a:t>
            </a:r>
          </a:p>
          <a:p>
            <a:pPr lvl="1"/>
            <a:r>
              <a:rPr lang="en-US" altLang="en-US" smtClean="0">
                <a:latin typeface="Arial" charset="0"/>
                <a:cs typeface="Arial" charset="0"/>
              </a:rPr>
              <a:t>The run time and worst-case scenario</a:t>
            </a:r>
          </a:p>
          <a:p>
            <a:pPr lvl="1"/>
            <a:r>
              <a:rPr lang="en-US" altLang="en-US" smtClean="0">
                <a:latin typeface="Arial" charset="0"/>
                <a:cs typeface="Arial" charset="0"/>
              </a:rPr>
              <a:t>Strategy for avoiding the worst-case:  median-of-three</a:t>
            </a:r>
          </a:p>
          <a:p>
            <a:pPr lvl="1"/>
            <a:r>
              <a:rPr lang="en-US" altLang="en-US" smtClean="0">
                <a:latin typeface="Arial" charset="0"/>
                <a:cs typeface="Arial" charset="0"/>
              </a:rPr>
              <a:t>Implementing quicksort in place</a:t>
            </a:r>
          </a:p>
          <a:p>
            <a:pPr lvl="1"/>
            <a:r>
              <a:rPr lang="en-US" altLang="en-US" smtClean="0">
                <a:latin typeface="Arial" charset="0"/>
                <a:cs typeface="Arial" charset="0"/>
              </a:rPr>
              <a:t>Examples</a:t>
            </a:r>
          </a:p>
        </p:txBody>
      </p:sp>
    </p:spTree>
    <p:extLst>
      <p:ext uri="{BB962C8B-B14F-4D97-AF65-F5344CB8AC3E}">
        <p14:creationId xmlns:p14="http://schemas.microsoft.com/office/powerpoint/2010/main" val="3165903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225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Continue doing so until the appropriate entries you find are actually in order</a:t>
            </a:r>
          </a:p>
          <a:p>
            <a:pPr>
              <a:buFont typeface="Arial" charset="0"/>
              <a:buNone/>
            </a:pPr>
            <a:r>
              <a:rPr lang="en-US" altLang="en-US" smtClean="0">
                <a:latin typeface="Arial" charset="0"/>
                <a:cs typeface="Arial" charset="0"/>
              </a:rPr>
              <a:t>	The index to the larger entry we found would be the first large entry in the list (as seen from the left)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Therefore, we could move this entry into the last entry of the list</a:t>
            </a:r>
          </a:p>
          <a:p>
            <a:pPr>
              <a:buFont typeface="Arial" charset="0"/>
              <a:buNone/>
            </a:pPr>
            <a:r>
              <a:rPr lang="en-US" altLang="en-US" smtClean="0">
                <a:latin typeface="Arial" charset="0"/>
                <a:cs typeface="Arial" charset="0"/>
              </a:rPr>
              <a:t>	We can fill this spot with the pivot</a:t>
            </a:r>
          </a:p>
        </p:txBody>
      </p:sp>
      <p:sp>
        <p:nvSpPr>
          <p:cNvPr id="2253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7.6.5</a:t>
            </a:r>
          </a:p>
        </p:txBody>
      </p:sp>
    </p:spTree>
    <p:extLst>
      <p:ext uri="{BB962C8B-B14F-4D97-AF65-F5344CB8AC3E}">
        <p14:creationId xmlns:p14="http://schemas.microsoft.com/office/powerpoint/2010/main" val="1672053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307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implementation is straight-forward</a:t>
            </a:r>
          </a:p>
          <a:p>
            <a:pPr lvl="2">
              <a:buFont typeface="Arial" charset="0"/>
              <a:buNone/>
            </a:pPr>
            <a:r>
              <a:rPr lang="en-US" altLang="en-US" sz="1200" dirty="0" smtClean="0">
                <a:latin typeface="Consolas" pitchFamily="49" charset="0"/>
                <a:cs typeface="Consolas" pitchFamily="49" charset="0"/>
              </a:rPr>
              <a:t>template &lt;typename Type&gt;</a:t>
            </a:r>
          </a:p>
          <a:p>
            <a:pPr lvl="2">
              <a:buFont typeface="Arial" charset="0"/>
              <a:buNone/>
            </a:pPr>
            <a:r>
              <a:rPr lang="en-US" altLang="en-US" sz="1200" dirty="0" smtClean="0">
                <a:latin typeface="Consolas" pitchFamily="49" charset="0"/>
                <a:cs typeface="Consolas" pitchFamily="49" charset="0"/>
              </a:rPr>
              <a:t>void quicksort( Type *array,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first,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last ) {</a:t>
            </a:r>
          </a:p>
          <a:p>
            <a:pPr lvl="2">
              <a:buNone/>
            </a:pPr>
            <a:r>
              <a:rPr lang="en-US" altLang="en-US" sz="1200" dirty="0">
                <a:latin typeface="Consolas" pitchFamily="49" charset="0"/>
                <a:cs typeface="Consolas" pitchFamily="49" charset="0"/>
              </a:rPr>
              <a:t>    if ( last - first &lt;= N ) {</a:t>
            </a:r>
          </a:p>
          <a:p>
            <a:pPr lvl="2">
              <a:buNone/>
            </a:pPr>
            <a:r>
              <a:rPr lang="en-US" altLang="en-US" sz="1200" dirty="0">
                <a:latin typeface="Consolas" pitchFamily="49" charset="0"/>
                <a:cs typeface="Consolas" pitchFamily="49" charset="0"/>
              </a:rPr>
              <a:t>        </a:t>
            </a:r>
            <a:r>
              <a:rPr lang="en-US" altLang="en-US" sz="1200" dirty="0" err="1">
                <a:latin typeface="Consolas" pitchFamily="49" charset="0"/>
                <a:cs typeface="Consolas" pitchFamily="49" charset="0"/>
              </a:rPr>
              <a:t>insertion_sort</a:t>
            </a:r>
            <a:r>
              <a:rPr lang="en-US" altLang="en-US" sz="1200" dirty="0">
                <a:latin typeface="Consolas" pitchFamily="49" charset="0"/>
                <a:cs typeface="Consolas" pitchFamily="49" charset="0"/>
              </a:rPr>
              <a:t>( array, first, last </a:t>
            </a:r>
            <a:r>
              <a:rPr lang="en-US" altLang="en-US" sz="1200" dirty="0" smtClean="0">
                <a:latin typeface="Consolas" pitchFamily="49" charset="0"/>
                <a:cs typeface="Consolas" pitchFamily="49" charset="0"/>
              </a:rPr>
              <a:t>);</a:t>
            </a:r>
          </a:p>
          <a:p>
            <a:pPr lvl="2">
              <a:buNone/>
            </a:pP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 else {</a:t>
            </a:r>
          </a:p>
          <a:p>
            <a:pPr lvl="2">
              <a:buNone/>
            </a:pP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Type pivot = </a:t>
            </a:r>
            <a:r>
              <a:rPr lang="en-US" altLang="en-US" sz="1200" dirty="0" err="1" smtClean="0">
                <a:latin typeface="Consolas" pitchFamily="49" charset="0"/>
                <a:cs typeface="Consolas" pitchFamily="49" charset="0"/>
              </a:rPr>
              <a:t>find_pivot</a:t>
            </a:r>
            <a:r>
              <a:rPr lang="en-US" altLang="en-US" sz="1200" dirty="0" smtClean="0">
                <a:latin typeface="Consolas" pitchFamily="49" charset="0"/>
                <a:cs typeface="Consolas" pitchFamily="49" charset="0"/>
              </a:rPr>
              <a:t>( array, first, last );</a:t>
            </a:r>
          </a:p>
          <a:p>
            <a:pPr lvl="2">
              <a:buNone/>
            </a:pP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low  =     </a:t>
            </a:r>
            <a:r>
              <a:rPr lang="en-US" altLang="en-US" sz="1200" dirty="0" err="1">
                <a:latin typeface="Consolas" pitchFamily="49" charset="0"/>
                <a:cs typeface="Consolas" pitchFamily="49" charset="0"/>
              </a:rPr>
              <a:t>find_next</a:t>
            </a:r>
            <a:r>
              <a:rPr lang="en-US" altLang="en-US" sz="1200" dirty="0">
                <a:latin typeface="Consolas" pitchFamily="49" charset="0"/>
                <a:cs typeface="Consolas" pitchFamily="49" charset="0"/>
              </a:rPr>
              <a:t>( pivot, array, </a:t>
            </a:r>
            <a:r>
              <a:rPr lang="en-US" altLang="en-US" sz="1200" dirty="0" smtClean="0">
                <a:latin typeface="Consolas" pitchFamily="49" charset="0"/>
                <a:cs typeface="Consolas" pitchFamily="49" charset="0"/>
              </a:rPr>
              <a:t>first + 1 </a:t>
            </a:r>
            <a:r>
              <a:rPr lang="en-US" altLang="en-US" sz="1200" dirty="0">
                <a:latin typeface="Consolas" pitchFamily="49" charset="0"/>
                <a:cs typeface="Consolas" pitchFamily="49" charset="0"/>
              </a:rPr>
              <a:t>);</a:t>
            </a:r>
            <a:endParaRPr lang="en-US" altLang="en-US" sz="1200" dirty="0" smtClean="0">
              <a:latin typeface="Consolas" pitchFamily="49" charset="0"/>
              <a:cs typeface="Consolas" pitchFamily="49" charset="0"/>
            </a:endParaRPr>
          </a:p>
          <a:p>
            <a:pPr lvl="2">
              <a:buNone/>
            </a:pP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high </a:t>
            </a:r>
            <a:r>
              <a:rPr lang="en-US" altLang="en-US" sz="1200" dirty="0">
                <a:latin typeface="Consolas" pitchFamily="49" charset="0"/>
                <a:cs typeface="Consolas" pitchFamily="49" charset="0"/>
              </a:rPr>
              <a:t>= </a:t>
            </a:r>
            <a:r>
              <a:rPr lang="en-US" altLang="en-US" sz="1200" dirty="0" err="1">
                <a:latin typeface="Consolas" pitchFamily="49" charset="0"/>
                <a:cs typeface="Consolas" pitchFamily="49" charset="0"/>
              </a:rPr>
              <a:t>find_previous</a:t>
            </a:r>
            <a:r>
              <a:rPr lang="en-US" altLang="en-US" sz="1200" dirty="0">
                <a:latin typeface="Consolas" pitchFamily="49" charset="0"/>
                <a:cs typeface="Consolas" pitchFamily="49" charset="0"/>
              </a:rPr>
              <a:t>( pivot, array,  </a:t>
            </a:r>
            <a:r>
              <a:rPr lang="en-US" altLang="en-US" sz="1200" dirty="0" smtClean="0">
                <a:latin typeface="Consolas" pitchFamily="49" charset="0"/>
                <a:cs typeface="Consolas" pitchFamily="49" charset="0"/>
              </a:rPr>
              <a:t>last - 2 );</a:t>
            </a:r>
          </a:p>
          <a:p>
            <a:pPr lvl="2">
              <a:buFont typeface="Arial" charset="0"/>
              <a:buNone/>
            </a:pPr>
            <a:endParaRPr lang="en-US" altLang="en-US" sz="1200" dirty="0">
              <a:latin typeface="Consolas" pitchFamily="49" charset="0"/>
              <a:cs typeface="Consolas" pitchFamily="49" charset="0"/>
            </a:endParaRPr>
          </a:p>
          <a:p>
            <a:pPr lvl="2">
              <a:buFont typeface="Arial" charset="0"/>
              <a:buNone/>
            </a:pPr>
            <a:r>
              <a:rPr lang="en-US" altLang="en-US" sz="1200" dirty="0" smtClean="0">
                <a:latin typeface="Consolas" pitchFamily="49" charset="0"/>
                <a:cs typeface="Consolas" pitchFamily="49" charset="0"/>
              </a:rPr>
              <a:t>        while ( low &lt; high ) {</a:t>
            </a:r>
          </a:p>
          <a:p>
            <a:pPr lvl="2">
              <a:buNone/>
            </a:pPr>
            <a:r>
              <a:rPr lang="en-US" altLang="en-US" sz="1200" dirty="0">
                <a:latin typeface="Consolas" pitchFamily="49" charset="0"/>
                <a:cs typeface="Consolas" pitchFamily="49" charset="0"/>
              </a:rPr>
              <a:t>            </a:t>
            </a:r>
            <a:r>
              <a:rPr lang="en-US" altLang="en-US" sz="1200" dirty="0" err="1">
                <a:latin typeface="Consolas" pitchFamily="49" charset="0"/>
                <a:cs typeface="Consolas" pitchFamily="49" charset="0"/>
              </a:rPr>
              <a:t>std</a:t>
            </a:r>
            <a:r>
              <a:rPr lang="en-US" altLang="en-US" sz="1200" dirty="0">
                <a:latin typeface="Consolas" pitchFamily="49" charset="0"/>
                <a:cs typeface="Consolas" pitchFamily="49" charset="0"/>
              </a:rPr>
              <a:t>::swap( array[low], array[high] );</a:t>
            </a:r>
          </a:p>
          <a:p>
            <a:pPr lvl="2">
              <a:buNone/>
            </a:pPr>
            <a:r>
              <a:rPr lang="en-US" altLang="en-US" sz="1200" dirty="0" smtClean="0">
                <a:latin typeface="Consolas" pitchFamily="49" charset="0"/>
                <a:cs typeface="Consolas" pitchFamily="49" charset="0"/>
              </a:rPr>
              <a:t>            low  =     </a:t>
            </a:r>
            <a:r>
              <a:rPr lang="en-US" altLang="en-US" sz="1200" dirty="0" err="1" smtClean="0">
                <a:latin typeface="Consolas" pitchFamily="49" charset="0"/>
                <a:cs typeface="Consolas" pitchFamily="49" charset="0"/>
              </a:rPr>
              <a:t>find_next</a:t>
            </a:r>
            <a:r>
              <a:rPr lang="en-US" altLang="en-US" sz="1200" dirty="0" smtClean="0">
                <a:latin typeface="Consolas" pitchFamily="49" charset="0"/>
                <a:cs typeface="Consolas" pitchFamily="49" charset="0"/>
              </a:rPr>
              <a:t>( pivot, array,  low + 1 );</a:t>
            </a:r>
            <a:endParaRPr lang="en-US" altLang="en-US" sz="1200" dirty="0">
              <a:latin typeface="Consolas" pitchFamily="49" charset="0"/>
              <a:cs typeface="Consolas" pitchFamily="49" charset="0"/>
            </a:endParaRPr>
          </a:p>
          <a:p>
            <a:pPr lvl="2">
              <a:buNone/>
            </a:pP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high </a:t>
            </a:r>
            <a:r>
              <a:rPr lang="en-US" altLang="en-US" sz="1200" dirty="0">
                <a:latin typeface="Consolas" pitchFamily="49" charset="0"/>
                <a:cs typeface="Consolas" pitchFamily="49" charset="0"/>
              </a:rPr>
              <a:t>= </a:t>
            </a:r>
            <a:r>
              <a:rPr lang="en-US" altLang="en-US" sz="1200" dirty="0" err="1" smtClean="0">
                <a:latin typeface="Consolas" pitchFamily="49" charset="0"/>
                <a:cs typeface="Consolas" pitchFamily="49" charset="0"/>
              </a:rPr>
              <a:t>find_previous</a:t>
            </a:r>
            <a:r>
              <a:rPr lang="en-US" altLang="en-US" sz="1200" dirty="0">
                <a:latin typeface="Consolas" pitchFamily="49" charset="0"/>
                <a:cs typeface="Consolas" pitchFamily="49" charset="0"/>
              </a:rPr>
              <a:t>( pivot, array</a:t>
            </a:r>
            <a:r>
              <a:rPr lang="en-US" altLang="en-US" sz="1200" dirty="0" smtClean="0">
                <a:latin typeface="Consolas" pitchFamily="49" charset="0"/>
                <a:cs typeface="Consolas" pitchFamily="49" charset="0"/>
              </a:rPr>
              <a:t>, high - 1 );</a:t>
            </a:r>
          </a:p>
          <a:p>
            <a:pPr lvl="2">
              <a:buNone/>
            </a:pPr>
            <a:r>
              <a:rPr lang="en-US" altLang="en-US" sz="1200" dirty="0" smtClean="0">
                <a:latin typeface="Consolas" pitchFamily="49" charset="0"/>
                <a:cs typeface="Consolas" pitchFamily="49" charset="0"/>
              </a:rPr>
              <a:t>        }</a:t>
            </a:r>
          </a:p>
          <a:p>
            <a:pPr lvl="2">
              <a:buNone/>
            </a:pPr>
            <a:endParaRPr lang="en-US" altLang="en-US" sz="1200" dirty="0">
              <a:latin typeface="Consolas" pitchFamily="49" charset="0"/>
              <a:cs typeface="Consolas" pitchFamily="49" charset="0"/>
            </a:endParaRPr>
          </a:p>
          <a:p>
            <a:pPr lvl="2">
              <a:buFont typeface="Arial" charset="0"/>
              <a:buNone/>
            </a:pPr>
            <a:r>
              <a:rPr lang="en-US" altLang="en-US" sz="1200" dirty="0" smtClean="0">
                <a:latin typeface="Consolas" pitchFamily="49" charset="0"/>
                <a:cs typeface="Consolas" pitchFamily="49" charset="0"/>
              </a:rPr>
              <a:t>        array[last – 1] = array[low];</a:t>
            </a:r>
          </a:p>
          <a:p>
            <a:pPr lvl="2">
              <a:buFont typeface="Arial" charset="0"/>
              <a:buNone/>
            </a:pP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array[low] = pivot;</a:t>
            </a:r>
            <a:endParaRPr lang="en-US" altLang="en-US" sz="1200" dirty="0">
              <a:latin typeface="Consolas" pitchFamily="49" charset="0"/>
              <a:cs typeface="Consolas" pitchFamily="49" charset="0"/>
            </a:endParaRPr>
          </a:p>
          <a:p>
            <a:pPr lvl="2">
              <a:buFont typeface="Arial" charset="0"/>
              <a:buNone/>
            </a:pPr>
            <a:r>
              <a:rPr lang="en-US" altLang="en-US" sz="1200" dirty="0" smtClean="0">
                <a:latin typeface="Consolas" pitchFamily="49" charset="0"/>
                <a:cs typeface="Consolas" pitchFamily="49" charset="0"/>
              </a:rPr>
              <a:t>        quicksort( array, first,  low );</a:t>
            </a:r>
          </a:p>
          <a:p>
            <a:pPr lvl="2">
              <a:buFont typeface="Arial" charset="0"/>
              <a:buNone/>
            </a:pPr>
            <a:r>
              <a:rPr lang="en-US" altLang="en-US" sz="1200" dirty="0" smtClean="0">
                <a:latin typeface="Consolas" pitchFamily="49" charset="0"/>
                <a:cs typeface="Consolas" pitchFamily="49" charset="0"/>
              </a:rPr>
              <a:t>        quicksort( array,  high, last );</a:t>
            </a:r>
          </a:p>
          <a:p>
            <a:pPr lvl="2">
              <a:buFont typeface="Arial" charset="0"/>
              <a:buNone/>
            </a:pP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a:t>
            </a:r>
          </a:p>
          <a:p>
            <a:pPr lvl="2">
              <a:buFont typeface="Arial" charset="0"/>
              <a:buNone/>
            </a:pPr>
            <a:r>
              <a:rPr lang="en-US" altLang="en-US" sz="1200" dirty="0" smtClean="0">
                <a:latin typeface="Consolas" pitchFamily="49" charset="0"/>
                <a:cs typeface="Consolas" pitchFamily="49" charset="0"/>
              </a:rPr>
              <a:t>}</a:t>
            </a:r>
          </a:p>
        </p:txBody>
      </p:sp>
      <p:sp>
        <p:nvSpPr>
          <p:cNvPr id="3072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7.6.5</a:t>
            </a:r>
          </a:p>
        </p:txBody>
      </p:sp>
    </p:spTree>
    <p:extLst>
      <p:ext uri="{BB962C8B-B14F-4D97-AF65-F5344CB8AC3E}">
        <p14:creationId xmlns:p14="http://schemas.microsoft.com/office/powerpoint/2010/main" val="2938496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Consider the following unsorted array of 25 </a:t>
            </a:r>
            <a:r>
              <a:rPr lang="en-US" altLang="en-US" dirty="0">
                <a:latin typeface="Arial" charset="0"/>
                <a:cs typeface="Arial" charset="0"/>
              </a:rPr>
              <a:t>entries</a:t>
            </a:r>
          </a:p>
          <a:p>
            <a:pPr>
              <a:buNone/>
            </a:pPr>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a:p>
            <a:pPr>
              <a:buNone/>
            </a:pPr>
            <a:r>
              <a:rPr lang="en-US" altLang="en-US" dirty="0">
                <a:latin typeface="Arial" charset="0"/>
                <a:cs typeface="Arial" charset="0"/>
              </a:rPr>
              <a:t>	We will call insertion sort if the list being sorted of size </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 = 6</a:t>
            </a:r>
            <a:r>
              <a:rPr lang="en-US" altLang="en-US" dirty="0">
                <a:latin typeface="Arial" charset="0"/>
                <a:cs typeface="Arial" charset="0"/>
              </a:rPr>
              <a:t> or less</a:t>
            </a:r>
            <a:endParaRPr lang="en-US" altLang="en-US" dirty="0">
              <a:latin typeface="Times New Roman" pitchFamily="18" charset="0"/>
              <a:cs typeface="Times New Roman" pitchFamily="18" charset="0"/>
            </a:endParaRPr>
          </a:p>
          <a:p>
            <a:pPr>
              <a:buFont typeface="Arial" charset="0"/>
              <a:buNone/>
            </a:pPr>
            <a:endParaRPr lang="en-US" altLang="en-US" dirty="0" smtClean="0">
              <a:latin typeface="Arial" charset="0"/>
              <a:cs typeface="Arial"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154893628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0699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call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0, 25 ) </a:t>
            </a:r>
            <a:endParaRPr lang="en-US" altLang="en-US" dirty="0">
              <a:latin typeface="Arial" charset="0"/>
              <a:cs typeface="Arial"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40594737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433314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0 &gt; 6</a:t>
            </a:r>
            <a:r>
              <a:rPr lang="en-US" altLang="en-US" dirty="0">
                <a:latin typeface="Arial" charset="0"/>
                <a:cs typeface="Arial" charset="0"/>
              </a:rPr>
              <a:t>, so find the midpoint </a:t>
            </a:r>
            <a:r>
              <a:rPr lang="en-US" altLang="en-US" dirty="0" smtClean="0">
                <a:latin typeface="Arial" charset="0"/>
                <a:cs typeface="Arial" charset="0"/>
              </a:rPr>
              <a:t>and the pivot</a:t>
            </a:r>
            <a:endParaRPr lang="en-US" altLang="en-US" dirty="0">
              <a:latin typeface="Arial" charset="0"/>
              <a:cs typeface="Arial" charset="0"/>
            </a:endParaRP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(0 + 25)/2; // == </a:t>
            </a:r>
            <a:r>
              <a:rPr lang="en-US" altLang="en-US" dirty="0" smtClean="0">
                <a:latin typeface="Consolas" panose="020B0609020204030204" pitchFamily="49" charset="0"/>
                <a:cs typeface="Consolas" panose="020B0609020204030204" pitchFamily="49" charset="0"/>
              </a:rPr>
              <a:t>12</a:t>
            </a:r>
          </a:p>
          <a:p>
            <a:pPr marL="457200" lvl="1" indent="0">
              <a:buNone/>
            </a:pPr>
            <a:r>
              <a:rPr lang="en-US" altLang="en-US" dirty="0">
                <a:latin typeface="Consolas" panose="020B0609020204030204" pitchFamily="49" charset="0"/>
                <a:cs typeface="Consolas" panose="020B0609020204030204" pitchFamily="49" charset="0"/>
              </a:rPr>
              <a:t>	</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383356607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1" dirty="0" smtClean="0">
                          <a:solidFill>
                            <a:schemeClr val="bg1"/>
                          </a:solidFill>
                        </a:rPr>
                        <a:t>13</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57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62</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918098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0 &gt; 6</a:t>
            </a:r>
            <a:r>
              <a:rPr lang="en-US" altLang="en-US" dirty="0">
                <a:latin typeface="Arial" charset="0"/>
                <a:cs typeface="Arial" charset="0"/>
              </a:rPr>
              <a:t>, so find the midpoint </a:t>
            </a:r>
            <a:r>
              <a:rPr lang="en-US" altLang="en-US" dirty="0" smtClean="0">
                <a:latin typeface="Arial" charset="0"/>
                <a:cs typeface="Arial" charset="0"/>
              </a:rPr>
              <a:t>and the pivot</a:t>
            </a:r>
            <a:endParaRPr lang="en-US" altLang="en-US" dirty="0">
              <a:latin typeface="Arial" charset="0"/>
              <a:cs typeface="Arial" charset="0"/>
            </a:endParaRP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(0 + 25)/2; // == </a:t>
            </a:r>
            <a:r>
              <a:rPr lang="en-US" altLang="en-US" dirty="0" smtClean="0">
                <a:latin typeface="Consolas" panose="020B0609020204030204" pitchFamily="49" charset="0"/>
                <a:cs typeface="Consolas" panose="020B0609020204030204" pitchFamily="49" charset="0"/>
              </a:rPr>
              <a:t>12</a:t>
            </a:r>
          </a:p>
          <a:p>
            <a:pPr marL="457200" lvl="1" indent="0">
              <a:buNone/>
            </a:pPr>
            <a:r>
              <a:rPr lang="en-US" altLang="en-US" dirty="0" smtClean="0">
                <a:latin typeface="Consolas" panose="020B0609020204030204" pitchFamily="49" charset="0"/>
                <a:cs typeface="Consolas" panose="020B0609020204030204" pitchFamily="49" charset="0"/>
              </a:rPr>
              <a:t>	pivot = </a:t>
            </a:r>
            <a:r>
              <a:rPr lang="en-US" altLang="en-US" b="1" dirty="0" smtClean="0">
                <a:solidFill>
                  <a:srgbClr val="FF0000"/>
                </a:solidFill>
                <a:latin typeface="Consolas" panose="020B0609020204030204" pitchFamily="49" charset="0"/>
                <a:cs typeface="Consolas" panose="020B0609020204030204" pitchFamily="49" charset="0"/>
              </a:rPr>
              <a:t>57</a:t>
            </a:r>
            <a:r>
              <a:rPr lang="en-US" altLang="en-US" dirty="0" smtClean="0">
                <a:latin typeface="Consolas" panose="020B0609020204030204" pitchFamily="49" charset="0"/>
                <a:cs typeface="Consolas" panose="020B0609020204030204" pitchFamily="49" charset="0"/>
              </a:rPr>
              <a:t>; </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163172659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1" dirty="0" smtClean="0">
                          <a:solidFill>
                            <a:schemeClr val="bg1"/>
                          </a:solidFill>
                        </a:rPr>
                        <a:t>13</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62</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2" name="Arc 1"/>
          <p:cNvSpPr/>
          <p:nvPr/>
        </p:nvSpPr>
        <p:spPr>
          <a:xfrm flipV="1">
            <a:off x="4527288" y="2033552"/>
            <a:ext cx="4320480" cy="1049056"/>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Arc 9"/>
          <p:cNvSpPr/>
          <p:nvPr/>
        </p:nvSpPr>
        <p:spPr>
          <a:xfrm flipV="1">
            <a:off x="86508" y="2681624"/>
            <a:ext cx="351656" cy="360040"/>
          </a:xfrm>
          <a:prstGeom prst="arc">
            <a:avLst>
              <a:gd name="adj1" fmla="val 6391813"/>
              <a:gd name="adj2" fmla="val 440033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959970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a:t>
            </a:r>
            <a:r>
              <a:rPr lang="en-US" altLang="en-US" dirty="0" smtClean="0">
                <a:latin typeface="Arial" charset="0"/>
                <a:cs typeface="Arial" charset="0"/>
              </a:rPr>
              <a:t>Starting from the front and back:</a:t>
            </a:r>
          </a:p>
          <a:p>
            <a:pPr lvl="1"/>
            <a:r>
              <a:rPr lang="en-US" altLang="en-US" dirty="0" smtClean="0">
                <a:latin typeface="Arial" charset="0"/>
                <a:cs typeface="Arial" charset="0"/>
              </a:rPr>
              <a:t>Find the next element greater than the pivot</a:t>
            </a:r>
          </a:p>
          <a:p>
            <a:pPr lvl="1"/>
            <a:r>
              <a:rPr lang="en-US" altLang="en-US" dirty="0" smtClean="0">
                <a:latin typeface="Arial" charset="0"/>
                <a:cs typeface="Arial" charset="0"/>
              </a:rPr>
              <a:t>The last element less than the pivot</a:t>
            </a: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13504628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6115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50137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pic>
        <p:nvPicPr>
          <p:cNvPr id="10"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411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a:t>
            </a:r>
            <a:r>
              <a:rPr lang="en-US" altLang="en-US" dirty="0" smtClean="0">
                <a:latin typeface="Arial" charset="0"/>
                <a:cs typeface="Arial" charset="0"/>
              </a:rPr>
              <a:t>Searching forward and backward:</a:t>
            </a:r>
          </a:p>
          <a:p>
            <a:pPr marL="457200" lvl="1" indent="0">
              <a:buNone/>
            </a:pPr>
            <a:r>
              <a:rPr lang="en-US" altLang="en-US" dirty="0" smtClean="0">
                <a:latin typeface="Consolas" panose="020B0609020204030204" pitchFamily="49" charset="0"/>
                <a:cs typeface="Consolas" panose="020B0609020204030204" pitchFamily="49" charset="0"/>
              </a:rPr>
              <a:t>	low = 1;</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21;</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16443194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1" dirty="0" smtClean="0">
                          <a:solidFill>
                            <a:schemeClr val="bg1"/>
                          </a:solidFill>
                        </a:rPr>
                        <a:t>77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51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6115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78129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pic>
        <p:nvPicPr>
          <p:cNvPr id="3074"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633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smtClean="0">
                <a:latin typeface="Consolas" panose="020B0609020204030204" pitchFamily="49" charset="0"/>
                <a:cs typeface="Consolas" panose="020B0609020204030204" pitchFamily="49" charset="0"/>
              </a:rPr>
              <a:t>	low = 1;</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21;</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45724177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51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6115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78129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sp>
        <p:nvSpPr>
          <p:cNvPr id="10" name="Arc 9"/>
          <p:cNvSpPr/>
          <p:nvPr/>
        </p:nvSpPr>
        <p:spPr>
          <a:xfrm flipV="1">
            <a:off x="705532" y="2256400"/>
            <a:ext cx="6976460"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3"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889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a:t>
            </a:r>
            <a:r>
              <a:rPr lang="en-US" altLang="en-US" dirty="0" smtClean="0">
                <a:latin typeface="Arial" charset="0"/>
                <a:cs typeface="Arial" charset="0"/>
              </a:rPr>
              <a:t>Continue searching</a:t>
            </a:r>
          </a:p>
          <a:p>
            <a:pPr marL="457200" lvl="1" indent="0">
              <a:buNone/>
            </a:pPr>
            <a:r>
              <a:rPr lang="en-US" altLang="en-US" dirty="0" smtClean="0">
                <a:latin typeface="Consolas" panose="020B0609020204030204" pitchFamily="49" charset="0"/>
                <a:cs typeface="Consolas" panose="020B0609020204030204" pitchFamily="49" charset="0"/>
              </a:rPr>
              <a:t>	low = 4;</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20;</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16916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41137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117946439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51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61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629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Strategy</a:t>
            </a:r>
          </a:p>
        </p:txBody>
      </p:sp>
      <p:sp>
        <p:nvSpPr>
          <p:cNvPr id="61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have seen two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sorting algorithms:</a:t>
            </a:r>
          </a:p>
          <a:p>
            <a:pPr lvl="1"/>
            <a:r>
              <a:rPr lang="en-US" altLang="en-US" smtClean="0">
                <a:latin typeface="Arial" charset="0"/>
                <a:cs typeface="Arial" charset="0"/>
              </a:rPr>
              <a:t>Heap sort which allows in-place sorting, and</a:t>
            </a:r>
          </a:p>
          <a:p>
            <a:pPr lvl="1"/>
            <a:r>
              <a:rPr lang="en-US" altLang="en-US" smtClean="0">
                <a:latin typeface="Arial" charset="0"/>
                <a:cs typeface="Arial" charset="0"/>
              </a:rPr>
              <a:t>Merge sort which is faster but requires more memory</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now look at a recursive algorithm which may be done </a:t>
            </a:r>
            <a:r>
              <a:rPr lang="en-US" altLang="en-US" i="1" smtClean="0">
                <a:latin typeface="Arial" charset="0"/>
                <a:cs typeface="Arial" charset="0"/>
              </a:rPr>
              <a:t>almost</a:t>
            </a:r>
            <a:r>
              <a:rPr lang="en-US" altLang="en-US" smtClean="0">
                <a:latin typeface="Arial" charset="0"/>
                <a:cs typeface="Arial" charset="0"/>
              </a:rPr>
              <a:t> in place but which is faster than heap sort</a:t>
            </a:r>
          </a:p>
          <a:p>
            <a:pPr lvl="1"/>
            <a:r>
              <a:rPr lang="en-US" altLang="en-US" smtClean="0">
                <a:latin typeface="Arial" charset="0"/>
                <a:cs typeface="Arial" charset="0"/>
              </a:rPr>
              <a:t>Use an object in the array (a pivot) to divide the two</a:t>
            </a:r>
          </a:p>
          <a:p>
            <a:pPr lvl="1"/>
            <a:r>
              <a:rPr lang="en-US" altLang="en-US" smtClean="0">
                <a:latin typeface="Arial" charset="0"/>
                <a:cs typeface="Arial" charset="0"/>
              </a:rPr>
              <a:t>Average case:	</a:t>
            </a:r>
            <a:r>
              <a:rPr lang="en-US" altLang="en-US"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time and </a:t>
            </a:r>
            <a:r>
              <a:rPr lang="en-US" altLang="en-US" smtClean="0">
                <a:latin typeface="Symbol" pitchFamily="18" charset="2"/>
                <a:cs typeface="Arial" charset="0"/>
              </a:rPr>
              <a:t>Q</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memory</a:t>
            </a:r>
            <a:endParaRPr lang="en-US" altLang="en-US" smtClean="0">
              <a:latin typeface="Times New Roman" pitchFamily="18" charset="0"/>
              <a:cs typeface="Arial" charset="0"/>
            </a:endParaRPr>
          </a:p>
          <a:p>
            <a:pPr lvl="1"/>
            <a:r>
              <a:rPr lang="en-US" altLang="en-US" smtClean="0">
                <a:latin typeface="Arial" charset="0"/>
                <a:cs typeface="Arial" charset="0"/>
              </a:rPr>
              <a:t>Worst case:	</a:t>
            </a:r>
            <a:r>
              <a:rPr lang="en-US" altLang="en-US"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r>
              <a:rPr lang="en-US" altLang="en-US" smtClean="0">
                <a:latin typeface="Arial" charset="0"/>
                <a:cs typeface="Arial" charset="0"/>
              </a:rPr>
              <a:t> time and </a:t>
            </a:r>
            <a:r>
              <a:rPr lang="en-US" altLang="en-US"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memory</a:t>
            </a:r>
            <a:endParaRPr lang="en-US" altLang="en-US" smtClean="0">
              <a:latin typeface="Times New Roman" pitchFamily="18" charset="0"/>
              <a:cs typeface="Arial" charset="0"/>
            </a:endParaRPr>
          </a:p>
          <a:p>
            <a:pPr lvl="1"/>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look at strategies for avoiding the worst case</a:t>
            </a:r>
          </a:p>
        </p:txBody>
      </p:sp>
      <p:sp>
        <p:nvSpPr>
          <p:cNvPr id="6148" name="TextBox 6"/>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a:t>
            </a:r>
          </a:p>
        </p:txBody>
      </p:sp>
    </p:spTree>
    <p:extLst>
      <p:ext uri="{BB962C8B-B14F-4D97-AF65-F5344CB8AC3E}">
        <p14:creationId xmlns:p14="http://schemas.microsoft.com/office/powerpoint/2010/main" val="2115252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4;</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20;</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16916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41137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74122970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Arc 12"/>
          <p:cNvSpPr/>
          <p:nvPr/>
        </p:nvSpPr>
        <p:spPr>
          <a:xfrm flipV="1">
            <a:off x="1835696" y="2256400"/>
            <a:ext cx="5472608"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4"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417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6;</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19;</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a:t>
            </a: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239811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6121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317474216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73</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55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396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6;</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19;</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239811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6121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178990385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Arc 12"/>
          <p:cNvSpPr/>
          <p:nvPr/>
        </p:nvSpPr>
        <p:spPr>
          <a:xfrm flipV="1">
            <a:off x="2555776" y="2256400"/>
            <a:ext cx="4401983"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456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8;</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18;</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31181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70494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892047322"/>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95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15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76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8;</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18;</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31181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70494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394270457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Arc 12"/>
          <p:cNvSpPr/>
          <p:nvPr/>
        </p:nvSpPr>
        <p:spPr>
          <a:xfrm flipV="1">
            <a:off x="3203849" y="2256400"/>
            <a:ext cx="3384376"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9316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10;</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17;</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385192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35855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344933028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89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28</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517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10;</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17;</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385192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35855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140486744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Arc 12"/>
          <p:cNvSpPr/>
          <p:nvPr/>
        </p:nvSpPr>
        <p:spPr>
          <a:xfrm flipV="1">
            <a:off x="3923928" y="2256400"/>
            <a:ext cx="2304256"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743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12;</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15;</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457200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65212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168685513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bg1"/>
                          </a:solidFill>
                        </a:rPr>
                        <a:t>62</a:t>
                      </a:r>
                      <a:endParaRPr lang="en-CA" sz="2000" b="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bg1"/>
                          </a:solidFill>
                        </a:rPr>
                        <a:t>32</a:t>
                      </a:r>
                      <a:endParaRPr lang="en-CA" sz="2000" b="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0819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12;</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15;</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457200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65212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421817031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Arc 12"/>
          <p:cNvSpPr/>
          <p:nvPr/>
        </p:nvSpPr>
        <p:spPr>
          <a:xfrm flipV="1">
            <a:off x="4644008" y="2256400"/>
            <a:ext cx="864096" cy="781496"/>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0882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13;</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14;</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493204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7843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3886081142"/>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smtClean="0">
                          <a:solidFill>
                            <a:schemeClr val="bg1"/>
                          </a:solidFill>
                        </a:rPr>
                        <a:t>99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1" dirty="0" smtClean="0">
                          <a:solidFill>
                            <a:schemeClr val="bg1"/>
                          </a:solidFill>
                        </a:rPr>
                        <a:t>17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27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latin typeface="Arial" charset="0"/>
                <a:cs typeface="Arial" charset="0"/>
              </a:rPr>
              <a:t>Quicksort</a:t>
            </a:r>
          </a:p>
        </p:txBody>
      </p:sp>
      <p:sp>
        <p:nvSpPr>
          <p:cNvPr id="71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Merge sort splits the array sub-lists and sorts them</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larger problem is split into two sub-problems based on </a:t>
            </a:r>
            <a:r>
              <a:rPr lang="en-US" altLang="en-US" i="1" smtClean="0">
                <a:latin typeface="Arial" charset="0"/>
                <a:cs typeface="Arial" charset="0"/>
              </a:rPr>
              <a:t>location</a:t>
            </a:r>
            <a:r>
              <a:rPr lang="en-US" altLang="en-US" smtClean="0">
                <a:latin typeface="Arial" charset="0"/>
                <a:cs typeface="Arial" charset="0"/>
              </a:rPr>
              <a:t> in the array</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Consider the following alternative:</a:t>
            </a:r>
          </a:p>
          <a:p>
            <a:pPr lvl="1"/>
            <a:r>
              <a:rPr lang="en-US" altLang="en-US" smtClean="0">
                <a:latin typeface="Arial" charset="0"/>
                <a:cs typeface="Arial" charset="0"/>
              </a:rPr>
              <a:t>Chose an object in the array and partition the remaining objects into two groups relative to the chosen entry</a:t>
            </a:r>
          </a:p>
          <a:p>
            <a:pPr lvl="1">
              <a:buFontTx/>
              <a:buNone/>
            </a:pPr>
            <a:endParaRPr lang="en-US" altLang="en-US" sz="1600" b="1" smtClean="0">
              <a:latin typeface="Courier New" pitchFamily="49" charset="0"/>
              <a:cs typeface="Arial" charset="0"/>
            </a:endParaRPr>
          </a:p>
        </p:txBody>
      </p:sp>
      <p:sp>
        <p:nvSpPr>
          <p:cNvPr id="717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7.6.1</a:t>
            </a:r>
          </a:p>
        </p:txBody>
      </p:sp>
    </p:spTree>
    <p:extLst>
      <p:ext uri="{BB962C8B-B14F-4D97-AF65-F5344CB8AC3E}">
        <p14:creationId xmlns:p14="http://schemas.microsoft.com/office/powerpoint/2010/main" val="931623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13;</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14;</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493204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7843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61328218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Arc 12"/>
          <p:cNvSpPr/>
          <p:nvPr/>
        </p:nvSpPr>
        <p:spPr>
          <a:xfrm flipV="1">
            <a:off x="5004048" y="2362528"/>
            <a:ext cx="216024" cy="601476"/>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070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14;</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13;</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a:t>
            </a:r>
            <a:r>
              <a:rPr lang="en-US" altLang="en-US" dirty="0" smtClean="0">
                <a:solidFill>
                  <a:prstClr val="black"/>
                </a:solidFill>
                <a:latin typeface="Arial" charset="0"/>
                <a:cs typeface="Arial" charset="0"/>
              </a:rPr>
              <a:t>Now, </a:t>
            </a:r>
            <a:r>
              <a:rPr lang="en-US" altLang="en-US" dirty="0" smtClean="0">
                <a:solidFill>
                  <a:prstClr val="black"/>
                </a:solidFill>
                <a:latin typeface="Consolas" panose="020B0609020204030204" pitchFamily="49" charset="0"/>
                <a:cs typeface="Consolas" panose="020B0609020204030204" pitchFamily="49" charset="0"/>
              </a:rPr>
              <a:t>low &gt; high</a:t>
            </a:r>
            <a:r>
              <a:rPr lang="en-US" altLang="en-US" dirty="0" smtClean="0">
                <a:solidFill>
                  <a:prstClr val="black"/>
                </a:solidFill>
                <a:latin typeface="Arial" charset="0"/>
                <a:cs typeface="Arial" charset="0"/>
              </a:rPr>
              <a:t>, so we stop</a:t>
            </a:r>
            <a:endParaRPr lang="en-US" altLang="en-US" dirty="0">
              <a:solidFill>
                <a:prstClr val="black"/>
              </a:solidFill>
              <a:latin typeface="Arial" charset="0"/>
              <a:cs typeface="Arial"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52920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93204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389711225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17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1" dirty="0" smtClean="0">
                          <a:solidFill>
                            <a:schemeClr val="bg1"/>
                          </a:solidFill>
                        </a:rPr>
                        <a:t>99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4430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14;</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13;</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a:t>
            </a:r>
            <a:r>
              <a:rPr lang="en-US" altLang="en-US" dirty="0" smtClean="0">
                <a:solidFill>
                  <a:prstClr val="black"/>
                </a:solidFill>
                <a:latin typeface="Arial" charset="0"/>
                <a:cs typeface="Arial" charset="0"/>
              </a:rPr>
              <a:t>Now, </a:t>
            </a:r>
            <a:r>
              <a:rPr lang="en-US" altLang="en-US" dirty="0" smtClean="0">
                <a:solidFill>
                  <a:prstClr val="black"/>
                </a:solidFill>
                <a:latin typeface="Consolas" panose="020B0609020204030204" pitchFamily="49" charset="0"/>
                <a:cs typeface="Consolas" panose="020B0609020204030204" pitchFamily="49" charset="0"/>
              </a:rPr>
              <a:t>low &gt; high</a:t>
            </a:r>
            <a:r>
              <a:rPr lang="en-US" altLang="en-US" dirty="0" smtClean="0">
                <a:solidFill>
                  <a:prstClr val="black"/>
                </a:solidFill>
                <a:latin typeface="Arial" charset="0"/>
                <a:cs typeface="Arial" charset="0"/>
              </a:rPr>
              <a:t>, so we stop</a:t>
            </a:r>
            <a:endParaRPr lang="en-US" altLang="en-US" dirty="0">
              <a:solidFill>
                <a:prstClr val="black"/>
              </a:solidFill>
              <a:latin typeface="Arial" charset="0"/>
              <a:cs typeface="Arial"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52920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93204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p>
        </p:txBody>
      </p:sp>
      <p:graphicFrame>
        <p:nvGraphicFramePr>
          <p:cNvPr id="10" name="Table 9"/>
          <p:cNvGraphicFramePr>
            <a:graphicFrameLocks noGrp="1"/>
          </p:cNvGraphicFramePr>
          <p:nvPr>
            <p:extLst>
              <p:ext uri="{D42A27DB-BD31-4B8C-83A1-F6EECF244321}">
                <p14:modId xmlns:p14="http://schemas.microsoft.com/office/powerpoint/2010/main" val="286809632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tx1"/>
                          </a:solidFill>
                        </a:rPr>
                        <a:t>57</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Arc 11"/>
          <p:cNvSpPr/>
          <p:nvPr/>
        </p:nvSpPr>
        <p:spPr>
          <a:xfrm flipH="1" flipV="1">
            <a:off x="5405032" y="2204864"/>
            <a:ext cx="3401792" cy="805736"/>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Arc 12"/>
          <p:cNvSpPr/>
          <p:nvPr/>
        </p:nvSpPr>
        <p:spPr>
          <a:xfrm rot="3501012" flipH="1" flipV="1">
            <a:off x="4612826" y="3153185"/>
            <a:ext cx="3108686" cy="1519955"/>
          </a:xfrm>
          <a:prstGeom prst="arc">
            <a:avLst>
              <a:gd name="adj1" fmla="val 10992143"/>
              <a:gd name="adj2" fmla="val 21219815"/>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225526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a:t>
            </a:r>
            <a:r>
              <a:rPr lang="en-US" altLang="en-US" dirty="0" smtClean="0">
                <a:latin typeface="Arial" charset="0"/>
                <a:cs typeface="Arial" charset="0"/>
              </a:rPr>
              <a:t>We now begin calling quicksort recursively on the first half</a:t>
            </a:r>
            <a:endParaRPr lang="en-US" altLang="en-US" dirty="0">
              <a:latin typeface="Arial" charset="0"/>
              <a:cs typeface="Arial" charset="0"/>
            </a:endParaRPr>
          </a:p>
          <a:p>
            <a:pPr marL="457200" lvl="1" indent="0">
              <a:buNone/>
            </a:pPr>
            <a:r>
              <a:rPr lang="en-US" altLang="en-US" dirty="0" smtClean="0">
                <a:latin typeface="Consolas" panose="020B0609020204030204" pitchFamily="49" charset="0"/>
                <a:cs typeface="Consolas" panose="020B0609020204030204" pitchFamily="49" charset="0"/>
              </a:rPr>
              <a:t>	quicksort( array, 0, 14 );</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97506749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tx1"/>
                          </a:solidFill>
                        </a:rPr>
                        <a:t>57</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269385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smtClean="0">
                <a:latin typeface="Times New Roman" panose="02020603050405020304" pitchFamily="18" charset="0"/>
                <a:cs typeface="Times New Roman" panose="02020603050405020304" pitchFamily="18" charset="0"/>
              </a:rPr>
              <a:t>14 </a:t>
            </a:r>
            <a:r>
              <a:rPr lang="en-US" altLang="en-US" dirty="0">
                <a:latin typeface="Times New Roman" panose="02020603050405020304" pitchFamily="18" charset="0"/>
                <a:cs typeface="Times New Roman" panose="02020603050405020304" pitchFamily="18" charset="0"/>
              </a:rPr>
              <a:t>– 0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(0 + </a:t>
            </a:r>
            <a:r>
              <a:rPr lang="en-US" altLang="en-US" dirty="0" smtClean="0">
                <a:latin typeface="Consolas" panose="020B0609020204030204" pitchFamily="49" charset="0"/>
                <a:cs typeface="Consolas" panose="020B0609020204030204" pitchFamily="49" charset="0"/>
              </a:rPr>
              <a:t>14)/</a:t>
            </a:r>
            <a:r>
              <a:rPr lang="en-US" altLang="en-US" dirty="0">
                <a:latin typeface="Consolas" panose="020B0609020204030204" pitchFamily="49" charset="0"/>
                <a:cs typeface="Consolas" panose="020B0609020204030204" pitchFamily="49" charset="0"/>
              </a:rPr>
              <a:t>2; // == </a:t>
            </a:r>
            <a:r>
              <a:rPr lang="en-US" altLang="en-US" dirty="0" smtClean="0">
                <a:latin typeface="Consolas" panose="020B0609020204030204" pitchFamily="49" charset="0"/>
                <a:cs typeface="Consolas" panose="020B0609020204030204" pitchFamily="49" charset="0"/>
              </a:rPr>
              <a:t>7</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a:t>
            </a:r>
          </a:p>
          <a:p>
            <a:pPr>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94560532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6546948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smtClean="0">
                <a:latin typeface="Times New Roman" panose="02020603050405020304" pitchFamily="18" charset="0"/>
                <a:cs typeface="Times New Roman" panose="02020603050405020304" pitchFamily="18" charset="0"/>
              </a:rPr>
              <a:t>14 </a:t>
            </a:r>
            <a:r>
              <a:rPr lang="en-US" altLang="en-US" dirty="0">
                <a:latin typeface="Times New Roman" panose="02020603050405020304" pitchFamily="18" charset="0"/>
                <a:cs typeface="Times New Roman" panose="02020603050405020304" pitchFamily="18" charset="0"/>
              </a:rPr>
              <a:t>– 0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(0 + </a:t>
            </a:r>
            <a:r>
              <a:rPr lang="en-US" altLang="en-US" dirty="0" smtClean="0">
                <a:latin typeface="Consolas" panose="020B0609020204030204" pitchFamily="49" charset="0"/>
                <a:cs typeface="Consolas" panose="020B0609020204030204" pitchFamily="49" charset="0"/>
              </a:rPr>
              <a:t>14)/</a:t>
            </a:r>
            <a:r>
              <a:rPr lang="en-US" altLang="en-US" dirty="0">
                <a:latin typeface="Consolas" panose="020B0609020204030204" pitchFamily="49" charset="0"/>
                <a:cs typeface="Consolas" panose="020B0609020204030204" pitchFamily="49" charset="0"/>
              </a:rPr>
              <a:t>2; // == </a:t>
            </a:r>
            <a:r>
              <a:rPr lang="en-US" altLang="en-US" dirty="0" smtClean="0">
                <a:latin typeface="Consolas" panose="020B0609020204030204" pitchFamily="49" charset="0"/>
                <a:cs typeface="Consolas" panose="020B0609020204030204" pitchFamily="49" charset="0"/>
              </a:rPr>
              <a:t>7</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pivot = </a:t>
            </a:r>
            <a:r>
              <a:rPr lang="en-US" altLang="en-US" b="1" dirty="0" smtClean="0">
                <a:solidFill>
                  <a:srgbClr val="FF0000"/>
                </a:solidFill>
                <a:latin typeface="Consolas" panose="020B0609020204030204" pitchFamily="49" charset="0"/>
                <a:cs typeface="Consolas" panose="020B0609020204030204" pitchFamily="49" charset="0"/>
              </a:rPr>
              <a:t>17</a:t>
            </a:r>
            <a:endParaRPr lang="en-US" altLang="en-US" b="1" dirty="0">
              <a:solidFill>
                <a:srgbClr val="FF0000"/>
              </a:solidFill>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a:t>
            </a:r>
          </a:p>
          <a:p>
            <a:pPr>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21258863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1" dirty="0" smtClean="0">
                          <a:solidFill>
                            <a:schemeClr val="bg1"/>
                          </a:solidFill>
                        </a:rPr>
                        <a:t>13</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23</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17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4476615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smtClean="0">
                <a:latin typeface="Times New Roman" panose="02020603050405020304" pitchFamily="18" charset="0"/>
                <a:cs typeface="Times New Roman" panose="02020603050405020304" pitchFamily="18" charset="0"/>
              </a:rPr>
              <a:t>14 </a:t>
            </a:r>
            <a:r>
              <a:rPr lang="en-US" altLang="en-US" dirty="0">
                <a:latin typeface="Times New Roman" panose="02020603050405020304" pitchFamily="18" charset="0"/>
                <a:cs typeface="Times New Roman" panose="02020603050405020304" pitchFamily="18" charset="0"/>
              </a:rPr>
              <a:t>– 0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(0 + </a:t>
            </a:r>
            <a:r>
              <a:rPr lang="en-US" altLang="en-US" dirty="0" smtClean="0">
                <a:latin typeface="Consolas" panose="020B0609020204030204" pitchFamily="49" charset="0"/>
                <a:cs typeface="Consolas" panose="020B0609020204030204" pitchFamily="49" charset="0"/>
              </a:rPr>
              <a:t>14)/</a:t>
            </a:r>
            <a:r>
              <a:rPr lang="en-US" altLang="en-US" dirty="0">
                <a:latin typeface="Consolas" panose="020B0609020204030204" pitchFamily="49" charset="0"/>
                <a:cs typeface="Consolas" panose="020B0609020204030204" pitchFamily="49" charset="0"/>
              </a:rPr>
              <a:t>2; // == </a:t>
            </a:r>
            <a:r>
              <a:rPr lang="en-US" altLang="en-US" dirty="0" smtClean="0">
                <a:latin typeface="Consolas" panose="020B0609020204030204" pitchFamily="49" charset="0"/>
                <a:cs typeface="Consolas" panose="020B0609020204030204" pitchFamily="49" charset="0"/>
              </a:rPr>
              <a:t>7</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a:t>
            </a:r>
          </a:p>
          <a:p>
            <a:pPr>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87262455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8" name="Arc 7"/>
          <p:cNvSpPr/>
          <p:nvPr/>
        </p:nvSpPr>
        <p:spPr>
          <a:xfrm flipV="1">
            <a:off x="86508" y="2681624"/>
            <a:ext cx="351656" cy="360040"/>
          </a:xfrm>
          <a:prstGeom prst="arc">
            <a:avLst>
              <a:gd name="adj1" fmla="val 6391813"/>
              <a:gd name="adj2" fmla="val 440033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flipV="1">
            <a:off x="2622520" y="2681624"/>
            <a:ext cx="351656" cy="360040"/>
          </a:xfrm>
          <a:prstGeom prst="arc">
            <a:avLst>
              <a:gd name="adj1" fmla="val 6391813"/>
              <a:gd name="adj2" fmla="val 440033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endParaRPr lang="en-US"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085569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Starting from the front and back:</a:t>
            </a:r>
          </a:p>
          <a:p>
            <a:pPr lvl="1"/>
            <a:r>
              <a:rPr lang="en-US" altLang="en-US" dirty="0">
                <a:latin typeface="Arial" charset="0"/>
                <a:cs typeface="Arial" charset="0"/>
              </a:rPr>
              <a:t>Find the next element greater than the pivot</a:t>
            </a:r>
          </a:p>
          <a:p>
            <a:pPr lvl="1"/>
            <a:r>
              <a:rPr lang="en-US" altLang="en-US" dirty="0">
                <a:latin typeface="Arial" charset="0"/>
                <a:cs typeface="Arial" charset="0"/>
              </a:rPr>
              <a:t>The last element less than the pivot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36429710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615328"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54470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4512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1;</a:t>
            </a: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9;</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88300868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1" dirty="0" smtClean="0">
                          <a:solidFill>
                            <a:schemeClr val="bg1"/>
                          </a:solidFill>
                        </a:rPr>
                        <a:t>51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3</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615328"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7446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802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1;</a:t>
            </a: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9;</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a:t>
            </a:r>
            <a:r>
              <a:rPr lang="en-US" altLang="en-US" dirty="0" smtClean="0">
                <a:solidFill>
                  <a:prstClr val="black"/>
                </a:solidFill>
                <a:latin typeface="Arial" charset="0"/>
                <a:cs typeface="Arial" charset="0"/>
              </a:rPr>
              <a:t>them</a:t>
            </a:r>
            <a:endParaRPr lang="en-US" altLang="en-US" dirty="0">
              <a:solidFill>
                <a:prstClr val="black"/>
              </a:solidFill>
              <a:latin typeface="Arial" charset="0"/>
              <a:cs typeface="Arial"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59365482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615328"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7446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flipV="1">
            <a:off x="705532" y="2256400"/>
            <a:ext cx="2642332"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6"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545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latin typeface="Arial" charset="0"/>
                <a:cs typeface="Arial" charset="0"/>
              </a:rPr>
              <a:t>Quicksort</a:t>
            </a:r>
          </a:p>
        </p:txBody>
      </p:sp>
      <p:sp>
        <p:nvSpPr>
          <p:cNvPr id="81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example, given</a:t>
            </a: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we can select the middle entry, 44, and sort the remaining entries into two groups, those less than 44 and those greater than 44:</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Notice that 44 is now in the correct location if the list was sorted</a:t>
            </a:r>
          </a:p>
          <a:p>
            <a:pPr lvl="1"/>
            <a:r>
              <a:rPr lang="en-US" altLang="en-US" smtClean="0">
                <a:latin typeface="Arial" charset="0"/>
                <a:cs typeface="Arial" charset="0"/>
              </a:rPr>
              <a:t>Proceed by applying the algorithm to the first six and last eight entries</a:t>
            </a:r>
          </a:p>
        </p:txBody>
      </p:sp>
      <p:graphicFrame>
        <p:nvGraphicFramePr>
          <p:cNvPr id="4" name="Table 3"/>
          <p:cNvGraphicFramePr>
            <a:graphicFrameLocks noGrp="1"/>
          </p:cNvGraphicFramePr>
          <p:nvPr/>
        </p:nvGraphicFramePr>
        <p:xfrm>
          <a:off x="1258888" y="2060575"/>
          <a:ext cx="7224705" cy="371475"/>
        </p:xfrm>
        <a:graphic>
          <a:graphicData uri="http://schemas.openxmlformats.org/drawingml/2006/table">
            <a:tbl>
              <a:tblPr firstRow="1" bandRow="1">
                <a:tableStyleId>{2D5ABB26-0587-4C30-8999-92F81FD0307C}</a:tableStyleId>
              </a:tblPr>
              <a:tblGrid>
                <a:gridCol w="481647"/>
                <a:gridCol w="481647"/>
                <a:gridCol w="481647"/>
                <a:gridCol w="481647"/>
                <a:gridCol w="481647"/>
                <a:gridCol w="481647"/>
                <a:gridCol w="481647"/>
                <a:gridCol w="481647"/>
                <a:gridCol w="481647"/>
                <a:gridCol w="481647"/>
                <a:gridCol w="481647"/>
                <a:gridCol w="481647"/>
                <a:gridCol w="481647"/>
                <a:gridCol w="481647"/>
                <a:gridCol w="481647"/>
              </a:tblGrid>
              <a:tr h="371475">
                <a:tc>
                  <a:txBody>
                    <a:bodyPr/>
                    <a:lstStyle/>
                    <a:p>
                      <a:pPr algn="ctr"/>
                      <a:r>
                        <a:rPr lang="en-CA" sz="1800" dirty="0" smtClean="0"/>
                        <a:t>80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38</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95</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84</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66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79</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00B0F0"/>
                          </a:solidFill>
                        </a:rPr>
                        <a:t>44</a:t>
                      </a:r>
                      <a:endParaRPr lang="en-CA" sz="1800" b="1" dirty="0">
                        <a:solidFill>
                          <a:srgbClr val="00B0F0"/>
                        </a:solidFill>
                      </a:endParaRP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26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87</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12</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43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81</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1258888" y="3562350"/>
          <a:ext cx="7224705" cy="371475"/>
        </p:xfrm>
        <a:graphic>
          <a:graphicData uri="http://schemas.openxmlformats.org/drawingml/2006/table">
            <a:tbl>
              <a:tblPr firstRow="1" bandRow="1">
                <a:tableStyleId>{2D5ABB26-0587-4C30-8999-92F81FD0307C}</a:tableStyleId>
              </a:tblPr>
              <a:tblGrid>
                <a:gridCol w="481647"/>
                <a:gridCol w="481647"/>
                <a:gridCol w="481647"/>
                <a:gridCol w="481647"/>
                <a:gridCol w="481647"/>
                <a:gridCol w="481647"/>
                <a:gridCol w="481647"/>
                <a:gridCol w="481647"/>
                <a:gridCol w="481647"/>
                <a:gridCol w="481647"/>
                <a:gridCol w="481647"/>
                <a:gridCol w="481647"/>
                <a:gridCol w="481647"/>
                <a:gridCol w="481647"/>
                <a:gridCol w="481647"/>
              </a:tblGrid>
              <a:tr h="371475">
                <a:tc>
                  <a:txBody>
                    <a:bodyPr/>
                    <a:lstStyle/>
                    <a:p>
                      <a:pPr algn="ctr"/>
                      <a:r>
                        <a:rPr lang="en-CA" sz="1800" dirty="0" smtClean="0"/>
                        <a:t>38</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26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12</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43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00B0F0"/>
                          </a:solidFill>
                        </a:rPr>
                        <a:t>44</a:t>
                      </a:r>
                      <a:endParaRPr lang="en-CA" sz="1800" b="1" dirty="0">
                        <a:solidFill>
                          <a:srgbClr val="00B0F0"/>
                        </a:solidFill>
                      </a:endParaRP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95</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84</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66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79</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87</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dirty="0" smtClean="0"/>
                        <a:t>96</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81</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26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7.6.1</a:t>
            </a:r>
          </a:p>
        </p:txBody>
      </p:sp>
    </p:spTree>
    <p:extLst>
      <p:ext uri="{BB962C8B-B14F-4D97-AF65-F5344CB8AC3E}">
        <p14:creationId xmlns:p14="http://schemas.microsoft.com/office/powerpoint/2010/main" val="1743903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2;</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8;</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87465489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49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15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97160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13184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1757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2;</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8;</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a:t>
            </a:r>
            <a:r>
              <a:rPr lang="en-US" altLang="en-US" dirty="0" smtClean="0">
                <a:solidFill>
                  <a:prstClr val="black"/>
                </a:solidFill>
                <a:latin typeface="Arial" charset="0"/>
                <a:cs typeface="Arial" charset="0"/>
              </a:rPr>
              <a:t>them</a:t>
            </a:r>
            <a:endParaRPr lang="en-US" altLang="en-US" dirty="0">
              <a:solidFill>
                <a:prstClr val="black"/>
              </a:solidFill>
              <a:latin typeface="Arial" charset="0"/>
              <a:cs typeface="Arial"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85305539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97160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13184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flipV="1">
            <a:off x="1070904" y="2256400"/>
            <a:ext cx="1944216"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4"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5206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3;</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4;</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86808402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35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1" dirty="0" smtClean="0">
                          <a:solidFill>
                            <a:schemeClr val="bg1"/>
                          </a:solidFill>
                        </a:rPr>
                        <a:t>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13179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66061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7814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3;</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4;</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a:t>
            </a:r>
            <a:r>
              <a:rPr lang="en-US" altLang="en-US" dirty="0" smtClean="0">
                <a:solidFill>
                  <a:prstClr val="black"/>
                </a:solidFill>
                <a:latin typeface="Arial" charset="0"/>
                <a:cs typeface="Arial" charset="0"/>
              </a:rPr>
              <a:t>them</a:t>
            </a:r>
            <a:endParaRPr lang="en-US" altLang="en-US" dirty="0">
              <a:solidFill>
                <a:prstClr val="black"/>
              </a:solidFill>
              <a:latin typeface="Arial" charset="0"/>
              <a:cs typeface="Arial"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424655895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13179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66061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flipV="1">
            <a:off x="1380120" y="2362528"/>
            <a:ext cx="216024" cy="601476"/>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5"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6230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4;</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3;</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66567528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1" dirty="0" smtClean="0">
                          <a:solidFill>
                            <a:schemeClr val="bg1"/>
                          </a:solidFill>
                        </a:rPr>
                        <a:t>35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1664384"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32787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6813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a:t>
            </a:r>
            <a:r>
              <a:rPr lang="en-US" altLang="en-US" dirty="0" smtClean="0">
                <a:latin typeface="Arial" charset="0"/>
                <a:cs typeface="Arial" charset="0"/>
              </a:rPr>
              <a:t>continue calling </a:t>
            </a:r>
            <a:r>
              <a:rPr lang="en-US" altLang="en-US" dirty="0">
                <a:latin typeface="Arial" charset="0"/>
                <a:cs typeface="Arial" charset="0"/>
              </a:rPr>
              <a:t>quicksort recursively</a:t>
            </a:r>
          </a:p>
          <a:p>
            <a:pPr marL="457200" lvl="1" indent="0">
              <a:buNone/>
            </a:pPr>
            <a:r>
              <a:rPr lang="en-US" altLang="en-US" dirty="0">
                <a:latin typeface="Consolas" panose="020B0609020204030204" pitchFamily="49" charset="0"/>
                <a:cs typeface="Consolas" panose="020B0609020204030204" pitchFamily="49" charset="0"/>
              </a:rPr>
              <a:t>	quicksort( array, 0, </a:t>
            </a:r>
            <a:r>
              <a:rPr lang="en-US" altLang="en-US" dirty="0" smtClean="0">
                <a:latin typeface="Consolas" panose="020B0609020204030204" pitchFamily="49" charset="0"/>
                <a:cs typeface="Consolas" panose="020B0609020204030204" pitchFamily="49" charset="0"/>
              </a:rPr>
              <a:t>4 </a:t>
            </a:r>
            <a:r>
              <a:rPr lang="en-US" altLang="en-US" dirty="0">
                <a:latin typeface="Consolas" panose="020B0609020204030204" pitchFamily="49" charset="0"/>
                <a:cs typeface="Consolas" panose="020B0609020204030204" pitchFamily="49" charset="0"/>
              </a:rPr>
              <a:t>);</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27276276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tx1"/>
                          </a:solidFill>
                        </a:rPr>
                        <a:t>17</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8447169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smtClean="0">
                <a:latin typeface="Times New Roman" panose="02020603050405020304" pitchFamily="18" charset="0"/>
                <a:cs typeface="Times New Roman" panose="02020603050405020304" pitchFamily="18" charset="0"/>
              </a:rPr>
              <a:t>4 </a:t>
            </a:r>
            <a:r>
              <a:rPr lang="en-US" altLang="en-US" dirty="0">
                <a:latin typeface="Times New Roman" panose="02020603050405020304" pitchFamily="18" charset="0"/>
                <a:cs typeface="Times New Roman" panose="02020603050405020304" pitchFamily="18" charset="0"/>
              </a:rPr>
              <a:t>– 0 ≤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35091960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4430443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a:latin typeface="Consolas" panose="020B0609020204030204" pitchFamily="49" charset="0"/>
                <a:cs typeface="Consolas" panose="020B0609020204030204" pitchFamily="49" charset="0"/>
              </a:rPr>
              <a:t>0</a:t>
            </a:r>
            <a:r>
              <a:rPr lang="en-US" altLang="en-US" dirty="0">
                <a:latin typeface="Arial" charset="0"/>
                <a:cs typeface="Arial" charset="0"/>
              </a:rPr>
              <a:t> to </a:t>
            </a:r>
            <a:r>
              <a:rPr lang="en-US" altLang="en-US" dirty="0" smtClean="0">
                <a:latin typeface="Consolas" pitchFamily="49" charset="0"/>
                <a:cs typeface="Consolas" pitchFamily="49" charset="0"/>
              </a:rPr>
              <a:t>3</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12531141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0,  4 </a:t>
            </a:r>
            <a:r>
              <a:rPr lang="en-US" altLang="en-US" dirty="0">
                <a:latin typeface="Consolas" pitchFamily="49" charset="0"/>
                <a:cs typeface="Consolas" pitchFamily="49" charset="0"/>
              </a:rPr>
              <a:t>) </a:t>
            </a:r>
            <a:endParaRPr lang="en-CA" dirty="0"/>
          </a:p>
        </p:txBody>
      </p:sp>
      <p:sp>
        <p:nvSpPr>
          <p:cNvPr id="11" name="Rectangle 10"/>
          <p:cNvSpPr/>
          <p:nvPr/>
        </p:nvSpPr>
        <p:spPr>
          <a:xfrm>
            <a:off x="5148064" y="501317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 0, 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8184600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a:latin typeface="Consolas" panose="020B0609020204030204" pitchFamily="49" charset="0"/>
                <a:cs typeface="Consolas" panose="020B0609020204030204" pitchFamily="49" charset="0"/>
              </a:rPr>
              <a:t>0</a:t>
            </a:r>
            <a:r>
              <a:rPr lang="en-US" altLang="en-US" dirty="0">
                <a:latin typeface="Arial" charset="0"/>
                <a:cs typeface="Arial" charset="0"/>
              </a:rPr>
              <a:t> to </a:t>
            </a:r>
            <a:r>
              <a:rPr lang="en-US" altLang="en-US" dirty="0" smtClean="0">
                <a:latin typeface="Consolas" pitchFamily="49" charset="0"/>
                <a:cs typeface="Consolas" pitchFamily="49" charset="0"/>
              </a:rPr>
              <a:t>3</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lvl="1"/>
            <a:r>
              <a:rPr lang="en-US" altLang="en-US" dirty="0">
                <a:latin typeface="Arial" charset="0"/>
                <a:cs typeface="Arial" charset="0"/>
              </a:rPr>
              <a:t>This function call completes and so we exit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17664638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0,  4 </a:t>
            </a:r>
            <a:r>
              <a:rPr lang="en-US" altLang="en-US" dirty="0">
                <a:latin typeface="Consolas" pitchFamily="49" charset="0"/>
                <a:cs typeface="Consolas" pitchFamily="49" charset="0"/>
              </a:rPr>
              <a:t>) </a:t>
            </a:r>
            <a:endParaRPr lang="en-CA" dirty="0"/>
          </a:p>
        </p:txBody>
      </p:sp>
      <p:sp>
        <p:nvSpPr>
          <p:cNvPr id="11" name="Rectangle 10"/>
          <p:cNvSpPr/>
          <p:nvPr/>
        </p:nvSpPr>
        <p:spPr>
          <a:xfrm>
            <a:off x="5148064" y="501317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0, 4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2081173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smtClean="0">
                <a:latin typeface="Consolas" panose="020B0609020204030204" pitchFamily="49" charset="0"/>
                <a:cs typeface="Consolas" panose="020B0609020204030204" pitchFamily="49" charset="0"/>
              </a:rPr>
              <a:t>quicksort</a:t>
            </a:r>
            <a:r>
              <a:rPr lang="en-US" altLang="en-US" dirty="0" smtClean="0">
                <a:latin typeface="Arial" charset="0"/>
                <a:cs typeface="Arial" charset="0"/>
              </a:rPr>
              <a:t> </a:t>
            </a:r>
            <a:r>
              <a:rPr lang="en-US" altLang="en-US" dirty="0">
                <a:latin typeface="Arial" charset="0"/>
                <a:cs typeface="Arial" charset="0"/>
              </a:rPr>
              <a:t>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43641727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887321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latin typeface="Arial" charset="0"/>
                <a:cs typeface="Arial" charset="0"/>
              </a:rPr>
              <a:t>Run-time analysis</a:t>
            </a:r>
          </a:p>
        </p:txBody>
      </p:sp>
      <p:sp>
        <p:nvSpPr>
          <p:cNvPr id="92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Like merge sort, we can either:</a:t>
            </a:r>
          </a:p>
          <a:p>
            <a:pPr lvl="1"/>
            <a:r>
              <a:rPr lang="en-US" altLang="en-US" smtClean="0">
                <a:latin typeface="Arial" charset="0"/>
                <a:cs typeface="Arial" charset="0"/>
              </a:rPr>
              <a:t>Apply insertion sort if the size of the sub-list is sufficiently small, or</a:t>
            </a:r>
          </a:p>
          <a:p>
            <a:pPr lvl="1"/>
            <a:r>
              <a:rPr lang="en-US" altLang="en-US" smtClean="0">
                <a:latin typeface="Arial" charset="0"/>
                <a:cs typeface="Arial" charset="0"/>
              </a:rPr>
              <a:t>Sort the sub-lists using quicksort</a:t>
            </a:r>
          </a:p>
          <a:p>
            <a:pPr lvl="1"/>
            <a:endParaRPr lang="en-US" altLang="en-US" smtClean="0">
              <a:latin typeface="Arial" charset="0"/>
              <a:cs typeface="Arial" charset="0"/>
            </a:endParaRPr>
          </a:p>
          <a:p>
            <a:pPr>
              <a:buFont typeface="Arial" charset="0"/>
              <a:buNone/>
            </a:pPr>
            <a:r>
              <a:rPr lang="en-US" altLang="en-US" smtClean="0">
                <a:latin typeface="Arial" charset="0"/>
                <a:cs typeface="Arial" charset="0"/>
              </a:rPr>
              <a:t>	In the best case, the list will be split into two approximately equal sub-lists, and thus, the run time could be very similar to that of merge sort:  </a:t>
            </a:r>
            <a:r>
              <a:rPr lang="en-US" altLang="en-US" smtClean="0">
                <a:latin typeface="Symbol" pitchFamily="18" charset="2"/>
                <a:cs typeface="Arial"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ln(</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p>
          <a:p>
            <a:pPr>
              <a:buFont typeface="Arial" charset="0"/>
              <a:buNone/>
            </a:pPr>
            <a:endParaRPr lang="en-US" altLang="en-US" smtClean="0">
              <a:latin typeface="Times New Roman" pitchFamily="18" charset="0"/>
              <a:cs typeface="Times New Roman" pitchFamily="18" charset="0"/>
            </a:endParaRPr>
          </a:p>
          <a:p>
            <a:pPr>
              <a:buFont typeface="Arial" charset="0"/>
              <a:buNone/>
            </a:pPr>
            <a:r>
              <a:rPr lang="en-US" altLang="en-US" smtClean="0">
                <a:latin typeface="Arial" charset="0"/>
                <a:cs typeface="Arial" charset="0"/>
              </a:rPr>
              <a:t>	What happens if we don’t get that lucky?</a:t>
            </a:r>
          </a:p>
          <a:p>
            <a:pPr>
              <a:buFont typeface="Arial" charset="0"/>
              <a:buNone/>
            </a:pPr>
            <a:endParaRPr lang="en-US" altLang="en-US" smtClean="0">
              <a:latin typeface="Times New Roman" pitchFamily="18" charset="0"/>
              <a:cs typeface="Times New Roman" pitchFamily="18" charset="0"/>
            </a:endParaRPr>
          </a:p>
        </p:txBody>
      </p:sp>
      <p:sp>
        <p:nvSpPr>
          <p:cNvPr id="922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7.6.1</a:t>
            </a:r>
          </a:p>
        </p:txBody>
      </p:sp>
    </p:spTree>
    <p:extLst>
      <p:ext uri="{BB962C8B-B14F-4D97-AF65-F5344CB8AC3E}">
        <p14:creationId xmlns:p14="http://schemas.microsoft.com/office/powerpoint/2010/main" val="3162765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back to executing </a:t>
            </a:r>
            <a:r>
              <a:rPr lang="en-US" altLang="en-US" dirty="0">
                <a:latin typeface="Consolas" pitchFamily="49" charset="0"/>
                <a:cs typeface="Consolas" pitchFamily="49" charset="0"/>
              </a:rPr>
              <a:t>quicksort( array, 0,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 quicksort </a:t>
            </a:r>
            <a:r>
              <a:rPr lang="en-US" altLang="en-US" dirty="0" smtClean="0">
                <a:latin typeface="Arial" charset="0"/>
                <a:cs typeface="Arial" charset="0"/>
              </a:rPr>
              <a:t>recursively on the second half</a:t>
            </a:r>
            <a:endParaRPr lang="en-US" altLang="en-US" dirty="0">
              <a:latin typeface="Arial" charset="0"/>
              <a:cs typeface="Arial" charset="0"/>
            </a:endParaRP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quicksort( array, 0</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4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smtClean="0">
                <a:latin typeface="Consolas" panose="020B0609020204030204" pitchFamily="49" charset="0"/>
                <a:cs typeface="Consolas" panose="020B0609020204030204" pitchFamily="49" charset="0"/>
              </a:rPr>
              <a:t>	quicksort</a:t>
            </a:r>
            <a:r>
              <a:rPr lang="en-US" altLang="en-US" dirty="0">
                <a:latin typeface="Consolas" panose="020B0609020204030204" pitchFamily="49" charset="0"/>
                <a:cs typeface="Consolas" panose="020B0609020204030204" pitchFamily="49" charset="0"/>
              </a:rPr>
              <a:t>( array, </a:t>
            </a:r>
            <a:r>
              <a:rPr lang="en-US" altLang="en-US" dirty="0" smtClean="0">
                <a:latin typeface="Consolas" panose="020B0609020204030204" pitchFamily="49" charset="0"/>
                <a:cs typeface="Consolas" panose="020B0609020204030204" pitchFamily="49" charset="0"/>
              </a:rPr>
              <a:t>5, 14 </a:t>
            </a:r>
            <a:r>
              <a:rPr lang="en-US" altLang="en-US" dirty="0">
                <a:latin typeface="Consolas" panose="020B0609020204030204" pitchFamily="49" charset="0"/>
                <a:cs typeface="Consolas" panose="020B0609020204030204" pitchFamily="49" charset="0"/>
              </a:rPr>
              <a:t>);</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02074388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tx1">
                              <a:lumMod val="95000"/>
                              <a:lumOff val="5000"/>
                            </a:schemeClr>
                          </a:solidFill>
                        </a:rPr>
                        <a:t>17</a:t>
                      </a:r>
                      <a:endParaRPr lang="en-CA" sz="2000" b="1"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lumMod val="95000"/>
                              <a:lumOff val="5000"/>
                            </a:schemeClr>
                          </a:solidFill>
                        </a:rPr>
                        <a:t>48</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55</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23</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49</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51</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28</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37</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32</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35</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7112379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14 – </a:t>
            </a:r>
            <a:r>
              <a:rPr lang="en-US" altLang="en-US" dirty="0" smtClean="0">
                <a:latin typeface="Times New Roman" panose="02020603050405020304" pitchFamily="18" charset="0"/>
                <a:cs typeface="Times New Roman" panose="02020603050405020304" pitchFamily="18" charset="0"/>
              </a:rPr>
              <a:t>5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(5 </a:t>
            </a:r>
            <a:r>
              <a:rPr lang="en-US" altLang="en-US" dirty="0">
                <a:latin typeface="Consolas" panose="020B0609020204030204" pitchFamily="49" charset="0"/>
                <a:cs typeface="Consolas" panose="020B0609020204030204" pitchFamily="49" charset="0"/>
              </a:rPr>
              <a:t>+ 14)/2; // == </a:t>
            </a:r>
            <a:r>
              <a:rPr lang="en-US" altLang="en-US" dirty="0" smtClean="0">
                <a:latin typeface="Consolas" panose="020B0609020204030204" pitchFamily="49" charset="0"/>
                <a:cs typeface="Consolas" panose="020B0609020204030204" pitchFamily="49" charset="0"/>
              </a:rPr>
              <a:t>9</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86940773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95000"/>
                              <a:lumOff val="5000"/>
                            </a:schemeClr>
                          </a:solidFill>
                        </a:rPr>
                        <a:t>48</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55</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23</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49</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51</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28</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37</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32</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35</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1534824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14 – </a:t>
            </a:r>
            <a:r>
              <a:rPr lang="en-US" altLang="en-US" dirty="0" smtClean="0">
                <a:latin typeface="Times New Roman" panose="02020603050405020304" pitchFamily="18" charset="0"/>
                <a:cs typeface="Times New Roman" panose="02020603050405020304" pitchFamily="18" charset="0"/>
              </a:rPr>
              <a:t>5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(5 </a:t>
            </a:r>
            <a:r>
              <a:rPr lang="en-US" altLang="en-US" dirty="0">
                <a:latin typeface="Consolas" panose="020B0609020204030204" pitchFamily="49" charset="0"/>
                <a:cs typeface="Consolas" panose="020B0609020204030204" pitchFamily="49" charset="0"/>
              </a:rPr>
              <a:t>+ 14)/2; // == </a:t>
            </a:r>
            <a:r>
              <a:rPr lang="en-US" altLang="en-US" dirty="0" smtClean="0">
                <a:latin typeface="Consolas" panose="020B0609020204030204" pitchFamily="49" charset="0"/>
                <a:cs typeface="Consolas" panose="020B0609020204030204" pitchFamily="49" charset="0"/>
              </a:rPr>
              <a:t>9</a:t>
            </a:r>
          </a:p>
          <a:p>
            <a:pPr marL="457200" lvl="1" indent="0">
              <a:buNone/>
            </a:pPr>
            <a:r>
              <a:rPr lang="en-US" altLang="en-US" dirty="0" smtClean="0">
                <a:latin typeface="Consolas" panose="020B0609020204030204" pitchFamily="49" charset="0"/>
                <a:cs typeface="Consolas" panose="020B0609020204030204" pitchFamily="49" charset="0"/>
              </a:rPr>
              <a:t>	pivot </a:t>
            </a:r>
            <a:r>
              <a:rPr lang="en-US" altLang="en-US" dirty="0">
                <a:latin typeface="Consolas" panose="020B0609020204030204" pitchFamily="49" charset="0"/>
                <a:cs typeface="Consolas" panose="020B0609020204030204" pitchFamily="49" charset="0"/>
              </a:rPr>
              <a:t>= </a:t>
            </a:r>
            <a:r>
              <a:rPr lang="en-US" altLang="en-US" b="1" dirty="0" smtClean="0">
                <a:solidFill>
                  <a:srgbClr val="FF0000"/>
                </a:solidFill>
                <a:latin typeface="Consolas" panose="020B0609020204030204" pitchFamily="49" charset="0"/>
                <a:cs typeface="Consolas" panose="020B0609020204030204" pitchFamily="49" charset="0"/>
              </a:rPr>
              <a:t>48</a:t>
            </a:r>
            <a:endParaRPr lang="en-US" altLang="en-US" b="1" dirty="0">
              <a:solidFill>
                <a:srgbClr val="FF0000"/>
              </a:solidFill>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64864507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smtClean="0">
                          <a:solidFill>
                            <a:schemeClr val="bg1"/>
                          </a:solidFill>
                        </a:rPr>
                        <a:t>48</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lumMod val="95000"/>
                              <a:lumOff val="5000"/>
                            </a:schemeClr>
                          </a:solidFill>
                        </a:rPr>
                        <a:t>55</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23</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49</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51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lumMod val="95000"/>
                              <a:lumOff val="5000"/>
                            </a:schemeClr>
                          </a:solidFill>
                        </a:rPr>
                        <a:t>28</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37</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32</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35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3361257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14 – </a:t>
            </a:r>
            <a:r>
              <a:rPr lang="en-US" altLang="en-US" dirty="0" smtClean="0">
                <a:latin typeface="Times New Roman" panose="02020603050405020304" pitchFamily="18" charset="0"/>
                <a:cs typeface="Times New Roman" panose="02020603050405020304" pitchFamily="18" charset="0"/>
              </a:rPr>
              <a:t>5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(5 </a:t>
            </a:r>
            <a:r>
              <a:rPr lang="en-US" altLang="en-US" dirty="0">
                <a:latin typeface="Consolas" panose="020B0609020204030204" pitchFamily="49" charset="0"/>
                <a:cs typeface="Consolas" panose="020B0609020204030204" pitchFamily="49" charset="0"/>
              </a:rPr>
              <a:t>+ 14)/2; // == </a:t>
            </a:r>
            <a:r>
              <a:rPr lang="en-US" altLang="en-US" dirty="0" smtClean="0">
                <a:latin typeface="Consolas" panose="020B0609020204030204" pitchFamily="49" charset="0"/>
                <a:cs typeface="Consolas" panose="020B0609020204030204" pitchFamily="49" charset="0"/>
              </a:rPr>
              <a:t>9</a:t>
            </a:r>
          </a:p>
          <a:p>
            <a:pPr marL="457200" lvl="1" indent="0">
              <a:buNone/>
            </a:pPr>
            <a:r>
              <a:rPr lang="en-US" altLang="en-US" dirty="0" smtClean="0">
                <a:latin typeface="Consolas" panose="020B0609020204030204" pitchFamily="49" charset="0"/>
                <a:cs typeface="Consolas" panose="020B0609020204030204" pitchFamily="49" charset="0"/>
              </a:rPr>
              <a:t>	pivot </a:t>
            </a:r>
            <a:r>
              <a:rPr lang="en-US" altLang="en-US" dirty="0">
                <a:latin typeface="Consolas" panose="020B0609020204030204" pitchFamily="49" charset="0"/>
                <a:cs typeface="Consolas" panose="020B0609020204030204" pitchFamily="49" charset="0"/>
              </a:rPr>
              <a:t>= </a:t>
            </a:r>
            <a:r>
              <a:rPr lang="en-US" altLang="en-US" b="1" dirty="0" smtClean="0">
                <a:solidFill>
                  <a:srgbClr val="FF0000"/>
                </a:solidFill>
                <a:latin typeface="Consolas" panose="020B0609020204030204" pitchFamily="49" charset="0"/>
                <a:cs typeface="Consolas" panose="020B0609020204030204" pitchFamily="49" charset="0"/>
              </a:rPr>
              <a:t>48</a:t>
            </a:r>
            <a:endParaRPr lang="en-US" altLang="en-US" b="1" dirty="0">
              <a:solidFill>
                <a:srgbClr val="FF0000"/>
              </a:solidFill>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56387654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smtClean="0">
                          <a:solidFill>
                            <a:schemeClr val="bg1"/>
                          </a:solidFill>
                        </a:rPr>
                        <a:t>35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lumMod val="95000"/>
                              <a:lumOff val="5000"/>
                            </a:schemeClr>
                          </a:solidFill>
                        </a:rPr>
                        <a:t>55</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23</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49</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51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lumMod val="95000"/>
                              <a:lumOff val="5000"/>
                            </a:schemeClr>
                          </a:solidFill>
                        </a:rPr>
                        <a:t>28</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37</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32</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8" name="Arc 7"/>
          <p:cNvSpPr/>
          <p:nvPr/>
        </p:nvSpPr>
        <p:spPr>
          <a:xfrm flipV="1">
            <a:off x="2051720" y="2088144"/>
            <a:ext cx="2736304" cy="1008112"/>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flipV="1">
            <a:off x="3301656" y="2681624"/>
            <a:ext cx="351656" cy="360040"/>
          </a:xfrm>
          <a:prstGeom prst="arc">
            <a:avLst>
              <a:gd name="adj1" fmla="val 6391813"/>
              <a:gd name="adj2" fmla="val 440033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Rectangle 10"/>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6216462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Starting from the front and back:</a:t>
            </a:r>
          </a:p>
          <a:p>
            <a:pPr lvl="1"/>
            <a:r>
              <a:rPr lang="en-US" altLang="en-US" dirty="0">
                <a:latin typeface="Arial" charset="0"/>
                <a:cs typeface="Arial" charset="0"/>
              </a:rPr>
              <a:t>Find the next element greater than the pivot</a:t>
            </a:r>
          </a:p>
          <a:p>
            <a:pPr lvl="1"/>
            <a:r>
              <a:rPr lang="en-US" altLang="en-US" dirty="0">
                <a:latin typeface="Arial" charset="0"/>
                <a:cs typeface="Arial" charset="0"/>
              </a:rPr>
              <a:t>The last element less than the pivot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52319199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cxnSp>
        <p:nvCxnSpPr>
          <p:cNvPr id="11" name="Straight Arrow Connector 10"/>
          <p:cNvCxnSpPr/>
          <p:nvPr/>
        </p:nvCxnSpPr>
        <p:spPr>
          <a:xfrm flipV="1">
            <a:off x="24117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4470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sp>
        <p:nvSpPr>
          <p:cNvPr id="14" name="Rectangle 13"/>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pic>
        <p:nvPicPr>
          <p:cNvPr id="15"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3650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6;</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12;</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95726150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55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32</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cxnSp>
        <p:nvCxnSpPr>
          <p:cNvPr id="11" name="Straight Arrow Connector 10"/>
          <p:cNvCxnSpPr/>
          <p:nvPr/>
        </p:nvCxnSpPr>
        <p:spPr>
          <a:xfrm flipV="1">
            <a:off x="24117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4470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44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pic>
        <p:nvPicPr>
          <p:cNvPr id="14"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7679684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6;</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12;</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82930255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cxnSp>
        <p:nvCxnSpPr>
          <p:cNvPr id="11" name="Straight Arrow Connector 10"/>
          <p:cNvCxnSpPr/>
          <p:nvPr/>
        </p:nvCxnSpPr>
        <p:spPr>
          <a:xfrm flipV="1">
            <a:off x="24117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4470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sp>
        <p:nvSpPr>
          <p:cNvPr id="14" name="Arc 13"/>
          <p:cNvSpPr/>
          <p:nvPr/>
        </p:nvSpPr>
        <p:spPr>
          <a:xfrm flipV="1">
            <a:off x="2511064" y="2256400"/>
            <a:ext cx="1916920"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pic>
        <p:nvPicPr>
          <p:cNvPr id="16"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699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8;</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11;</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50220250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49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37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cxnSp>
        <p:nvCxnSpPr>
          <p:cNvPr id="11" name="Straight Arrow Connector 10"/>
          <p:cNvCxnSpPr/>
          <p:nvPr/>
        </p:nvCxnSpPr>
        <p:spPr>
          <a:xfrm flipV="1">
            <a:off x="31181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21196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pic>
        <p:nvPicPr>
          <p:cNvPr id="15"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6839524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11;</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0060733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cxnSp>
        <p:nvCxnSpPr>
          <p:cNvPr id="11" name="Straight Arrow Connector 10"/>
          <p:cNvCxnSpPr/>
          <p:nvPr/>
        </p:nvCxnSpPr>
        <p:spPr>
          <a:xfrm flipV="1">
            <a:off x="31181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21196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sp>
        <p:nvSpPr>
          <p:cNvPr id="14" name="Arc 13"/>
          <p:cNvSpPr/>
          <p:nvPr/>
        </p:nvSpPr>
        <p:spPr>
          <a:xfrm flipV="1">
            <a:off x="3231144" y="2256400"/>
            <a:ext cx="864096"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pic>
        <p:nvPicPr>
          <p:cNvPr id="16"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4480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11;</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421400684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51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1" dirty="0" smtClean="0">
                          <a:solidFill>
                            <a:schemeClr val="bg1"/>
                          </a:solidFill>
                        </a:rPr>
                        <a:t>28</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cxnSp>
        <p:nvCxnSpPr>
          <p:cNvPr id="11" name="Straight Arrow Connector 10"/>
          <p:cNvCxnSpPr/>
          <p:nvPr/>
        </p:nvCxnSpPr>
        <p:spPr>
          <a:xfrm flipV="1">
            <a:off x="34918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83827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pic>
        <p:nvPicPr>
          <p:cNvPr id="15"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161550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latin typeface="Arial" charset="0"/>
                <a:cs typeface="Arial" charset="0"/>
              </a:rPr>
              <a:t>Worst-case scenario</a:t>
            </a:r>
          </a:p>
        </p:txBody>
      </p:sp>
      <p:sp>
        <p:nvSpPr>
          <p:cNvPr id="102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choose the first element as our pivot and we try ordering a sorted list:</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Using </a:t>
            </a:r>
            <a:r>
              <a:rPr lang="en-US" altLang="en-US" smtClean="0">
                <a:solidFill>
                  <a:srgbClr val="FF0000"/>
                </a:solidFill>
                <a:latin typeface="Arial" charset="0"/>
                <a:cs typeface="Arial" charset="0"/>
              </a:rPr>
              <a:t>2</a:t>
            </a:r>
            <a:r>
              <a:rPr lang="en-US" altLang="en-US" smtClean="0">
                <a:latin typeface="Arial" charset="0"/>
                <a:cs typeface="Arial" charset="0"/>
              </a:rPr>
              <a:t>, we partition into</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still have to sort a list of size </a:t>
            </a:r>
            <a:r>
              <a:rPr lang="en-US" altLang="en-US" i="1" smtClean="0">
                <a:latin typeface="Times New Roman" pitchFamily="18" charset="0"/>
                <a:cs typeface="Times New Roman" pitchFamily="18" charset="0"/>
              </a:rPr>
              <a:t>n </a:t>
            </a:r>
            <a:r>
              <a:rPr lang="en-US" altLang="en-US" smtClean="0">
                <a:latin typeface="Times New Roman" pitchFamily="18" charset="0"/>
                <a:cs typeface="Times New Roman" pitchFamily="18" charset="0"/>
              </a:rPr>
              <a:t>– 1</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run time is </a:t>
            </a:r>
            <a:r>
              <a:rPr lang="en-US" altLang="en-US" smtClean="0">
                <a:latin typeface="Times New Roman" pitchFamily="18" charset="0"/>
                <a:cs typeface="Times New Roman" pitchFamily="18" charset="0"/>
              </a:rPr>
              <a:t>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 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 1) +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baseline="30000" smtClean="0">
                <a:latin typeface="Times New Roman" pitchFamily="18" charset="0"/>
                <a:cs typeface="Times New Roman" pitchFamily="18" charset="0"/>
              </a:rPr>
              <a:t>2</a:t>
            </a:r>
            <a:r>
              <a:rPr lang="en-US" altLang="en-US" smtClean="0">
                <a:latin typeface="Times New Roman" pitchFamily="18" charset="0"/>
                <a:cs typeface="Times New Roman" pitchFamily="18" charset="0"/>
              </a:rPr>
              <a:t>)</a:t>
            </a:r>
          </a:p>
          <a:p>
            <a:pPr lvl="1"/>
            <a:r>
              <a:rPr lang="en-US" altLang="en-US" smtClean="0">
                <a:latin typeface="Arial" charset="0"/>
                <a:cs typeface="Arial" charset="0"/>
              </a:rPr>
              <a:t>Thus, the run time drops from </a:t>
            </a:r>
            <a:r>
              <a:rPr lang="en-US" altLang="en-US" i="1" smtClean="0">
                <a:latin typeface="Times New Roman" pitchFamily="18" charset="0"/>
                <a:cs typeface="Times New Roman" pitchFamily="18" charset="0"/>
              </a:rPr>
              <a:t>n </a:t>
            </a:r>
            <a:r>
              <a:rPr lang="en-US" altLang="en-US" smtClean="0">
                <a:latin typeface="Times New Roman" pitchFamily="18" charset="0"/>
                <a:cs typeface="Times New Roman" pitchFamily="18" charset="0"/>
              </a:rPr>
              <a:t>ln(</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smtClean="0">
                <a:latin typeface="Arial" charset="0"/>
                <a:cs typeface="Arial" charset="0"/>
              </a:rPr>
              <a:t> to</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n</a:t>
            </a:r>
            <a:r>
              <a:rPr lang="en-US" altLang="en-US" baseline="30000" smtClean="0">
                <a:latin typeface="Times New Roman" pitchFamily="18" charset="0"/>
                <a:cs typeface="Times New Roman" pitchFamily="18" charset="0"/>
              </a:rPr>
              <a:t>2</a:t>
            </a:r>
          </a:p>
        </p:txBody>
      </p:sp>
      <p:graphicFrame>
        <p:nvGraphicFramePr>
          <p:cNvPr id="4" name="Table 3"/>
          <p:cNvGraphicFramePr>
            <a:graphicFrameLocks noGrp="1"/>
          </p:cNvGraphicFramePr>
          <p:nvPr/>
        </p:nvGraphicFramePr>
        <p:xfrm>
          <a:off x="1258888" y="2409825"/>
          <a:ext cx="7224705" cy="371475"/>
        </p:xfrm>
        <a:graphic>
          <a:graphicData uri="http://schemas.openxmlformats.org/drawingml/2006/table">
            <a:tbl>
              <a:tblPr firstRow="1" bandRow="1">
                <a:tableStyleId>{2D5ABB26-0587-4C30-8999-92F81FD0307C}</a:tableStyleId>
              </a:tblPr>
              <a:tblGrid>
                <a:gridCol w="481647"/>
                <a:gridCol w="481647"/>
                <a:gridCol w="481647"/>
                <a:gridCol w="481647"/>
                <a:gridCol w="481647"/>
                <a:gridCol w="481647"/>
                <a:gridCol w="481647"/>
                <a:gridCol w="481647"/>
                <a:gridCol w="481647"/>
                <a:gridCol w="481647"/>
                <a:gridCol w="481647"/>
                <a:gridCol w="481647"/>
                <a:gridCol w="481647"/>
                <a:gridCol w="481647"/>
                <a:gridCol w="481647"/>
              </a:tblGrid>
              <a:tr h="371475">
                <a:tc>
                  <a:txBody>
                    <a:bodyPr/>
                    <a:lstStyle/>
                    <a:p>
                      <a:pPr algn="ctr"/>
                      <a:r>
                        <a:rPr lang="en-CA" sz="1800" dirty="0" smtClean="0"/>
                        <a:t>80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38</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95</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84</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66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79</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FF0000"/>
                          </a:solidFill>
                        </a:rPr>
                        <a:t>2</a:t>
                      </a:r>
                      <a:endParaRPr lang="en-CA" sz="1800" b="1" dirty="0">
                        <a:solidFill>
                          <a:srgbClr val="FF0000"/>
                        </a:solidFill>
                      </a:endParaRP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26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87</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12</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43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81</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1258888" y="3490913"/>
          <a:ext cx="7224705" cy="371475"/>
        </p:xfrm>
        <a:graphic>
          <a:graphicData uri="http://schemas.openxmlformats.org/drawingml/2006/table">
            <a:tbl>
              <a:tblPr firstRow="1" bandRow="1">
                <a:tableStyleId>{2D5ABB26-0587-4C30-8999-92F81FD0307C}</a:tableStyleId>
              </a:tblPr>
              <a:tblGrid>
                <a:gridCol w="481647"/>
                <a:gridCol w="481647"/>
                <a:gridCol w="481647"/>
                <a:gridCol w="481647"/>
                <a:gridCol w="481647"/>
                <a:gridCol w="481647"/>
                <a:gridCol w="481647"/>
                <a:gridCol w="481647"/>
                <a:gridCol w="481647"/>
                <a:gridCol w="481647"/>
                <a:gridCol w="481647"/>
                <a:gridCol w="481647"/>
                <a:gridCol w="481647"/>
                <a:gridCol w="481647"/>
                <a:gridCol w="481647"/>
              </a:tblGrid>
              <a:tr h="371475">
                <a:tc>
                  <a:txBody>
                    <a:bodyPr/>
                    <a:lstStyle/>
                    <a:p>
                      <a:pPr algn="ctr"/>
                      <a:r>
                        <a:rPr lang="en-CA" sz="1800" b="1" dirty="0" smtClean="0">
                          <a:solidFill>
                            <a:srgbClr val="FF0000"/>
                          </a:solidFill>
                        </a:rPr>
                        <a:t>2</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38</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95</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84</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66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79</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26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87</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12</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43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81</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31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7.6.2</a:t>
            </a:r>
          </a:p>
        </p:txBody>
      </p:sp>
    </p:spTree>
    <p:extLst>
      <p:ext uri="{BB962C8B-B14F-4D97-AF65-F5344CB8AC3E}">
        <p14:creationId xmlns:p14="http://schemas.microsoft.com/office/powerpoint/2010/main" val="15289074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11;</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74395228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cxnSp>
        <p:nvCxnSpPr>
          <p:cNvPr id="11" name="Straight Arrow Connector 10"/>
          <p:cNvCxnSpPr/>
          <p:nvPr/>
        </p:nvCxnSpPr>
        <p:spPr>
          <a:xfrm flipV="1">
            <a:off x="34918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83827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sp>
        <p:nvSpPr>
          <p:cNvPr id="14" name="Arc 13"/>
          <p:cNvSpPr/>
          <p:nvPr/>
        </p:nvSpPr>
        <p:spPr>
          <a:xfrm flipV="1">
            <a:off x="3563888" y="2362528"/>
            <a:ext cx="216024" cy="601476"/>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pic>
        <p:nvPicPr>
          <p:cNvPr id="16"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8470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11;</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52391198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28</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1" dirty="0" smtClean="0">
                          <a:solidFill>
                            <a:schemeClr val="bg1"/>
                          </a:solidFill>
                        </a:rPr>
                        <a:t>51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cxnSp>
        <p:nvCxnSpPr>
          <p:cNvPr id="11" name="Straight Arrow Connector 10"/>
          <p:cNvCxnSpPr/>
          <p:nvPr/>
        </p:nvCxnSpPr>
        <p:spPr>
          <a:xfrm flipV="1">
            <a:off x="383827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47823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pic>
        <p:nvPicPr>
          <p:cNvPr id="15"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4358496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11;</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endParaRPr lang="en-US" altLang="en-US" b="1" dirty="0">
              <a:solidFill>
                <a:prstClr val="black"/>
              </a:solidFill>
              <a:latin typeface="Arial" charset="0"/>
              <a:cs typeface="Arial"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94782330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48</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cxnSp>
        <p:nvCxnSpPr>
          <p:cNvPr id="14" name="Straight Arrow Connector 13"/>
          <p:cNvCxnSpPr/>
          <p:nvPr/>
        </p:nvCxnSpPr>
        <p:spPr>
          <a:xfrm flipV="1">
            <a:off x="383827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47823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flipH="1" flipV="1">
            <a:off x="3937576" y="2204864"/>
            <a:ext cx="881512" cy="805736"/>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Arc 16"/>
          <p:cNvSpPr/>
          <p:nvPr/>
        </p:nvSpPr>
        <p:spPr>
          <a:xfrm rot="1991580" flipH="1" flipV="1">
            <a:off x="3679830" y="2641838"/>
            <a:ext cx="3921816" cy="1838950"/>
          </a:xfrm>
          <a:prstGeom prst="arc">
            <a:avLst>
              <a:gd name="adj1" fmla="val 11515348"/>
              <a:gd name="adj2" fmla="val 21219815"/>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Rectangle 1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5423088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now begin calling quicksort </a:t>
            </a:r>
            <a:r>
              <a:rPr lang="en-US" altLang="en-US" dirty="0" smtClean="0">
                <a:latin typeface="Arial" charset="0"/>
                <a:cs typeface="Arial" charset="0"/>
              </a:rPr>
              <a:t>recursively on the first half</a:t>
            </a:r>
            <a:endParaRPr lang="en-US" altLang="en-US" dirty="0">
              <a:latin typeface="Arial" charset="0"/>
              <a:cs typeface="Arial" charset="0"/>
            </a:endParaRPr>
          </a:p>
          <a:p>
            <a:pPr marL="457200" lvl="1" indent="0">
              <a:buNone/>
            </a:pPr>
            <a:r>
              <a:rPr lang="en-US" altLang="en-US" dirty="0">
                <a:latin typeface="Consolas" panose="020B0609020204030204" pitchFamily="49" charset="0"/>
                <a:cs typeface="Consolas" panose="020B0609020204030204" pitchFamily="49" charset="0"/>
              </a:rPr>
              <a:t>	quicksort( array, </a:t>
            </a:r>
            <a:r>
              <a:rPr lang="en-US" altLang="en-US" dirty="0" smtClean="0">
                <a:latin typeface="Consolas" panose="020B0609020204030204" pitchFamily="49" charset="0"/>
                <a:cs typeface="Consolas" panose="020B0609020204030204" pitchFamily="49" charset="0"/>
              </a:rPr>
              <a:t>5, 10 </a:t>
            </a:r>
            <a:r>
              <a:rPr lang="en-US" altLang="en-US" dirty="0">
                <a:latin typeface="Consolas" panose="020B0609020204030204" pitchFamily="49" charset="0"/>
                <a:cs typeface="Consolas" panose="020B0609020204030204" pitchFamily="49" charset="0"/>
              </a:rPr>
              <a:t>);</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74715218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48</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18" name="Rectangle 1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2080696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now begin calling quicksort recursively</a:t>
            </a:r>
          </a:p>
          <a:p>
            <a:pPr marL="457200" lvl="1" indent="0">
              <a:buNone/>
            </a:pPr>
            <a:r>
              <a:rPr lang="en-US" altLang="en-US" dirty="0">
                <a:latin typeface="Consolas" panose="020B0609020204030204" pitchFamily="49" charset="0"/>
                <a:cs typeface="Consolas" panose="020B0609020204030204" pitchFamily="49" charset="0"/>
              </a:rPr>
              <a:t>	quicksort( array, </a:t>
            </a:r>
            <a:r>
              <a:rPr lang="en-US" altLang="en-US" dirty="0" smtClean="0">
                <a:latin typeface="Consolas" panose="020B0609020204030204" pitchFamily="49" charset="0"/>
                <a:cs typeface="Consolas" panose="020B0609020204030204" pitchFamily="49" charset="0"/>
              </a:rPr>
              <a:t>5, 10 </a:t>
            </a:r>
            <a:r>
              <a:rPr lang="en-US" altLang="en-US" dirty="0">
                <a:latin typeface="Consolas" panose="020B0609020204030204" pitchFamily="49" charset="0"/>
                <a:cs typeface="Consolas" panose="020B0609020204030204" pitchFamily="49" charset="0"/>
              </a:rPr>
              <a:t>);</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41657492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48</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7992385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a:t>
            </a:r>
            <a:r>
              <a:rPr lang="en-US" altLang="en-US" dirty="0" smtClean="0">
                <a:latin typeface="Consolas" pitchFamily="49" charset="0"/>
                <a:cs typeface="Consolas" pitchFamily="49" charset="0"/>
              </a:rPr>
              <a:t>5, 10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smtClean="0">
                <a:latin typeface="Times New Roman" panose="02020603050405020304" pitchFamily="18" charset="0"/>
                <a:cs typeface="Times New Roman" panose="02020603050405020304" pitchFamily="18" charset="0"/>
              </a:rPr>
              <a:t>10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5 </a:t>
            </a:r>
            <a:r>
              <a:rPr lang="en-US" altLang="en-US" dirty="0">
                <a:latin typeface="Times New Roman" panose="02020603050405020304" pitchFamily="18" charset="0"/>
                <a:cs typeface="Times New Roman" panose="02020603050405020304" pitchFamily="18" charset="0"/>
              </a:rPr>
              <a:t>≤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5, 10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363487652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8365944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a:latin typeface="Consolas" panose="020B0609020204030204" pitchFamily="49" charset="0"/>
                <a:cs typeface="Consolas" panose="020B0609020204030204" pitchFamily="49" charset="0"/>
              </a:rPr>
              <a:t>5</a:t>
            </a:r>
            <a:r>
              <a:rPr lang="en-US" altLang="en-US" dirty="0" smtClean="0">
                <a:latin typeface="Arial" charset="0"/>
                <a:cs typeface="Arial" charset="0"/>
              </a:rPr>
              <a:t> </a:t>
            </a:r>
            <a:r>
              <a:rPr lang="en-US" altLang="en-US" dirty="0">
                <a:latin typeface="Arial" charset="0"/>
                <a:cs typeface="Arial" charset="0"/>
              </a:rPr>
              <a:t>to </a:t>
            </a:r>
            <a:r>
              <a:rPr lang="en-US" altLang="en-US" dirty="0">
                <a:latin typeface="Consolas" pitchFamily="49" charset="0"/>
                <a:cs typeface="Consolas" pitchFamily="49" charset="0"/>
              </a:rPr>
              <a:t>9</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5, 10 </a:t>
            </a:r>
            <a:r>
              <a:rPr lang="en-US" altLang="en-US" dirty="0">
                <a:latin typeface="Consolas" pitchFamily="49" charset="0"/>
                <a:cs typeface="Consolas" pitchFamily="49" charset="0"/>
              </a:rPr>
              <a:t>) </a:t>
            </a:r>
            <a:endParaRPr lang="en-CA" dirty="0"/>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5, 10 </a:t>
            </a:r>
            <a:r>
              <a:rPr lang="en-US" altLang="en-US" dirty="0">
                <a:latin typeface="Consolas" pitchFamily="49" charset="0"/>
                <a:cs typeface="Consolas" pitchFamily="49" charset="0"/>
              </a:rPr>
              <a:t>)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50217602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6396132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5</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itchFamily="49" charset="0"/>
                <a:cs typeface="Consolas" pitchFamily="49" charset="0"/>
              </a:rPr>
              <a:t>9</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lvl="1"/>
            <a:r>
              <a:rPr lang="en-US" altLang="en-US" dirty="0">
                <a:latin typeface="Arial" charset="0"/>
                <a:cs typeface="Arial" charset="0"/>
              </a:rPr>
              <a:t>This function call completes and so we exit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5, 10 </a:t>
            </a:r>
            <a:r>
              <a:rPr lang="en-US" altLang="en-US" dirty="0">
                <a:latin typeface="Consolas" pitchFamily="49" charset="0"/>
                <a:cs typeface="Consolas" pitchFamily="49" charset="0"/>
              </a:rPr>
              <a:t>) </a:t>
            </a:r>
            <a:endParaRPr lang="en-CA" dirty="0"/>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5, 10 </a:t>
            </a:r>
            <a:r>
              <a:rPr lang="en-US" altLang="en-US" dirty="0">
                <a:latin typeface="Consolas" pitchFamily="49" charset="0"/>
                <a:cs typeface="Consolas" pitchFamily="49" charset="0"/>
              </a:rPr>
              <a:t>)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260389915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9309505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5, 10 </a:t>
            </a:r>
            <a:r>
              <a:rPr lang="en-US" altLang="en-US" dirty="0">
                <a:latin typeface="Consolas" pitchFamily="49" charset="0"/>
                <a:cs typeface="Consolas" pitchFamily="49" charset="0"/>
              </a:rPr>
              <a:t>)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368746519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9146258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back to executing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 quicksort </a:t>
            </a:r>
            <a:r>
              <a:rPr lang="en-US" altLang="en-US" dirty="0" smtClean="0">
                <a:latin typeface="Arial" charset="0"/>
                <a:cs typeface="Arial" charset="0"/>
              </a:rPr>
              <a:t>recursively on the second half</a:t>
            </a:r>
            <a:endParaRPr lang="en-US" altLang="en-US" dirty="0">
              <a:latin typeface="Arial" charset="0"/>
              <a:cs typeface="Arial" charset="0"/>
            </a:endParaRP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quicksort(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5, 10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quicksort( array, </a:t>
            </a:r>
            <a:r>
              <a:rPr lang="en-US" altLang="en-US" dirty="0" smtClean="0">
                <a:latin typeface="Consolas" panose="020B0609020204030204" pitchFamily="49" charset="0"/>
                <a:cs typeface="Consolas" panose="020B0609020204030204" pitchFamily="49" charset="0"/>
              </a:rPr>
              <a:t>6, </a:t>
            </a:r>
            <a:r>
              <a:rPr lang="en-US" altLang="en-US" dirty="0">
                <a:latin typeface="Consolas" panose="020B0609020204030204" pitchFamily="49" charset="0"/>
                <a:cs typeface="Consolas" panose="020B0609020204030204" pitchFamily="49" charset="0"/>
              </a:rPr>
              <a:t>14 );</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331392293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48</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798780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latin typeface="Arial" charset="0"/>
                <a:cs typeface="Arial" charset="0"/>
              </a:rPr>
              <a:t>Worst-case scenario</a:t>
            </a:r>
          </a:p>
        </p:txBody>
      </p:sp>
      <p:sp>
        <p:nvSpPr>
          <p:cNvPr id="112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Our goal is to choose the median element in the list as our pivot:</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Unfortunately, it’s difficult to find</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Alternate strategy:  take the median of a subset of entries</a:t>
            </a:r>
          </a:p>
          <a:p>
            <a:pPr lvl="1"/>
            <a:r>
              <a:rPr lang="en-US" altLang="en-US" smtClean="0">
                <a:latin typeface="Arial" charset="0"/>
                <a:cs typeface="Arial" charset="0"/>
              </a:rPr>
              <a:t>For example, take the median of the first, middle, and last entries</a:t>
            </a:r>
          </a:p>
          <a:p>
            <a:pPr>
              <a:buFont typeface="Arial" charset="0"/>
              <a:buNone/>
            </a:pPr>
            <a:endParaRPr lang="en-US" altLang="en-US" baseline="30000" smtClean="0">
              <a:latin typeface="Arial" charset="0"/>
              <a:cs typeface="Arial" charset="0"/>
            </a:endParaRPr>
          </a:p>
          <a:p>
            <a:pPr>
              <a:buFont typeface="Arial" charset="0"/>
              <a:buNone/>
            </a:pPr>
            <a:endParaRPr lang="en-US" altLang="en-US" baseline="30000" smtClean="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258888" y="2409825"/>
          <a:ext cx="7224705" cy="371475"/>
        </p:xfrm>
        <a:graphic>
          <a:graphicData uri="http://schemas.openxmlformats.org/drawingml/2006/table">
            <a:tbl>
              <a:tblPr firstRow="1" bandRow="1">
                <a:tableStyleId>{2D5ABB26-0587-4C30-8999-92F81FD0307C}</a:tableStyleId>
              </a:tblPr>
              <a:tblGrid>
                <a:gridCol w="481647"/>
                <a:gridCol w="481647"/>
                <a:gridCol w="481647"/>
                <a:gridCol w="481647"/>
                <a:gridCol w="481647"/>
                <a:gridCol w="481647"/>
                <a:gridCol w="481647"/>
                <a:gridCol w="481647"/>
                <a:gridCol w="481647"/>
                <a:gridCol w="481647"/>
                <a:gridCol w="481647"/>
                <a:gridCol w="481647"/>
                <a:gridCol w="481647"/>
                <a:gridCol w="481647"/>
                <a:gridCol w="481647"/>
              </a:tblGrid>
              <a:tr h="371475">
                <a:tc>
                  <a:txBody>
                    <a:bodyPr/>
                    <a:lstStyle/>
                    <a:p>
                      <a:pPr algn="ctr"/>
                      <a:r>
                        <a:rPr lang="en-CA" sz="1800" dirty="0" smtClean="0"/>
                        <a:t>80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38</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95</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84</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00B0F0"/>
                          </a:solidFill>
                        </a:rPr>
                        <a:t>66</a:t>
                      </a:r>
                      <a:endParaRPr lang="en-CA" sz="1800" b="1" dirty="0">
                        <a:solidFill>
                          <a:srgbClr val="00B0F0"/>
                        </a:solidFill>
                      </a:endParaRP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79</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2</a:t>
                      </a:r>
                      <a:endParaRPr lang="en-CA" sz="1800" b="0" dirty="0">
                        <a:solidFill>
                          <a:schemeClr val="tx1"/>
                        </a:solidFill>
                      </a:endParaRP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26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87</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12</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43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81</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30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7.6.2</a:t>
            </a:r>
          </a:p>
        </p:txBody>
      </p:sp>
    </p:spTree>
    <p:extLst>
      <p:ext uri="{BB962C8B-B14F-4D97-AF65-F5344CB8AC3E}">
        <p14:creationId xmlns:p14="http://schemas.microsoft.com/office/powerpoint/2010/main" val="11212279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executing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11, 15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smtClean="0">
                <a:latin typeface="Times New Roman" panose="02020603050405020304" pitchFamily="18" charset="0"/>
                <a:cs typeface="Times New Roman" panose="02020603050405020304" pitchFamily="18" charset="0"/>
              </a:rPr>
              <a:t>15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11 </a:t>
            </a:r>
            <a:r>
              <a:rPr lang="en-US" altLang="en-US" dirty="0">
                <a:latin typeface="Times New Roman" panose="02020603050405020304" pitchFamily="18" charset="0"/>
                <a:cs typeface="Times New Roman" panose="02020603050405020304" pitchFamily="18" charset="0"/>
              </a:rPr>
              <a:t>≤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363466585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6, 14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0574972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11</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itchFamily="49" charset="0"/>
                <a:cs typeface="Consolas" pitchFamily="49" charset="0"/>
              </a:rPr>
              <a:t>14</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11, 14 </a:t>
            </a:r>
            <a:r>
              <a:rPr lang="en-US" altLang="en-US" dirty="0">
                <a:latin typeface="Consolas" pitchFamily="49" charset="0"/>
                <a:cs typeface="Consolas" pitchFamily="49" charset="0"/>
              </a:rPr>
              <a:t>) </a:t>
            </a:r>
            <a:endParaRPr lang="en-CA" dirty="0"/>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11, 14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79924263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26676319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11</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itchFamily="49" charset="0"/>
                <a:cs typeface="Consolas" pitchFamily="49" charset="0"/>
              </a:rPr>
              <a:t>14</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lvl="1"/>
            <a:r>
              <a:rPr lang="en-US" altLang="en-US" dirty="0">
                <a:latin typeface="Arial" charset="0"/>
                <a:cs typeface="Arial" charset="0"/>
              </a:rPr>
              <a:t>This function call completes and so we exit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11, 14 </a:t>
            </a:r>
            <a:r>
              <a:rPr lang="en-US" altLang="en-US" dirty="0">
                <a:latin typeface="Consolas" pitchFamily="49" charset="0"/>
                <a:cs typeface="Consolas" pitchFamily="49" charset="0"/>
              </a:rPr>
              <a:t>) </a:t>
            </a:r>
            <a:endParaRPr lang="en-CA" dirty="0"/>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11, 14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387795438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9609030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11, 14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174598446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25507515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5, 14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363829689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5537804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0, 14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90842801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24672122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back to executing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0, 25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 quicksort </a:t>
            </a:r>
            <a:r>
              <a:rPr lang="en-US" altLang="en-US" dirty="0" smtClean="0">
                <a:latin typeface="Arial" charset="0"/>
                <a:cs typeface="Arial" charset="0"/>
              </a:rPr>
              <a:t>recursively on the second half</a:t>
            </a:r>
            <a:endParaRPr lang="en-US" altLang="en-US" dirty="0">
              <a:latin typeface="Arial" charset="0"/>
              <a:cs typeface="Arial" charset="0"/>
            </a:endParaRP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quicksort(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0, 14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quicksort( array, </a:t>
            </a:r>
            <a:r>
              <a:rPr lang="en-US" altLang="en-US" dirty="0" smtClean="0">
                <a:latin typeface="Consolas" panose="020B0609020204030204" pitchFamily="49" charset="0"/>
                <a:cs typeface="Consolas" panose="020B0609020204030204" pitchFamily="49" charset="0"/>
              </a:rPr>
              <a:t>15, </a:t>
            </a:r>
            <a:r>
              <a:rPr lang="en-US" altLang="en-US" dirty="0" smtClean="0">
                <a:latin typeface="Consolas" panose="020B0609020204030204" pitchFamily="49" charset="0"/>
                <a:cs typeface="Consolas" panose="020B0609020204030204" pitchFamily="49" charset="0"/>
              </a:rPr>
              <a:t>25 </a:t>
            </a:r>
            <a:r>
              <a:rPr lang="en-US" altLang="en-US" dirty="0">
                <a:latin typeface="Consolas" panose="020B0609020204030204" pitchFamily="49" charset="0"/>
                <a:cs typeface="Consolas" panose="020B0609020204030204" pitchFamily="49" charset="0"/>
              </a:rPr>
              <a:t>);</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344740575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57</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909670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back to executing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smtClean="0">
                <a:latin typeface="Times New Roman" panose="02020603050405020304" pitchFamily="18" charset="0"/>
                <a:cs typeface="Times New Roman" panose="02020603050405020304" pitchFamily="18" charset="0"/>
              </a:rPr>
              <a:t>25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15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(15 </a:t>
            </a: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25)/</a:t>
            </a:r>
            <a:r>
              <a:rPr lang="en-US" altLang="en-US" dirty="0">
                <a:latin typeface="Consolas" panose="020B0609020204030204" pitchFamily="49" charset="0"/>
                <a:cs typeface="Consolas" panose="020B0609020204030204" pitchFamily="49" charset="0"/>
              </a:rPr>
              <a:t>2; // == </a:t>
            </a:r>
            <a:r>
              <a:rPr lang="en-US" altLang="en-US" dirty="0" smtClean="0">
                <a:latin typeface="Consolas" panose="020B0609020204030204" pitchFamily="49" charset="0"/>
                <a:cs typeface="Consolas" panose="020B0609020204030204" pitchFamily="49" charset="0"/>
              </a:rPr>
              <a:t>20</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367272424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8495160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back to executing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smtClean="0">
                <a:latin typeface="Times New Roman" panose="02020603050405020304" pitchFamily="18" charset="0"/>
                <a:cs typeface="Times New Roman" panose="02020603050405020304" pitchFamily="18" charset="0"/>
              </a:rPr>
              <a:t>25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15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(15 </a:t>
            </a: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25)/</a:t>
            </a:r>
            <a:r>
              <a:rPr lang="en-US" altLang="en-US" dirty="0">
                <a:latin typeface="Consolas" panose="020B0609020204030204" pitchFamily="49" charset="0"/>
                <a:cs typeface="Consolas" panose="020B0609020204030204" pitchFamily="49" charset="0"/>
              </a:rPr>
              <a:t>2; // == </a:t>
            </a:r>
            <a:r>
              <a:rPr lang="en-US" altLang="en-US" dirty="0" smtClean="0">
                <a:latin typeface="Consolas" panose="020B0609020204030204" pitchFamily="49" charset="0"/>
                <a:cs typeface="Consolas" panose="020B0609020204030204" pitchFamily="49" charset="0"/>
              </a:rPr>
              <a:t>20</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pivot = </a:t>
            </a:r>
            <a:r>
              <a:rPr lang="en-US" altLang="en-US" b="1" dirty="0" smtClean="0">
                <a:solidFill>
                  <a:srgbClr val="FF0000"/>
                </a:solidFill>
                <a:latin typeface="Consolas" panose="020B0609020204030204" pitchFamily="49" charset="0"/>
                <a:cs typeface="Consolas" panose="020B0609020204030204" pitchFamily="49" charset="0"/>
              </a:rPr>
              <a:t>62</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92668003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smtClean="0">
                          <a:solidFill>
                            <a:schemeClr val="bg1"/>
                          </a:solidFill>
                        </a:rPr>
                        <a:t>61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99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8" name="Arc 7"/>
          <p:cNvSpPr/>
          <p:nvPr/>
        </p:nvSpPr>
        <p:spPr>
          <a:xfrm flipV="1">
            <a:off x="7524328" y="2105560"/>
            <a:ext cx="1251432" cy="963400"/>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flipV="1">
            <a:off x="5724128" y="2105560"/>
            <a:ext cx="1611472" cy="963400"/>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5548492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back to executing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16;</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15;</a:t>
            </a:r>
          </a:p>
          <a:p>
            <a:pPr lvl="0">
              <a:buNone/>
            </a:pPr>
            <a:r>
              <a:rPr lang="en-US" altLang="en-US" dirty="0" smtClean="0">
                <a:solidFill>
                  <a:prstClr val="black"/>
                </a:solidFill>
                <a:latin typeface="Arial" charset="0"/>
                <a:cs typeface="Arial" charset="0"/>
              </a:rPr>
              <a:t>	Now</a:t>
            </a:r>
            <a:r>
              <a:rPr lang="en-US" altLang="en-US" dirty="0">
                <a:solidFill>
                  <a:prstClr val="black"/>
                </a:solidFill>
                <a:latin typeface="Arial" charset="0"/>
                <a:cs typeface="Arial" charset="0"/>
              </a:rPr>
              <a:t>,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a:t>
            </a:r>
            <a:r>
              <a:rPr lang="en-US" altLang="en-US" dirty="0" smtClean="0">
                <a:solidFill>
                  <a:prstClr val="black"/>
                </a:solidFill>
                <a:latin typeface="Arial" charset="0"/>
                <a:cs typeface="Arial" charset="0"/>
              </a:rPr>
              <a:t>stop</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248130529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smtClean="0">
                          <a:solidFill>
                            <a:schemeClr val="bg1"/>
                          </a:solidFill>
                        </a:rPr>
                        <a:t>61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1" dirty="0" smtClean="0">
                          <a:solidFill>
                            <a:schemeClr val="bg1"/>
                          </a:solidFill>
                        </a:rPr>
                        <a:t>94</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cxnSp>
        <p:nvCxnSpPr>
          <p:cNvPr id="8" name="Straight Arrow Connector 7"/>
          <p:cNvCxnSpPr/>
          <p:nvPr/>
        </p:nvCxnSpPr>
        <p:spPr>
          <a:xfrm flipV="1">
            <a:off x="5984864"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63847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62;</a:t>
            </a:r>
            <a:endParaRPr lang="en-US"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83970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latin typeface="Arial" charset="0"/>
                <a:cs typeface="Arial" charset="0"/>
              </a:rPr>
              <a:t>Median-of-three</a:t>
            </a:r>
          </a:p>
        </p:txBody>
      </p:sp>
      <p:sp>
        <p:nvSpPr>
          <p:cNvPr id="122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It is difficult to find the median so consider another strategy:</a:t>
            </a:r>
          </a:p>
          <a:p>
            <a:pPr lvl="1"/>
            <a:r>
              <a:rPr lang="en-US" altLang="en-US" smtClean="0">
                <a:latin typeface="Arial" charset="0"/>
                <a:cs typeface="Arial" charset="0"/>
              </a:rPr>
              <a:t>Choose the median of the first, middle, and last entries in the list</a:t>
            </a:r>
          </a:p>
          <a:p>
            <a:endParaRPr lang="en-US" altLang="en-US" smtClean="0">
              <a:latin typeface="Arial" charset="0"/>
              <a:cs typeface="Arial" charset="0"/>
            </a:endParaRPr>
          </a:p>
          <a:p>
            <a:pPr>
              <a:buFont typeface="Arial" charset="0"/>
              <a:buNone/>
            </a:pPr>
            <a:r>
              <a:rPr lang="en-US" altLang="en-US" smtClean="0">
                <a:latin typeface="Arial" charset="0"/>
                <a:cs typeface="Arial" charset="0"/>
              </a:rPr>
              <a:t>	This will usually give a better approximation of the actual median</a:t>
            </a:r>
          </a:p>
        </p:txBody>
      </p:sp>
      <p:pic>
        <p:nvPicPr>
          <p:cNvPr id="12292" name="Picture 5" descr="qs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284538"/>
            <a:ext cx="56165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7.6.3</a:t>
            </a:r>
          </a:p>
        </p:txBody>
      </p:sp>
    </p:spTree>
    <p:extLst>
      <p:ext uri="{BB962C8B-B14F-4D97-AF65-F5344CB8AC3E}">
        <p14:creationId xmlns:p14="http://schemas.microsoft.com/office/powerpoint/2010/main" val="30674540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back to executing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16;</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15;</a:t>
            </a:r>
          </a:p>
          <a:p>
            <a:pPr lvl="0">
              <a:buNone/>
            </a:pPr>
            <a:r>
              <a:rPr lang="en-US" altLang="en-US" dirty="0" smtClean="0">
                <a:solidFill>
                  <a:prstClr val="black"/>
                </a:solidFill>
                <a:latin typeface="Arial" charset="0"/>
                <a:cs typeface="Arial" charset="0"/>
              </a:rPr>
              <a:t>	Now</a:t>
            </a:r>
            <a:r>
              <a:rPr lang="en-US" altLang="en-US" dirty="0">
                <a:solidFill>
                  <a:prstClr val="black"/>
                </a:solidFill>
                <a:latin typeface="Arial" charset="0"/>
                <a:cs typeface="Arial" charset="0"/>
              </a:rPr>
              <a:t>,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a:t>
            </a:r>
            <a:r>
              <a:rPr lang="en-US" altLang="en-US" dirty="0" smtClean="0">
                <a:solidFill>
                  <a:prstClr val="black"/>
                </a:solidFill>
                <a:latin typeface="Arial" charset="0"/>
                <a:cs typeface="Arial" charset="0"/>
              </a:rPr>
              <a:t>stop</a:t>
            </a:r>
          </a:p>
          <a:p>
            <a:pPr lvl="1"/>
            <a:r>
              <a:rPr lang="en-US" altLang="en-US" dirty="0" smtClean="0">
                <a:solidFill>
                  <a:prstClr val="black"/>
                </a:solidFill>
                <a:latin typeface="Arial" charset="0"/>
                <a:cs typeface="Arial" charset="0"/>
              </a:rPr>
              <a:t>Note, this is the worst-case scenario</a:t>
            </a:r>
          </a:p>
          <a:p>
            <a:pPr lvl="1"/>
            <a:r>
              <a:rPr lang="en-US" altLang="en-US" dirty="0" smtClean="0">
                <a:solidFill>
                  <a:prstClr val="black"/>
                </a:solidFill>
                <a:latin typeface="Arial" charset="0"/>
                <a:cs typeface="Arial" charset="0"/>
              </a:rPr>
              <a:t>The pivot is the second smallest element</a:t>
            </a:r>
            <a:endParaRPr lang="en-US" altLang="en-US" dirty="0">
              <a:solidFill>
                <a:prstClr val="black"/>
              </a:solidFill>
              <a:latin typeface="Arial" charset="0"/>
              <a:cs typeface="Arial"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377426114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62</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cxnSp>
        <p:nvCxnSpPr>
          <p:cNvPr id="8" name="Straight Arrow Connector 7"/>
          <p:cNvCxnSpPr/>
          <p:nvPr/>
        </p:nvCxnSpPr>
        <p:spPr>
          <a:xfrm flipV="1">
            <a:off x="5984864"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63847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Arc 11"/>
          <p:cNvSpPr/>
          <p:nvPr/>
        </p:nvSpPr>
        <p:spPr>
          <a:xfrm flipH="1" flipV="1">
            <a:off x="6084168" y="2204864"/>
            <a:ext cx="2722656" cy="805736"/>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Arc 12"/>
          <p:cNvSpPr/>
          <p:nvPr/>
        </p:nvSpPr>
        <p:spPr>
          <a:xfrm rot="4097467" flipH="1" flipV="1">
            <a:off x="5124080" y="3415413"/>
            <a:ext cx="2823382" cy="994822"/>
          </a:xfrm>
          <a:prstGeom prst="arc">
            <a:avLst>
              <a:gd name="adj1" fmla="val 10992143"/>
              <a:gd name="adj2" fmla="val 21219815"/>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Rectangle 13"/>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62;</a:t>
            </a:r>
            <a:endParaRPr lang="en-US"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999784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back to executing </a:t>
            </a:r>
            <a:r>
              <a:rPr lang="en-US" altLang="en-US" dirty="0">
                <a:latin typeface="Consolas" pitchFamily="49" charset="0"/>
                <a:cs typeface="Consolas" pitchFamily="49" charset="0"/>
              </a:rPr>
              <a:t>quicksort( array, 15, 25 ) </a:t>
            </a:r>
          </a:p>
          <a:p>
            <a:pPr>
              <a:buNone/>
            </a:pPr>
            <a:endParaRPr lang="en-US" altLang="en-US" dirty="0" smtClean="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a:t>
            </a:r>
            <a:r>
              <a:rPr lang="en-US" altLang="en-US" dirty="0" smtClean="0">
                <a:latin typeface="Arial" charset="0"/>
                <a:cs typeface="Arial" charset="0"/>
              </a:rPr>
              <a:t>continue calling </a:t>
            </a:r>
            <a:r>
              <a:rPr lang="en-US" altLang="en-US" dirty="0">
                <a:latin typeface="Arial" charset="0"/>
                <a:cs typeface="Arial" charset="0"/>
              </a:rPr>
              <a:t>quicksort </a:t>
            </a:r>
            <a:r>
              <a:rPr lang="en-US" altLang="en-US" dirty="0" smtClean="0">
                <a:latin typeface="Arial" charset="0"/>
                <a:cs typeface="Arial" charset="0"/>
              </a:rPr>
              <a:t>recursively on the first half</a:t>
            </a:r>
            <a:endParaRPr lang="en-US" altLang="en-US" dirty="0">
              <a:latin typeface="Arial" charset="0"/>
              <a:cs typeface="Arial" charset="0"/>
            </a:endParaRPr>
          </a:p>
          <a:p>
            <a:pPr marL="457200" lvl="1" indent="0">
              <a:buNone/>
            </a:pPr>
            <a:r>
              <a:rPr lang="en-US" altLang="en-US" dirty="0">
                <a:latin typeface="Consolas" panose="020B0609020204030204" pitchFamily="49" charset="0"/>
                <a:cs typeface="Consolas" panose="020B0609020204030204" pitchFamily="49" charset="0"/>
              </a:rPr>
              <a:t>	quicksort( array, </a:t>
            </a:r>
            <a:r>
              <a:rPr lang="en-US" altLang="en-US" dirty="0" smtClean="0">
                <a:latin typeface="Consolas" panose="020B0609020204030204" pitchFamily="49" charset="0"/>
                <a:cs typeface="Consolas" panose="020B0609020204030204" pitchFamily="49" charset="0"/>
              </a:rPr>
              <a:t>15, 16 </a:t>
            </a:r>
            <a:r>
              <a:rPr lang="en-US" altLang="en-US" dirty="0">
                <a:latin typeface="Consolas" panose="020B0609020204030204" pitchFamily="49" charset="0"/>
                <a:cs typeface="Consolas" panose="020B0609020204030204" pitchFamily="49" charset="0"/>
              </a:rPr>
              <a:t>);</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8" name="Table 7"/>
          <p:cNvGraphicFramePr>
            <a:graphicFrameLocks noGrp="1"/>
          </p:cNvGraphicFramePr>
          <p:nvPr>
            <p:extLst>
              <p:ext uri="{D42A27DB-BD31-4B8C-83A1-F6EECF244321}">
                <p14:modId xmlns:p14="http://schemas.microsoft.com/office/powerpoint/2010/main" val="132826997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9" name="Rectangle 8"/>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15, 16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7770957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a:t>
            </a:r>
            <a:r>
              <a:rPr lang="en-US" altLang="en-US" dirty="0" smtClean="0">
                <a:latin typeface="Consolas" pitchFamily="49" charset="0"/>
                <a:cs typeface="Consolas" pitchFamily="49" charset="0"/>
              </a:rPr>
              <a:t>15, 16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smtClean="0">
                <a:latin typeface="Times New Roman" panose="02020603050405020304" pitchFamily="18" charset="0"/>
                <a:cs typeface="Times New Roman" panose="02020603050405020304" pitchFamily="18" charset="0"/>
              </a:rPr>
              <a:t>16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15 </a:t>
            </a:r>
            <a:r>
              <a:rPr lang="en-US" altLang="en-US" dirty="0">
                <a:latin typeface="Times New Roman" panose="02020603050405020304" pitchFamily="18" charset="0"/>
                <a:cs typeface="Times New Roman" panose="02020603050405020304" pitchFamily="18" charset="0"/>
              </a:rPr>
              <a:t>≤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15, 16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211818518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1576174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Insertion sort immediately returns</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15, 16 </a:t>
            </a:r>
            <a:r>
              <a:rPr lang="en-US" altLang="en-US" dirty="0">
                <a:latin typeface="Consolas" pitchFamily="49" charset="0"/>
                <a:cs typeface="Consolas" pitchFamily="49" charset="0"/>
              </a:rPr>
              <a:t>) </a:t>
            </a:r>
            <a:endParaRPr lang="en-CA" dirty="0"/>
          </a:p>
        </p:txBody>
      </p:sp>
      <p:sp>
        <p:nvSpPr>
          <p:cNvPr id="11" name="Rectangle 10"/>
          <p:cNvSpPr/>
          <p:nvPr/>
        </p:nvSpPr>
        <p:spPr>
          <a:xfrm>
            <a:off x="5148064" y="501317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 15, 16 </a:t>
            </a:r>
            <a:r>
              <a:rPr lang="en-US" altLang="en-US" dirty="0">
                <a:latin typeface="Consolas" pitchFamily="49" charset="0"/>
                <a:cs typeface="Consolas" pitchFamily="49" charset="0"/>
              </a:rPr>
              <a:t>)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211818518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408551951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smtClean="0">
                <a:latin typeface="Consolas" panose="020B0609020204030204" pitchFamily="49" charset="0"/>
                <a:cs typeface="Consolas" panose="020B0609020204030204" pitchFamily="49" charset="0"/>
              </a:rPr>
              <a:t>quicksort</a:t>
            </a:r>
            <a:r>
              <a:rPr lang="en-US" altLang="en-US" dirty="0" smtClean="0">
                <a:latin typeface="Arial" charset="0"/>
                <a:cs typeface="Arial" charset="0"/>
              </a:rPr>
              <a:t> </a:t>
            </a:r>
            <a:r>
              <a:rPr lang="en-US" altLang="en-US" dirty="0">
                <a:latin typeface="Arial" charset="0"/>
                <a:cs typeface="Arial" charset="0"/>
              </a:rPr>
              <a:t>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15, 16 </a:t>
            </a:r>
            <a:r>
              <a:rPr lang="en-US" altLang="en-US" dirty="0">
                <a:latin typeface="Consolas" pitchFamily="49" charset="0"/>
                <a:cs typeface="Consolas" pitchFamily="49" charset="0"/>
              </a:rPr>
              <a:t>) </a:t>
            </a:r>
            <a:endParaRPr lang="en-CA" dirty="0"/>
          </a:p>
        </p:txBody>
      </p:sp>
      <p:graphicFrame>
        <p:nvGraphicFramePr>
          <p:cNvPr id="15" name="Table 14"/>
          <p:cNvGraphicFramePr>
            <a:graphicFrameLocks noGrp="1"/>
          </p:cNvGraphicFramePr>
          <p:nvPr>
            <p:extLst>
              <p:ext uri="{D42A27DB-BD31-4B8C-83A1-F6EECF244321}">
                <p14:modId xmlns:p14="http://schemas.microsoft.com/office/powerpoint/2010/main" val="118662251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40421491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back to executing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15</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 quicksort </a:t>
            </a:r>
            <a:r>
              <a:rPr lang="en-US" altLang="en-US" dirty="0" smtClean="0">
                <a:latin typeface="Arial" charset="0"/>
                <a:cs typeface="Arial" charset="0"/>
              </a:rPr>
              <a:t>recursively on the second half</a:t>
            </a:r>
            <a:endParaRPr lang="en-US" altLang="en-US" dirty="0">
              <a:latin typeface="Arial" charset="0"/>
              <a:cs typeface="Arial" charset="0"/>
            </a:endParaRP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quicksort(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15, 16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quicksort( array, </a:t>
            </a:r>
            <a:r>
              <a:rPr lang="en-US" altLang="en-US" dirty="0" smtClean="0">
                <a:latin typeface="Consolas" panose="020B0609020204030204" pitchFamily="49" charset="0"/>
                <a:cs typeface="Consolas" panose="020B0609020204030204" pitchFamily="49" charset="0"/>
              </a:rPr>
              <a:t>17, 25 </a:t>
            </a:r>
            <a:r>
              <a:rPr lang="en-US" altLang="en-US" dirty="0">
                <a:latin typeface="Consolas" panose="020B0609020204030204" pitchFamily="49" charset="0"/>
                <a:cs typeface="Consolas" panose="020B0609020204030204" pitchFamily="49" charset="0"/>
              </a:rPr>
              <a:t>);</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163957479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62</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1108951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now calling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17, </a:t>
            </a:r>
            <a:r>
              <a:rPr lang="en-US" altLang="en-US" dirty="0">
                <a:latin typeface="Consolas" pitchFamily="49" charset="0"/>
                <a:cs typeface="Consolas" pitchFamily="49" charset="0"/>
              </a:rPr>
              <a:t>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a:t>
            </a:r>
            <a:r>
              <a:rPr lang="en-US" altLang="en-US" dirty="0" smtClean="0">
                <a:latin typeface="Times New Roman" panose="02020603050405020304" pitchFamily="18" charset="0"/>
                <a:cs typeface="Times New Roman" panose="02020603050405020304" pitchFamily="18" charset="0"/>
              </a:rPr>
              <a:t>17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17 </a:t>
            </a:r>
            <a:r>
              <a:rPr lang="en-US" altLang="en-US" dirty="0">
                <a:latin typeface="Consolas" panose="020B0609020204030204" pitchFamily="49" charset="0"/>
                <a:cs typeface="Consolas" panose="020B0609020204030204" pitchFamily="49" charset="0"/>
              </a:rPr>
              <a:t>+ 25)/2; // == </a:t>
            </a:r>
            <a:r>
              <a:rPr lang="en-US" altLang="en-US" dirty="0" smtClean="0">
                <a:latin typeface="Consolas" panose="020B0609020204030204" pitchFamily="49" charset="0"/>
                <a:cs typeface="Consolas" panose="020B0609020204030204" pitchFamily="49" charset="0"/>
              </a:rPr>
              <a:t>21</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231545290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38865306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a:t>
            </a:r>
            <a:r>
              <a:rPr lang="en-US" altLang="en-US" dirty="0" smtClean="0">
                <a:latin typeface="Times New Roman" panose="02020603050405020304" pitchFamily="18" charset="0"/>
                <a:cs typeface="Times New Roman" panose="02020603050405020304" pitchFamily="18" charset="0"/>
              </a:rPr>
              <a:t>17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17 </a:t>
            </a:r>
            <a:r>
              <a:rPr lang="en-US" altLang="en-US" dirty="0">
                <a:latin typeface="Consolas" panose="020B0609020204030204" pitchFamily="49" charset="0"/>
                <a:cs typeface="Consolas" panose="020B0609020204030204" pitchFamily="49" charset="0"/>
              </a:rPr>
              <a:t>+ 25)/2; // == </a:t>
            </a:r>
            <a:r>
              <a:rPr lang="en-US" altLang="en-US" dirty="0" smtClean="0">
                <a:latin typeface="Consolas" panose="020B0609020204030204" pitchFamily="49" charset="0"/>
                <a:cs typeface="Consolas" panose="020B0609020204030204" pitchFamily="49" charset="0"/>
              </a:rPr>
              <a:t>21</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10008940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smtClean="0">
                          <a:solidFill>
                            <a:schemeClr val="bg1"/>
                          </a:solidFill>
                        </a:rPr>
                        <a:t>89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77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94</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6197269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a:t>
            </a:r>
            <a:r>
              <a:rPr lang="en-US" altLang="en-US" dirty="0" smtClean="0">
                <a:latin typeface="Times New Roman" panose="02020603050405020304" pitchFamily="18" charset="0"/>
                <a:cs typeface="Times New Roman" panose="02020603050405020304" pitchFamily="18" charset="0"/>
              </a:rPr>
              <a:t>17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17 </a:t>
            </a:r>
            <a:r>
              <a:rPr lang="en-US" altLang="en-US" dirty="0">
                <a:latin typeface="Consolas" panose="020B0609020204030204" pitchFamily="49" charset="0"/>
                <a:cs typeface="Consolas" panose="020B0609020204030204" pitchFamily="49" charset="0"/>
              </a:rPr>
              <a:t>+ 25)/2; // == </a:t>
            </a:r>
            <a:r>
              <a:rPr lang="en-US" altLang="en-US" dirty="0" smtClean="0">
                <a:latin typeface="Consolas" panose="020B0609020204030204" pitchFamily="49" charset="0"/>
                <a:cs typeface="Consolas" panose="020B0609020204030204" pitchFamily="49" charset="0"/>
              </a:rPr>
              <a:t>21</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pivot = </a:t>
            </a:r>
            <a:r>
              <a:rPr lang="en-US" altLang="en-US" b="1" dirty="0" smtClean="0">
                <a:solidFill>
                  <a:srgbClr val="FF0000"/>
                </a:solidFill>
                <a:latin typeface="Consolas" panose="020B0609020204030204" pitchFamily="49" charset="0"/>
                <a:cs typeface="Consolas" panose="020B0609020204030204" pitchFamily="49" charset="0"/>
              </a:rPr>
              <a:t>89</a:t>
            </a:r>
            <a:endParaRPr lang="en-US" altLang="en-US" b="1" dirty="0">
              <a:solidFill>
                <a:srgbClr val="FF0000"/>
              </a:solidFill>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350982683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smtClean="0">
                          <a:solidFill>
                            <a:schemeClr val="bg1"/>
                          </a:solidFill>
                        </a:rPr>
                        <a:t>89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77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94</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4917542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a:t>
            </a:r>
            <a:r>
              <a:rPr lang="en-US" altLang="en-US" dirty="0" smtClean="0">
                <a:latin typeface="Times New Roman" panose="02020603050405020304" pitchFamily="18" charset="0"/>
                <a:cs typeface="Times New Roman" panose="02020603050405020304" pitchFamily="18" charset="0"/>
              </a:rPr>
              <a:t>17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17 </a:t>
            </a:r>
            <a:r>
              <a:rPr lang="en-US" altLang="en-US" dirty="0">
                <a:latin typeface="Consolas" panose="020B0609020204030204" pitchFamily="49" charset="0"/>
                <a:cs typeface="Consolas" panose="020B0609020204030204" pitchFamily="49" charset="0"/>
              </a:rPr>
              <a:t>+ 25)/2; // == </a:t>
            </a:r>
            <a:r>
              <a:rPr lang="en-US" altLang="en-US" dirty="0" smtClean="0">
                <a:latin typeface="Consolas" panose="020B0609020204030204" pitchFamily="49" charset="0"/>
                <a:cs typeface="Consolas" panose="020B0609020204030204" pitchFamily="49" charset="0"/>
              </a:rPr>
              <a:t>21</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pivot = </a:t>
            </a:r>
            <a:r>
              <a:rPr lang="en-US" altLang="en-US" b="1" dirty="0" smtClean="0">
                <a:solidFill>
                  <a:srgbClr val="FF0000"/>
                </a:solidFill>
                <a:latin typeface="Consolas" panose="020B0609020204030204" pitchFamily="49" charset="0"/>
                <a:cs typeface="Consolas" panose="020B0609020204030204" pitchFamily="49" charset="0"/>
              </a:rPr>
              <a:t>89</a:t>
            </a:r>
            <a:endParaRPr lang="en-US" altLang="en-US" b="1" dirty="0">
              <a:solidFill>
                <a:srgbClr val="FF0000"/>
              </a:solidFill>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396628991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smtClean="0">
                          <a:solidFill>
                            <a:schemeClr val="bg1"/>
                          </a:solidFill>
                        </a:rPr>
                        <a:t>77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94</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9" name="Arc 8"/>
          <p:cNvSpPr/>
          <p:nvPr/>
        </p:nvSpPr>
        <p:spPr>
          <a:xfrm flipV="1">
            <a:off x="7852792" y="2105560"/>
            <a:ext cx="891392" cy="963400"/>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Arc 9"/>
          <p:cNvSpPr/>
          <p:nvPr/>
        </p:nvSpPr>
        <p:spPr>
          <a:xfrm flipV="1">
            <a:off x="6471504" y="2105560"/>
            <a:ext cx="1224136" cy="963400"/>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4271082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15789</TotalTime>
  <Words>7619</Words>
  <Application>Microsoft Office PowerPoint</Application>
  <PresentationFormat>On-screen Show (4:3)</PresentationFormat>
  <Paragraphs>6359</Paragraphs>
  <Slides>127</Slides>
  <Notes>126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127</vt:i4>
      </vt:variant>
    </vt:vector>
  </HeadingPairs>
  <TitlesOfParts>
    <vt:vector size="129" baseType="lpstr">
      <vt:lpstr>Custom Design</vt:lpstr>
      <vt:lpstr>Equation</vt:lpstr>
      <vt:lpstr>PowerPoint Presentation</vt:lpstr>
      <vt:lpstr>Outline</vt:lpstr>
      <vt:lpstr>Strategy</vt:lpstr>
      <vt:lpstr>Quicksort</vt:lpstr>
      <vt:lpstr>Quicksort</vt:lpstr>
      <vt:lpstr>Run-time analysis</vt:lpstr>
      <vt:lpstr>Worst-case scenario</vt:lpstr>
      <vt:lpstr>Worst-case scenario</vt:lpstr>
      <vt:lpstr>Median-of-three</vt:lpstr>
      <vt:lpstr>Median-of-three</vt:lpstr>
      <vt:lpstr>Median-of-three</vt:lpstr>
      <vt:lpstr>Median-of-three</vt:lpstr>
      <vt:lpstr>Median-of-three</vt:lpstr>
      <vt:lpstr>Implementation</vt:lpstr>
      <vt:lpstr>Implementation</vt:lpstr>
      <vt:lpstr>Implementation</vt:lpstr>
      <vt:lpstr>Implementation</vt:lpstr>
      <vt:lpstr>Implementation</vt:lpstr>
      <vt:lpstr>Implementation</vt:lpstr>
      <vt:lpstr>Implementation</vt:lpstr>
      <vt:lpstr>Implementation</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Black Board Example</vt:lpstr>
      <vt:lpstr>Memory Requirements</vt:lpstr>
      <vt:lpstr>Run-time Summary</vt:lpstr>
      <vt:lpstr>Further modifications</vt:lpstr>
      <vt:lpstr>Further modifications</vt:lpstr>
      <vt:lpstr>Further modifications</vt:lpstr>
      <vt:lpstr>Further modifications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1167</cp:revision>
  <dcterms:created xsi:type="dcterms:W3CDTF">2009-09-11T23:00:44Z</dcterms:created>
  <dcterms:modified xsi:type="dcterms:W3CDTF">2015-03-09T21:39:36Z</dcterms:modified>
</cp:coreProperties>
</file>