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74" r:id="rId2"/>
    <p:sldId id="460" r:id="rId3"/>
    <p:sldId id="461" r:id="rId4"/>
    <p:sldId id="464" r:id="rId5"/>
    <p:sldId id="465" r:id="rId6"/>
    <p:sldId id="466" r:id="rId7"/>
    <p:sldId id="469" r:id="rId8"/>
    <p:sldId id="468" r:id="rId9"/>
    <p:sldId id="470" r:id="rId10"/>
    <p:sldId id="471" r:id="rId11"/>
    <p:sldId id="472" r:id="rId12"/>
    <p:sldId id="473" r:id="rId13"/>
    <p:sldId id="474" r:id="rId14"/>
    <p:sldId id="478" r:id="rId15"/>
    <p:sldId id="476" r:id="rId16"/>
    <p:sldId id="475" r:id="rId17"/>
    <p:sldId id="477" r:id="rId18"/>
    <p:sldId id="462" r:id="rId19"/>
    <p:sldId id="459" r:id="rId20"/>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1" autoAdjust="0"/>
  </p:normalViewPr>
  <p:slideViewPr>
    <p:cSldViewPr snapToGrid="0" snapToObjects="1">
      <p:cViewPr varScale="1">
        <p:scale>
          <a:sx n="53" d="100"/>
          <a:sy n="53" d="100"/>
        </p:scale>
        <p:origin x="-2646"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Bre-X</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293893"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Bre-X</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US" dirty="0" err="1" smtClean="0">
                <a:latin typeface="Arial" charset="0"/>
                <a:cs typeface="Arial" charset="0"/>
              </a:rPr>
              <a:t>Bre</a:t>
            </a:r>
            <a:r>
              <a:rPr lang="en-US" dirty="0" smtClean="0">
                <a:latin typeface="Arial" charset="0"/>
                <a:cs typeface="Arial" charset="0"/>
              </a:rPr>
              <a:t>-X, </a:t>
            </a:r>
            <a:r>
              <a:rPr lang="en-US" dirty="0" err="1" smtClean="0">
                <a:latin typeface="Arial" charset="0"/>
                <a:cs typeface="Arial" charset="0"/>
              </a:rPr>
              <a:t>Geoscience</a:t>
            </a:r>
            <a:r>
              <a:rPr lang="en-US" dirty="0" smtClean="0">
                <a:latin typeface="Arial" charset="0"/>
                <a:cs typeface="Arial" charset="0"/>
              </a:rPr>
              <a:t>, and Regulation</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2012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
            </a:r>
            <a:r>
              <a:rPr lang="en-CA" dirty="0" smtClean="0"/>
              <a:t>-X:  1996</a:t>
            </a:r>
            <a:endParaRPr lang="en-CA" dirty="0"/>
          </a:p>
        </p:txBody>
      </p:sp>
      <p:sp>
        <p:nvSpPr>
          <p:cNvPr id="3" name="Content Placeholder 2"/>
          <p:cNvSpPr>
            <a:spLocks noGrp="1"/>
          </p:cNvSpPr>
          <p:nvPr>
            <p:ph idx="1"/>
          </p:nvPr>
        </p:nvSpPr>
        <p:spPr/>
        <p:txBody>
          <a:bodyPr/>
          <a:lstStyle/>
          <a:p>
            <a:pPr>
              <a:buNone/>
            </a:pPr>
            <a:r>
              <a:rPr lang="en-CA" dirty="0" smtClean="0"/>
              <a:t>	Now, </a:t>
            </a:r>
            <a:r>
              <a:rPr lang="en-CA" dirty="0" err="1" smtClean="0"/>
              <a:t>Bre</a:t>
            </a:r>
            <a:r>
              <a:rPr lang="en-CA" dirty="0" smtClean="0"/>
              <a:t>-X was attracting the attention</a:t>
            </a:r>
            <a:br>
              <a:rPr lang="en-CA" dirty="0" smtClean="0"/>
            </a:br>
            <a:r>
              <a:rPr lang="en-CA" dirty="0" smtClean="0"/>
              <a:t>of the Indonesian strongman Suharto</a:t>
            </a:r>
          </a:p>
          <a:p>
            <a:pPr lvl="1"/>
            <a:r>
              <a:rPr lang="en-CA" dirty="0" smtClean="0"/>
              <a:t>Indonesia revoked </a:t>
            </a:r>
            <a:r>
              <a:rPr lang="en-CA" dirty="0" err="1" smtClean="0"/>
              <a:t>Bre</a:t>
            </a:r>
            <a:r>
              <a:rPr lang="en-CA" dirty="0" smtClean="0"/>
              <a:t>-X’s explorations rights</a:t>
            </a:r>
            <a:br>
              <a:rPr lang="en-CA" dirty="0" smtClean="0"/>
            </a:br>
            <a:r>
              <a:rPr lang="en-CA" dirty="0" smtClean="0"/>
              <a:t>claiming irregularities</a:t>
            </a:r>
          </a:p>
          <a:p>
            <a:pPr lvl="1"/>
            <a:r>
              <a:rPr lang="en-CA" dirty="0" smtClean="0"/>
              <a:t>Freeport </a:t>
            </a:r>
            <a:r>
              <a:rPr lang="en-CA" dirty="0" err="1" smtClean="0"/>
              <a:t>McMoRan</a:t>
            </a:r>
            <a:r>
              <a:rPr lang="en-CA" dirty="0" smtClean="0"/>
              <a:t> Copper &amp; Gold Inc. was brought in by Indonesia to exploit the mine</a:t>
            </a:r>
          </a:p>
          <a:p>
            <a:pPr lvl="1"/>
            <a:r>
              <a:rPr lang="en-CA" dirty="0" smtClean="0"/>
              <a:t>A company employing one of Suharto’s daughters would be building the infrastructure</a:t>
            </a:r>
          </a:p>
          <a:p>
            <a:pPr lvl="1"/>
            <a:r>
              <a:rPr lang="en-CA" dirty="0" smtClean="0"/>
              <a:t>Following a resolution to a 10-month dispute:</a:t>
            </a:r>
          </a:p>
          <a:p>
            <a:pPr lvl="2"/>
            <a:r>
              <a:rPr lang="en-CA" dirty="0" err="1" smtClean="0"/>
              <a:t>Bre</a:t>
            </a:r>
            <a:r>
              <a:rPr lang="en-CA" dirty="0" smtClean="0"/>
              <a:t>-X						45 %</a:t>
            </a:r>
          </a:p>
          <a:p>
            <a:pPr lvl="2"/>
            <a:r>
              <a:rPr lang="en-CA" dirty="0" smtClean="0"/>
              <a:t>Freeport					15 %</a:t>
            </a:r>
          </a:p>
          <a:p>
            <a:pPr lvl="2"/>
            <a:r>
              <a:rPr lang="en-CA" dirty="0" smtClean="0"/>
              <a:t>The Indonesian government	40 %</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pic>
        <p:nvPicPr>
          <p:cNvPr id="3074" name="Picture 2"/>
          <p:cNvPicPr>
            <a:picLocks noChangeAspect="1" noChangeArrowheads="1"/>
          </p:cNvPicPr>
          <p:nvPr/>
        </p:nvPicPr>
        <p:blipFill>
          <a:blip r:embed="rId2"/>
          <a:srcRect/>
          <a:stretch>
            <a:fillRect/>
          </a:stretch>
        </p:blipFill>
        <p:spPr bwMode="auto">
          <a:xfrm>
            <a:off x="6667282" y="1007529"/>
            <a:ext cx="1547503" cy="1980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
            </a:r>
            <a:r>
              <a:rPr lang="en-CA" dirty="0" smtClean="0"/>
              <a:t>-X:  1997</a:t>
            </a:r>
            <a:endParaRPr lang="en-CA" dirty="0"/>
          </a:p>
        </p:txBody>
      </p:sp>
      <p:sp>
        <p:nvSpPr>
          <p:cNvPr id="3" name="Content Placeholder 2"/>
          <p:cNvSpPr>
            <a:spLocks noGrp="1"/>
          </p:cNvSpPr>
          <p:nvPr>
            <p:ph idx="1"/>
          </p:nvPr>
        </p:nvSpPr>
        <p:spPr/>
        <p:txBody>
          <a:bodyPr/>
          <a:lstStyle/>
          <a:p>
            <a:pPr>
              <a:buNone/>
            </a:pPr>
            <a:r>
              <a:rPr lang="en-CA" dirty="0" smtClean="0"/>
              <a:t>	</a:t>
            </a:r>
            <a:r>
              <a:rPr lang="en-CA" dirty="0" err="1" smtClean="0"/>
              <a:t>Bre</a:t>
            </a:r>
            <a:r>
              <a:rPr lang="en-CA" dirty="0" smtClean="0"/>
              <a:t>-X’s stock was dropping:  to prop it up, they found more gold</a:t>
            </a:r>
          </a:p>
          <a:p>
            <a:pPr lvl="1"/>
            <a:r>
              <a:rPr lang="en-CA" dirty="0" smtClean="0"/>
              <a:t>February 17			71 million oz</a:t>
            </a:r>
          </a:p>
          <a:p>
            <a:pPr lvl="1"/>
            <a:r>
              <a:rPr lang="en-CA" dirty="0" smtClean="0"/>
              <a:t>February 19			Claims of 200 million oz</a:t>
            </a:r>
          </a:p>
          <a:p>
            <a:pPr lvl="1"/>
            <a:endParaRPr lang="en-CA" dirty="0" smtClean="0"/>
          </a:p>
          <a:p>
            <a:pPr>
              <a:buNone/>
            </a:pPr>
            <a:r>
              <a:rPr lang="en-CA" dirty="0" smtClean="0"/>
              <a:t>	The stock prices recovered and </a:t>
            </a:r>
            <a:r>
              <a:rPr lang="en-CA" dirty="0" err="1" smtClean="0"/>
              <a:t>Felderhof</a:t>
            </a:r>
            <a:r>
              <a:rPr lang="en-CA" dirty="0" smtClean="0"/>
              <a:t> is</a:t>
            </a:r>
            <a:br>
              <a:rPr lang="en-CA" dirty="0" smtClean="0"/>
            </a:br>
            <a:r>
              <a:rPr lang="en-CA" dirty="0" smtClean="0"/>
              <a:t>awarded the “Man of the Year Award” from the</a:t>
            </a:r>
            <a:br>
              <a:rPr lang="en-CA" dirty="0" smtClean="0"/>
            </a:br>
            <a:r>
              <a:rPr lang="en-CA" dirty="0" smtClean="0"/>
              <a:t>Prospectors &amp; Developers Association of Canada</a:t>
            </a:r>
          </a:p>
          <a:p>
            <a:pPr>
              <a:buNone/>
            </a:pPr>
            <a:endParaRPr lang="en-CA" dirty="0" smtClean="0"/>
          </a:p>
          <a:p>
            <a:pPr>
              <a:buNone/>
            </a:pPr>
            <a:r>
              <a:rPr lang="en-CA" dirty="0" smtClean="0"/>
              <a:t>	De Guzman’s office at </a:t>
            </a:r>
            <a:r>
              <a:rPr lang="en-CA" dirty="0" err="1" smtClean="0"/>
              <a:t>Busang</a:t>
            </a:r>
            <a:r>
              <a:rPr lang="en-CA" dirty="0" smtClean="0"/>
              <a:t> is destroyed by fire</a:t>
            </a:r>
          </a:p>
          <a:p>
            <a:pPr>
              <a:buNone/>
            </a:pPr>
            <a:endParaRPr lang="en-CA" dirty="0" smtClean="0"/>
          </a:p>
          <a:p>
            <a:pPr>
              <a:buNone/>
            </a:pP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pic>
        <p:nvPicPr>
          <p:cNvPr id="4098" name="Picture 2"/>
          <p:cNvPicPr>
            <a:picLocks noChangeAspect="1" noChangeArrowheads="1"/>
          </p:cNvPicPr>
          <p:nvPr/>
        </p:nvPicPr>
        <p:blipFill>
          <a:blip r:embed="rId2"/>
          <a:srcRect l="37679" t="36840" r="45423" b="30837"/>
          <a:stretch>
            <a:fillRect/>
          </a:stretch>
        </p:blipFill>
        <p:spPr bwMode="auto">
          <a:xfrm>
            <a:off x="7270205" y="2184402"/>
            <a:ext cx="1416594" cy="2065866"/>
          </a:xfrm>
          <a:prstGeom prst="rect">
            <a:avLst/>
          </a:prstGeom>
          <a:noFill/>
          <a:ln w="9525">
            <a:noFill/>
            <a:miter lim="800000"/>
            <a:headEnd/>
            <a:tailEnd/>
          </a:ln>
        </p:spPr>
      </p:pic>
      <p:sp>
        <p:nvSpPr>
          <p:cNvPr id="7" name="Rectangle 6"/>
          <p:cNvSpPr/>
          <p:nvPr/>
        </p:nvSpPr>
        <p:spPr>
          <a:xfrm rot="16200000">
            <a:off x="7795530" y="3075672"/>
            <a:ext cx="2121093" cy="338554"/>
          </a:xfrm>
          <a:prstGeom prst="rect">
            <a:avLst/>
          </a:prstGeom>
        </p:spPr>
        <p:txBody>
          <a:bodyPr wrap="none">
            <a:spAutoFit/>
          </a:bodyPr>
          <a:lstStyle/>
          <a:p>
            <a:r>
              <a:rPr lang="en-CA" sz="1600" dirty="0" smtClean="0">
                <a:solidFill>
                  <a:schemeClr val="tx1">
                    <a:lumMod val="65000"/>
                    <a:lumOff val="35000"/>
                  </a:schemeClr>
                </a:solidFill>
              </a:rPr>
              <a:t>republicofmining.com</a:t>
            </a:r>
            <a:endParaRPr lang="en-CA" sz="16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
            </a:r>
            <a:r>
              <a:rPr lang="en-CA" dirty="0" smtClean="0"/>
              <a:t>-X:  1997</a:t>
            </a:r>
            <a:endParaRPr lang="en-CA" dirty="0"/>
          </a:p>
        </p:txBody>
      </p:sp>
      <p:sp>
        <p:nvSpPr>
          <p:cNvPr id="3" name="Content Placeholder 2"/>
          <p:cNvSpPr>
            <a:spLocks noGrp="1"/>
          </p:cNvSpPr>
          <p:nvPr>
            <p:ph idx="1"/>
          </p:nvPr>
        </p:nvSpPr>
        <p:spPr/>
        <p:txBody>
          <a:bodyPr/>
          <a:lstStyle/>
          <a:p>
            <a:pPr>
              <a:buNone/>
            </a:pPr>
            <a:r>
              <a:rPr lang="en-CA" dirty="0" smtClean="0"/>
              <a:t>	Unfortunately, Freeport was digging its own cores</a:t>
            </a:r>
          </a:p>
          <a:p>
            <a:pPr lvl="1"/>
            <a:r>
              <a:rPr lang="en-CA" dirty="0" smtClean="0"/>
              <a:t>They dug a sample only 1.5 m away from </a:t>
            </a:r>
            <a:r>
              <a:rPr lang="en-CA" dirty="0" err="1" smtClean="0"/>
              <a:t>Bre</a:t>
            </a:r>
            <a:r>
              <a:rPr lang="en-CA" dirty="0" smtClean="0"/>
              <a:t>-X site</a:t>
            </a:r>
          </a:p>
          <a:p>
            <a:pPr lvl="1"/>
            <a:r>
              <a:rPr lang="en-CA" dirty="0" smtClean="0"/>
              <a:t>Their core found 0.01 grams per tonne</a:t>
            </a:r>
          </a:p>
          <a:p>
            <a:pPr lvl="1"/>
            <a:r>
              <a:rPr lang="en-CA" dirty="0" err="1" smtClean="0"/>
              <a:t>Bre</a:t>
            </a:r>
            <a:r>
              <a:rPr lang="en-CA" dirty="0" smtClean="0"/>
              <a:t>-X had found 4.39 grams per tonne</a:t>
            </a:r>
          </a:p>
          <a:p>
            <a:pPr lvl="1"/>
            <a:endParaRPr lang="en-CA" dirty="0" smtClean="0"/>
          </a:p>
          <a:p>
            <a:pPr>
              <a:buNone/>
            </a:pPr>
            <a:r>
              <a:rPr lang="en-CA" dirty="0" smtClean="0"/>
              <a:t>	De Guzman was in Toronto addressing</a:t>
            </a:r>
            <a:br>
              <a:rPr lang="en-CA" dirty="0" smtClean="0"/>
            </a:br>
            <a:r>
              <a:rPr lang="en-CA" dirty="0" smtClean="0"/>
              <a:t>shareholders but is called back to explain</a:t>
            </a:r>
            <a:br>
              <a:rPr lang="en-CA" dirty="0" smtClean="0"/>
            </a:br>
            <a:r>
              <a:rPr lang="en-CA" dirty="0" smtClean="0"/>
              <a:t>the discrepancy in Freeport’s findings</a:t>
            </a:r>
          </a:p>
          <a:p>
            <a:pPr lvl="1"/>
            <a:r>
              <a:rPr lang="en-CA" dirty="0" smtClean="0"/>
              <a:t>During the helicopter flight, he appears to</a:t>
            </a:r>
            <a:br>
              <a:rPr lang="en-CA" dirty="0" smtClean="0"/>
            </a:br>
            <a:r>
              <a:rPr lang="en-CA" dirty="0" smtClean="0"/>
              <a:t>have jumped into the Indonesian jungle</a:t>
            </a:r>
          </a:p>
          <a:p>
            <a:pPr lvl="1"/>
            <a:r>
              <a:rPr lang="en-CA" dirty="0" smtClean="0"/>
              <a:t>What appears to be his body, badly decomposed, was found days later</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pic>
        <p:nvPicPr>
          <p:cNvPr id="6" name="Picture 2"/>
          <p:cNvPicPr>
            <a:picLocks noChangeAspect="1" noChangeArrowheads="1"/>
          </p:cNvPicPr>
          <p:nvPr/>
        </p:nvPicPr>
        <p:blipFill>
          <a:blip r:embed="rId2"/>
          <a:srcRect b="36850"/>
          <a:stretch>
            <a:fillRect/>
          </a:stretch>
        </p:blipFill>
        <p:spPr bwMode="auto">
          <a:xfrm>
            <a:off x="6487803" y="2955704"/>
            <a:ext cx="2622331" cy="23575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
            </a:r>
            <a:r>
              <a:rPr lang="en-CA" dirty="0" smtClean="0"/>
              <a:t>-X:  1997</a:t>
            </a:r>
            <a:endParaRPr lang="en-CA" dirty="0"/>
          </a:p>
        </p:txBody>
      </p:sp>
      <p:sp>
        <p:nvSpPr>
          <p:cNvPr id="3" name="Content Placeholder 2"/>
          <p:cNvSpPr>
            <a:spLocks noGrp="1"/>
          </p:cNvSpPr>
          <p:nvPr>
            <p:ph idx="1"/>
          </p:nvPr>
        </p:nvSpPr>
        <p:spPr/>
        <p:txBody>
          <a:bodyPr/>
          <a:lstStyle/>
          <a:p>
            <a:pPr>
              <a:buNone/>
            </a:pPr>
            <a:r>
              <a:rPr lang="en-CA" dirty="0" smtClean="0"/>
              <a:t>	The stock price of </a:t>
            </a:r>
            <a:r>
              <a:rPr lang="en-CA" dirty="0" err="1" smtClean="0"/>
              <a:t>Bre</a:t>
            </a:r>
            <a:r>
              <a:rPr lang="en-CA" dirty="0" smtClean="0"/>
              <a:t>-X dropped to almost nothing…</a:t>
            </a:r>
          </a:p>
          <a:p>
            <a:pPr lvl="1"/>
            <a:r>
              <a:rPr lang="en-CA" dirty="0" smtClean="0"/>
              <a:t>All involved blamed everything on de Guzman</a:t>
            </a:r>
          </a:p>
          <a:p>
            <a:pPr lvl="1"/>
            <a:r>
              <a:rPr lang="en-CA" dirty="0" smtClean="0"/>
              <a:t>Walsh moves to the Bahamas</a:t>
            </a:r>
          </a:p>
          <a:p>
            <a:pPr lvl="1"/>
            <a:r>
              <a:rPr lang="en-CA" dirty="0" err="1" smtClean="0"/>
              <a:t>Felderhof</a:t>
            </a:r>
            <a:r>
              <a:rPr lang="en-CA" dirty="0" smtClean="0"/>
              <a:t> moves to the Cayman Islands</a:t>
            </a:r>
          </a:p>
          <a:p>
            <a:pPr lvl="1"/>
            <a:r>
              <a:rPr lang="en-CA" dirty="0" smtClean="0"/>
              <a:t>No one is found guilty of this fraud</a:t>
            </a:r>
          </a:p>
          <a:p>
            <a:pPr lvl="1"/>
            <a:r>
              <a:rPr lang="en-CA" dirty="0" smtClean="0"/>
              <a:t>Joe </a:t>
            </a:r>
            <a:r>
              <a:rPr lang="en-CA" dirty="0" err="1" smtClean="0"/>
              <a:t>Groia</a:t>
            </a:r>
            <a:r>
              <a:rPr lang="en-CA" dirty="0" smtClean="0"/>
              <a:t>, who successfully defended </a:t>
            </a:r>
            <a:r>
              <a:rPr lang="en-CA" dirty="0" err="1" smtClean="0"/>
              <a:t>Felderhoff</a:t>
            </a:r>
            <a:r>
              <a:rPr lang="en-CA" dirty="0" smtClean="0"/>
              <a:t>, was found guilty of professional misconduct in June 2012 by the Law Society of Upper Canada for his conduct during the trial</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Salting</a:t>
            </a:r>
            <a:endParaRPr lang="en-CA" dirty="0"/>
          </a:p>
        </p:txBody>
      </p:sp>
      <p:sp>
        <p:nvSpPr>
          <p:cNvPr id="3" name="Content Placeholder 2"/>
          <p:cNvSpPr>
            <a:spLocks noGrp="1"/>
          </p:cNvSpPr>
          <p:nvPr>
            <p:ph idx="1"/>
          </p:nvPr>
        </p:nvSpPr>
        <p:spPr/>
        <p:txBody>
          <a:bodyPr/>
          <a:lstStyle/>
          <a:p>
            <a:pPr>
              <a:buNone/>
            </a:pPr>
            <a:r>
              <a:rPr lang="en-CA" dirty="0" smtClean="0"/>
              <a:t>	De Guzman had been </a:t>
            </a:r>
            <a:r>
              <a:rPr lang="en-CA" i="1" dirty="0" smtClean="0"/>
              <a:t>salting </a:t>
            </a:r>
            <a:r>
              <a:rPr lang="en-CA" dirty="0" smtClean="0"/>
              <a:t>the core samples</a:t>
            </a:r>
          </a:p>
          <a:p>
            <a:pPr lvl="1"/>
            <a:r>
              <a:rPr lang="en-CA" dirty="0" smtClean="0"/>
              <a:t>He used gold from one of his wedding bands</a:t>
            </a:r>
          </a:p>
          <a:p>
            <a:pPr lvl="1"/>
            <a:r>
              <a:rPr lang="en-CA" dirty="0" smtClean="0"/>
              <a:t>Initially, it was 3 oz per tonne—a modest amount—but this rose over the years</a:t>
            </a:r>
          </a:p>
          <a:p>
            <a:pPr lvl="1"/>
            <a:r>
              <a:rPr lang="en-CA" dirty="0" smtClean="0"/>
              <a:t>Later, de Guzman ended up purchasing $61,000 of alluvial gold</a:t>
            </a:r>
          </a:p>
          <a:p>
            <a:pPr lvl="1"/>
            <a:r>
              <a:rPr lang="en-CA" dirty="0" smtClean="0"/>
              <a:t>He was very intelligent in measuring plausible quantities of gold into each sample—never more than could have been believable given the current hype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Response</a:t>
            </a:r>
            <a:endParaRPr lang="en-CA" dirty="0"/>
          </a:p>
        </p:txBody>
      </p:sp>
      <p:sp>
        <p:nvSpPr>
          <p:cNvPr id="3" name="Content Placeholder 2"/>
          <p:cNvSpPr>
            <a:spLocks noGrp="1"/>
          </p:cNvSpPr>
          <p:nvPr>
            <p:ph idx="1"/>
          </p:nvPr>
        </p:nvSpPr>
        <p:spPr/>
        <p:txBody>
          <a:bodyPr/>
          <a:lstStyle/>
          <a:p>
            <a:pPr>
              <a:buNone/>
            </a:pPr>
            <a:r>
              <a:rPr lang="en-CA" dirty="0" smtClean="0"/>
              <a:t>	The Canadian mining industry is seen as the laughing stock of the world</a:t>
            </a:r>
          </a:p>
          <a:p>
            <a:pPr lvl="1"/>
            <a:r>
              <a:rPr lang="en-CA" dirty="0" smtClean="0"/>
              <a:t>Prior to this, the industry was not regulated</a:t>
            </a:r>
          </a:p>
          <a:p>
            <a:pPr lvl="1"/>
            <a:r>
              <a:rPr lang="en-CA" dirty="0" smtClean="0"/>
              <a:t>Regulation similar to that of engineering was introduced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Response</a:t>
            </a:r>
            <a:endParaRPr lang="en-CA" dirty="0"/>
          </a:p>
        </p:txBody>
      </p:sp>
      <p:sp>
        <p:nvSpPr>
          <p:cNvPr id="3" name="Content Placeholder 2"/>
          <p:cNvSpPr>
            <a:spLocks noGrp="1"/>
          </p:cNvSpPr>
          <p:nvPr>
            <p:ph idx="1"/>
          </p:nvPr>
        </p:nvSpPr>
        <p:spPr/>
        <p:txBody>
          <a:bodyPr/>
          <a:lstStyle/>
          <a:p>
            <a:pPr>
              <a:buNone/>
            </a:pPr>
            <a:r>
              <a:rPr lang="en-CA" dirty="0" smtClean="0"/>
              <a:t>	In Ontario, the Professional Geoscientists Act was passed in 2000</a:t>
            </a:r>
          </a:p>
          <a:p>
            <a:pPr lvl="1"/>
            <a:r>
              <a:rPr lang="en-CA" dirty="0" smtClean="0"/>
              <a:t>Geosciences would now be a self-regulating profession</a:t>
            </a:r>
          </a:p>
          <a:p>
            <a:pPr lvl="1"/>
            <a:r>
              <a:rPr lang="en-CA" dirty="0" smtClean="0"/>
              <a:t>Modeled on the Professional Engineers Act</a:t>
            </a:r>
          </a:p>
          <a:p>
            <a:pPr lvl="1"/>
            <a:endParaRPr lang="en-CA" dirty="0" smtClean="0"/>
          </a:p>
          <a:p>
            <a:pPr>
              <a:buNone/>
            </a:pPr>
            <a:r>
              <a:rPr lang="en-CA" dirty="0" smtClean="0"/>
              <a:t>	The Act established the Association of Professional Geoscientists of Ontario (APGO)</a:t>
            </a:r>
          </a:p>
          <a:p>
            <a:pPr lvl="1"/>
            <a:r>
              <a:rPr lang="en-CA" dirty="0" smtClean="0"/>
              <a:t>Following a three-year transitional council, the first elected council was formed in 2003</a:t>
            </a:r>
          </a:p>
          <a:p>
            <a:pPr lvl="1"/>
            <a:endParaRPr lang="en-CA" dirty="0" smtClean="0"/>
          </a:p>
          <a:p>
            <a:pPr>
              <a:buNone/>
            </a:pPr>
            <a:r>
              <a:rPr lang="en-CA" dirty="0" smtClean="0"/>
              <a:t>	Students graduating from geological engineering at UW satisfy the requirements of both PEO and the APGO</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Response</a:t>
            </a:r>
            <a:endParaRPr lang="en-CA" dirty="0"/>
          </a:p>
        </p:txBody>
      </p:sp>
      <p:sp>
        <p:nvSpPr>
          <p:cNvPr id="3" name="Content Placeholder 2"/>
          <p:cNvSpPr>
            <a:spLocks noGrp="1"/>
          </p:cNvSpPr>
          <p:nvPr>
            <p:ph idx="1"/>
          </p:nvPr>
        </p:nvSpPr>
        <p:spPr/>
        <p:txBody>
          <a:bodyPr/>
          <a:lstStyle/>
          <a:p>
            <a:pPr>
              <a:buNone/>
            </a:pPr>
            <a:r>
              <a:rPr lang="en-CA" dirty="0" smtClean="0"/>
              <a:t>	In Alberta, the professions of engineering and geoscience form one association:</a:t>
            </a:r>
          </a:p>
          <a:p>
            <a:pPr>
              <a:buNone/>
            </a:pPr>
            <a:r>
              <a:rPr lang="en-CA" b="1" dirty="0" smtClean="0"/>
              <a:t>			</a:t>
            </a:r>
            <a:r>
              <a:rPr lang="en-CA" sz="2000" b="1" dirty="0" smtClean="0"/>
              <a:t>Engineering and Geoscience Professions Act</a:t>
            </a:r>
          </a:p>
          <a:p>
            <a:pPr>
              <a:buNone/>
            </a:pPr>
            <a:endParaRPr lang="en-CA" sz="2000" b="1" dirty="0" smtClean="0"/>
          </a:p>
          <a:p>
            <a:pPr>
              <a:buNone/>
            </a:pPr>
            <a:r>
              <a:rPr lang="en-CA" sz="2000" b="1" dirty="0" smtClean="0"/>
              <a:t>			Association of Professional Engineers and Geoscientists 		of Alberta</a:t>
            </a:r>
            <a:r>
              <a:rPr lang="en-CA" sz="2000" dirty="0" smtClean="0"/>
              <a:t> (</a:t>
            </a:r>
            <a:r>
              <a:rPr lang="en-CA" sz="2000" b="1" dirty="0" smtClean="0"/>
              <a:t>APEGA</a:t>
            </a:r>
            <a:r>
              <a:rPr lang="en-CA" sz="2000" dirty="0" smtClean="0"/>
              <a:t>),</a:t>
            </a:r>
            <a:endParaRPr lang="en-CA" sz="2000" b="1" dirty="0" smtClean="0"/>
          </a:p>
          <a:p>
            <a:pPr>
              <a:buNone/>
            </a:pP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17</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Response</a:t>
            </a:r>
            <a:endParaRPr lang="en-CA" dirty="0"/>
          </a:p>
        </p:txBody>
      </p:sp>
      <p:sp>
        <p:nvSpPr>
          <p:cNvPr id="3" name="Content Placeholder 2"/>
          <p:cNvSpPr>
            <a:spLocks noGrp="1"/>
          </p:cNvSpPr>
          <p:nvPr>
            <p:ph idx="1"/>
          </p:nvPr>
        </p:nvSpPr>
        <p:spPr/>
        <p:txBody>
          <a:bodyPr/>
          <a:lstStyle/>
          <a:p>
            <a:pPr>
              <a:buNone/>
            </a:pPr>
            <a:r>
              <a:rPr lang="en-CA" dirty="0" smtClean="0"/>
              <a:t>	One silver lining: Trevor </a:t>
            </a:r>
            <a:r>
              <a:rPr lang="en-CA" dirty="0" err="1" smtClean="0"/>
              <a:t>Cavicchi</a:t>
            </a:r>
            <a:r>
              <a:rPr lang="en-CA" dirty="0" smtClean="0"/>
              <a:t> has since gone on to become a successful geologist today and he has apparently gained a reputation for stating the facts and not attempting to manipulate them to satisfy the wants or desires of others</a:t>
            </a:r>
            <a:endParaRPr lang="en-CA" sz="10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18</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a:xfrm>
            <a:off x="457199" y="1600200"/>
            <a:ext cx="8331201" cy="4616450"/>
          </a:xfrm>
        </p:spPr>
        <p:txBody>
          <a:bodyPr/>
          <a:lstStyle/>
          <a:p>
            <a:pPr marL="533400" indent="-533400">
              <a:buNone/>
            </a:pPr>
            <a:r>
              <a:rPr lang="en-US" sz="1800" dirty="0" smtClean="0">
                <a:latin typeface="Arial" charset="0"/>
                <a:cs typeface="Arial" charset="0"/>
              </a:rPr>
              <a:t>[1]  	“</a:t>
            </a:r>
            <a:r>
              <a:rPr lang="en-CA" sz="1800" dirty="0" smtClean="0"/>
              <a:t>Ten years, ten lives: The </a:t>
            </a:r>
            <a:r>
              <a:rPr lang="en-CA" sz="1800" dirty="0" err="1" smtClean="0"/>
              <a:t>Bre</a:t>
            </a:r>
            <a:r>
              <a:rPr lang="en-CA" sz="1800" dirty="0" smtClean="0"/>
              <a:t>-X fallout”, the Calgary Herald, May 24, 2007.</a:t>
            </a:r>
          </a:p>
          <a:p>
            <a:pPr marL="533400" indent="-533400">
              <a:buNone/>
            </a:pPr>
            <a:r>
              <a:rPr lang="en-US" sz="1800" dirty="0" smtClean="0">
                <a:latin typeface="Arial" charset="0"/>
                <a:cs typeface="Arial" charset="0"/>
              </a:rPr>
              <a:t>[2]	</a:t>
            </a:r>
            <a:r>
              <a:rPr lang="en-CA" sz="1800" dirty="0" smtClean="0">
                <a:latin typeface="Arial" charset="0"/>
                <a:cs typeface="Arial" charset="0"/>
              </a:rPr>
              <a:t>“</a:t>
            </a:r>
            <a:r>
              <a:rPr lang="en-CA" sz="1800" dirty="0" err="1" smtClean="0">
                <a:latin typeface="Arial" charset="0"/>
                <a:cs typeface="Arial" charset="0"/>
              </a:rPr>
              <a:t>Bre</a:t>
            </a:r>
            <a:r>
              <a:rPr lang="en-CA" sz="1800" dirty="0" smtClean="0">
                <a:latin typeface="Arial" charset="0"/>
                <a:cs typeface="Arial" charset="0"/>
              </a:rPr>
              <a:t>-X timeline:  From boom to bust”, CBC News, July 31, 2007.</a:t>
            </a:r>
            <a:endParaRPr lang="en-US" sz="1800" dirty="0" smtClean="0">
              <a:latin typeface="Arial" charset="0"/>
              <a:cs typeface="Arial" charset="0"/>
            </a:endParaRPr>
          </a:p>
          <a:p>
            <a:pPr marL="533400" indent="-533400">
              <a:buNone/>
            </a:pPr>
            <a:r>
              <a:rPr lang="en-US" sz="1800" dirty="0" smtClean="0">
                <a:latin typeface="Arial" charset="0"/>
                <a:cs typeface="Arial" charset="0"/>
              </a:rPr>
              <a:t>[3]	</a:t>
            </a:r>
            <a:r>
              <a:rPr lang="en-CA" sz="1800" dirty="0" smtClean="0">
                <a:latin typeface="Arial" charset="0"/>
                <a:cs typeface="Arial" charset="0"/>
              </a:rPr>
              <a:t> Sam Ro, “BRE-X: Inside The $6 Billion Gold Fraud That Shocked The Mining Industry”, The Business Insider, July 1, 2012.</a:t>
            </a:r>
          </a:p>
          <a:p>
            <a:pPr marL="533400" indent="-533400">
              <a:buNone/>
            </a:pPr>
            <a:r>
              <a:rPr lang="en-CA" sz="1800" dirty="0" smtClean="0">
                <a:latin typeface="Arial" charset="0"/>
                <a:cs typeface="Arial" charset="0"/>
              </a:rPr>
              <a:t>[4] 	Masterminds:  Fool’s Gold</a:t>
            </a:r>
          </a:p>
          <a:p>
            <a:pPr marL="533400" indent="-533400">
              <a:buNone/>
            </a:pPr>
            <a:r>
              <a:rPr lang="en-CA" sz="1800" dirty="0" smtClean="0">
                <a:latin typeface="Arial" charset="0"/>
                <a:cs typeface="Arial" charset="0"/>
              </a:rPr>
              <a:t>		http://www.youtube.com/watch?v=pNvixeqlKdQ</a:t>
            </a:r>
          </a:p>
          <a:p>
            <a:pPr marL="533400" indent="-533400">
              <a:buNone/>
            </a:pPr>
            <a:r>
              <a:rPr lang="en-CA" sz="1800" dirty="0" smtClean="0">
                <a:latin typeface="Arial" charset="0"/>
                <a:cs typeface="Arial" charset="0"/>
              </a:rPr>
              <a:t>		http://www.youtube.com/watch?v=0YNnjitbcaE</a:t>
            </a:r>
            <a:endParaRPr lang="en-US" sz="1800" dirty="0" smtClean="0">
              <a:latin typeface="Arial" charset="0"/>
              <a:cs typeface="Arial" charset="0"/>
            </a:endParaRPr>
          </a:p>
          <a:p>
            <a:pPr marL="533400" indent="-533400">
              <a:buNone/>
            </a:pPr>
            <a:r>
              <a:rPr lang="en-US" sz="1800" dirty="0" smtClean="0">
                <a:latin typeface="Arial" charset="0"/>
                <a:cs typeface="Arial" charset="0"/>
              </a:rPr>
              <a:t>		http://www.youtube.com/watch?v=-2hTKWZZz74</a:t>
            </a:r>
          </a:p>
          <a:p>
            <a:pPr marL="533400" indent="-533400">
              <a:buNone/>
            </a:pPr>
            <a:r>
              <a:rPr lang="en-US" sz="1800" dirty="0" smtClean="0">
                <a:latin typeface="Arial" charset="0"/>
                <a:cs typeface="Arial" charset="0"/>
              </a:rPr>
              <a:t>[5]</a:t>
            </a:r>
            <a:r>
              <a:rPr lang="en-US" sz="1800" dirty="0" smtClean="0">
                <a:latin typeface="Arial" charset="0"/>
                <a:cs typeface="Arial" charset="0"/>
              </a:rPr>
              <a:t>	 Wikipedia, </a:t>
            </a:r>
            <a:r>
              <a:rPr lang="en-US" sz="1800" i="1" dirty="0" smtClean="0">
                <a:latin typeface="Arial" charset="0"/>
                <a:cs typeface="Arial" charset="0"/>
              </a:rPr>
              <a:t>http://www.wikipedia.org/</a:t>
            </a:r>
          </a:p>
          <a:p>
            <a:pPr marL="533400" indent="-533400">
              <a:buNone/>
            </a:pPr>
            <a:endParaRPr lang="en-US" sz="2000" i="1" dirty="0" smtClean="0">
              <a:latin typeface="Arial" charset="0"/>
              <a:cs typeface="Arial" charset="0"/>
            </a:endParaRPr>
          </a:p>
          <a:p>
            <a:pPr marL="533400" indent="-533400" algn="just">
              <a:buNone/>
            </a:pPr>
            <a:r>
              <a:rPr lang="en-US" sz="1800" dirty="0" smtClean="0">
                <a:latin typeface="Arial" charset="0"/>
                <a:cs typeface="Arial" charset="0"/>
              </a:rPr>
              <a:t>	</a:t>
            </a:r>
            <a:r>
              <a:rPr lang="en-US" sz="1600" dirty="0" smtClean="0">
                <a:solidFill>
                  <a:schemeClr val="tx1">
                    <a:lumMod val="65000"/>
                    <a:lumOff val="35000"/>
                  </a:schemeClr>
                </a:solidFill>
                <a:latin typeface="Arial" charset="0"/>
                <a:cs typeface="Arial" charset="0"/>
              </a:rPr>
              <a:t>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US" sz="1800" dirty="0" smtClean="0">
              <a:solidFill>
                <a:schemeClr val="tx1">
                  <a:lumMod val="65000"/>
                  <a:lumOff val="35000"/>
                </a:schemeClr>
              </a:solidFill>
              <a:latin typeface="Arial" charset="0"/>
              <a:cs typeface="Arial" charset="0"/>
            </a:endParaRPr>
          </a:p>
          <a:p>
            <a:pPr marL="533400" indent="-533400">
              <a:buNone/>
            </a:pPr>
            <a:endParaRPr lang="en-US" sz="1800" dirty="0" smtClean="0">
              <a:solidFill>
                <a:schemeClr val="tx1">
                  <a:lumMod val="65000"/>
                  <a:lumOff val="35000"/>
                </a:schemeClr>
              </a:solidFill>
              <a:latin typeface="Arial" charset="0"/>
              <a:cs typeface="Arial" charset="0"/>
            </a:endParaRPr>
          </a:p>
          <a:p>
            <a:pPr marL="533400" indent="-533400">
              <a:buNone/>
            </a:pPr>
            <a:endParaRPr lang="en-CA" sz="1800" dirty="0" smtClean="0">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19</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CA" dirty="0" smtClean="0"/>
              <a:t>Outline</a:t>
            </a:r>
            <a:endParaRPr lang="en-US" dirty="0" smtClean="0">
              <a:latin typeface="Arial" charset="0"/>
              <a:cs typeface="Arial" charset="0"/>
            </a:endParaRP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
            </a:r>
            <a:r>
              <a:rPr lang="en-CA" dirty="0" smtClean="0"/>
              <a:t>-X</a:t>
            </a:r>
            <a:endParaRPr lang="en-CA" dirty="0"/>
          </a:p>
        </p:txBody>
      </p:sp>
      <p:sp>
        <p:nvSpPr>
          <p:cNvPr id="3" name="Content Placeholder 2"/>
          <p:cNvSpPr>
            <a:spLocks noGrp="1"/>
          </p:cNvSpPr>
          <p:nvPr>
            <p:ph idx="1"/>
          </p:nvPr>
        </p:nvSpPr>
        <p:spPr/>
        <p:txBody>
          <a:bodyPr/>
          <a:lstStyle/>
          <a:p>
            <a:pPr>
              <a:buNone/>
            </a:pPr>
            <a:r>
              <a:rPr lang="en-CA" dirty="0" smtClean="0"/>
              <a:t>	In 1993, </a:t>
            </a:r>
            <a:r>
              <a:rPr lang="en-CA" dirty="0" err="1" smtClean="0"/>
              <a:t>Bre</a:t>
            </a:r>
            <a:r>
              <a:rPr lang="en-CA" dirty="0" smtClean="0"/>
              <a:t>-X was a penny-stock mining</a:t>
            </a:r>
            <a:br>
              <a:rPr lang="en-CA" dirty="0" smtClean="0"/>
            </a:br>
            <a:r>
              <a:rPr lang="en-CA" dirty="0" smtClean="0"/>
              <a:t>company with stocks selling at 27 cents</a:t>
            </a:r>
          </a:p>
          <a:p>
            <a:pPr>
              <a:buNone/>
            </a:pPr>
            <a:endParaRPr lang="en-CA" dirty="0" smtClean="0"/>
          </a:p>
          <a:p>
            <a:pPr>
              <a:buNone/>
            </a:pPr>
            <a:r>
              <a:rPr lang="en-CA" dirty="0" smtClean="0"/>
              <a:t>	The owner, David Walsh, was interested in purchasing a gold claim in </a:t>
            </a:r>
            <a:r>
              <a:rPr lang="en-CA" dirty="0" err="1" smtClean="0"/>
              <a:t>Busang</a:t>
            </a:r>
            <a:r>
              <a:rPr lang="en-CA" dirty="0" smtClean="0"/>
              <a:t>, Indonesia</a:t>
            </a:r>
          </a:p>
          <a:p>
            <a:pPr lvl="1"/>
            <a:r>
              <a:rPr lang="en-CA" dirty="0" smtClean="0"/>
              <a:t>The highlands were formed by a</a:t>
            </a:r>
            <a:br>
              <a:rPr lang="en-CA" dirty="0" smtClean="0"/>
            </a:br>
            <a:r>
              <a:rPr lang="en-CA" dirty="0" smtClean="0"/>
              <a:t>massive volcano</a:t>
            </a:r>
          </a:p>
          <a:p>
            <a:pPr lvl="1"/>
            <a:r>
              <a:rPr lang="en-CA" dirty="0" smtClean="0"/>
              <a:t>Prior to this, numerous Australian</a:t>
            </a:r>
            <a:br>
              <a:rPr lang="en-CA" dirty="0" smtClean="0"/>
            </a:br>
            <a:r>
              <a:rPr lang="en-CA" dirty="0" smtClean="0"/>
              <a:t>companies had already prospected</a:t>
            </a:r>
            <a:br>
              <a:rPr lang="en-CA" dirty="0" smtClean="0"/>
            </a:br>
            <a:r>
              <a:rPr lang="en-CA" dirty="0" smtClean="0"/>
              <a:t>the island</a:t>
            </a:r>
          </a:p>
          <a:p>
            <a:pPr lvl="1"/>
            <a:r>
              <a:rPr lang="en-CA" dirty="0" smtClean="0"/>
              <a:t>They were only able to establish a</a:t>
            </a:r>
            <a:br>
              <a:rPr lang="en-CA" dirty="0" smtClean="0"/>
            </a:br>
            <a:r>
              <a:rPr lang="en-CA" dirty="0" smtClean="0"/>
              <a:t>single viable mine</a:t>
            </a:r>
          </a:p>
          <a:p>
            <a:pPr lvl="1"/>
            <a:r>
              <a:rPr lang="en-CA" dirty="0" smtClean="0"/>
              <a:t>The Grasberg Gold Mine in</a:t>
            </a:r>
            <a:br>
              <a:rPr lang="en-CA" dirty="0" smtClean="0"/>
            </a:br>
            <a:r>
              <a:rPr lang="en-CA" dirty="0" smtClean="0"/>
              <a:t>New Guinea is the largest in the world</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sp>
        <p:nvSpPr>
          <p:cNvPr id="9" name="Rectangle 8"/>
          <p:cNvSpPr/>
          <p:nvPr/>
        </p:nvSpPr>
        <p:spPr>
          <a:xfrm rot="16200000">
            <a:off x="7046766" y="1368413"/>
            <a:ext cx="2972289" cy="307777"/>
          </a:xfrm>
          <a:prstGeom prst="rect">
            <a:avLst/>
          </a:prstGeom>
        </p:spPr>
        <p:txBody>
          <a:bodyPr wrap="none">
            <a:spAutoFit/>
          </a:bodyPr>
          <a:lstStyle/>
          <a:p>
            <a:r>
              <a:rPr lang="en-CA" sz="1400" dirty="0" smtClean="0">
                <a:solidFill>
                  <a:schemeClr val="tx1">
                    <a:lumMod val="65000"/>
                    <a:lumOff val="35000"/>
                  </a:schemeClr>
                </a:solidFill>
              </a:rPr>
              <a:t>Canadian Press/David </a:t>
            </a:r>
            <a:r>
              <a:rPr lang="en-CA" sz="1400" dirty="0" err="1" smtClean="0">
                <a:solidFill>
                  <a:schemeClr val="tx1">
                    <a:lumMod val="65000"/>
                    <a:lumOff val="35000"/>
                  </a:schemeClr>
                </a:solidFill>
              </a:rPr>
              <a:t>Lazarowych</a:t>
            </a:r>
            <a:endParaRPr lang="en-CA" sz="1400" dirty="0">
              <a:solidFill>
                <a:schemeClr val="tx1">
                  <a:lumMod val="65000"/>
                  <a:lumOff val="35000"/>
                </a:schemeClr>
              </a:solidFill>
            </a:endParaRPr>
          </a:p>
        </p:txBody>
      </p:sp>
      <p:pic>
        <p:nvPicPr>
          <p:cNvPr id="1028" name="Picture 4"/>
          <p:cNvPicPr>
            <a:picLocks noChangeAspect="1" noChangeArrowheads="1"/>
          </p:cNvPicPr>
          <p:nvPr/>
        </p:nvPicPr>
        <p:blipFill>
          <a:blip r:embed="rId2"/>
          <a:srcRect/>
          <a:stretch>
            <a:fillRect/>
          </a:stretch>
        </p:blipFill>
        <p:spPr bwMode="auto">
          <a:xfrm>
            <a:off x="5620041" y="3378201"/>
            <a:ext cx="3216177" cy="3403362"/>
          </a:xfrm>
          <a:prstGeom prst="rect">
            <a:avLst/>
          </a:prstGeom>
          <a:noFill/>
          <a:ln w="9525">
            <a:noFill/>
            <a:miter lim="800000"/>
            <a:headEnd/>
            <a:tailEnd/>
          </a:ln>
        </p:spPr>
      </p:pic>
      <p:pic>
        <p:nvPicPr>
          <p:cNvPr id="1029" name="Picture 5"/>
          <p:cNvPicPr>
            <a:picLocks noChangeAspect="1" noChangeArrowheads="1"/>
          </p:cNvPicPr>
          <p:nvPr/>
        </p:nvPicPr>
        <p:blipFill>
          <a:blip r:embed="rId3"/>
          <a:srcRect/>
          <a:stretch>
            <a:fillRect/>
          </a:stretch>
        </p:blipFill>
        <p:spPr bwMode="auto">
          <a:xfrm>
            <a:off x="6678658" y="701842"/>
            <a:ext cx="1712123" cy="2201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
            </a:r>
            <a:r>
              <a:rPr lang="en-CA" dirty="0" smtClean="0"/>
              <a:t>-X</a:t>
            </a:r>
            <a:endParaRPr lang="en-CA" dirty="0"/>
          </a:p>
        </p:txBody>
      </p:sp>
      <p:sp>
        <p:nvSpPr>
          <p:cNvPr id="3" name="Content Placeholder 2"/>
          <p:cNvSpPr>
            <a:spLocks noGrp="1"/>
          </p:cNvSpPr>
          <p:nvPr>
            <p:ph idx="1"/>
          </p:nvPr>
        </p:nvSpPr>
        <p:spPr/>
        <p:txBody>
          <a:bodyPr/>
          <a:lstStyle/>
          <a:p>
            <a:pPr>
              <a:buNone/>
            </a:pPr>
            <a:r>
              <a:rPr lang="en-CA" dirty="0" smtClean="0"/>
              <a:t>	David Walsh was wined-and-dined</a:t>
            </a:r>
            <a:br>
              <a:rPr lang="en-CA" dirty="0" smtClean="0"/>
            </a:br>
            <a:r>
              <a:rPr lang="en-CA" dirty="0" smtClean="0"/>
              <a:t>by two geologists:</a:t>
            </a:r>
          </a:p>
          <a:p>
            <a:pPr lvl="1"/>
            <a:r>
              <a:rPr lang="en-CA" dirty="0" smtClean="0"/>
              <a:t>John </a:t>
            </a:r>
            <a:r>
              <a:rPr lang="en-CA" dirty="0" err="1" smtClean="0"/>
              <a:t>Felderhof</a:t>
            </a:r>
            <a:endParaRPr lang="en-CA" dirty="0" smtClean="0"/>
          </a:p>
          <a:p>
            <a:pPr lvl="1"/>
            <a:r>
              <a:rPr lang="en-CA" dirty="0" smtClean="0"/>
              <a:t>Michael de Guzman</a:t>
            </a:r>
          </a:p>
          <a:p>
            <a:pPr>
              <a:buNone/>
            </a:pPr>
            <a:r>
              <a:rPr lang="en-CA" dirty="0" smtClean="0"/>
              <a:t>	Walsh committed $80,000 to the </a:t>
            </a:r>
            <a:r>
              <a:rPr lang="en-CA" dirty="0" err="1" smtClean="0"/>
              <a:t>Busang</a:t>
            </a:r>
            <a:r>
              <a:rPr lang="en-CA" dirty="0" smtClean="0"/>
              <a:t> project</a:t>
            </a:r>
          </a:p>
          <a:p>
            <a:pPr>
              <a:buNone/>
            </a:pPr>
            <a:endParaRPr lang="en-CA" dirty="0" smtClean="0"/>
          </a:p>
          <a:p>
            <a:pPr>
              <a:buNone/>
            </a:pPr>
            <a:r>
              <a:rPr lang="en-CA" dirty="0" smtClean="0"/>
              <a:t>	De Guzman was an engineer</a:t>
            </a:r>
            <a:br>
              <a:rPr lang="en-CA" dirty="0" smtClean="0"/>
            </a:br>
            <a:r>
              <a:rPr lang="en-CA" dirty="0" smtClean="0"/>
              <a:t>with a colourful character:</a:t>
            </a:r>
          </a:p>
          <a:p>
            <a:pPr lvl="1"/>
            <a:r>
              <a:rPr lang="en-CA" dirty="0" smtClean="0"/>
              <a:t>At the top of his class</a:t>
            </a:r>
          </a:p>
          <a:p>
            <a:pPr lvl="1"/>
            <a:r>
              <a:rPr lang="en-CA" dirty="0" smtClean="0"/>
              <a:t>As a Filipino, he was, however, subject to</a:t>
            </a:r>
            <a:br>
              <a:rPr lang="en-CA" dirty="0" smtClean="0"/>
            </a:br>
            <a:r>
              <a:rPr lang="en-CA" dirty="0" smtClean="0"/>
              <a:t>a low glass ceiling</a:t>
            </a:r>
          </a:p>
          <a:p>
            <a:pPr lvl="1"/>
            <a:r>
              <a:rPr lang="en-CA" dirty="0" smtClean="0"/>
              <a:t>He had four wives with families, simultaneously,</a:t>
            </a:r>
            <a:br>
              <a:rPr lang="en-CA" dirty="0" smtClean="0"/>
            </a:br>
            <a:r>
              <a:rPr lang="en-CA" dirty="0" smtClean="0"/>
              <a:t>all of whom were unaware of each other</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pic>
        <p:nvPicPr>
          <p:cNvPr id="1027" name="Picture 3"/>
          <p:cNvPicPr>
            <a:picLocks noChangeAspect="1" noChangeArrowheads="1"/>
          </p:cNvPicPr>
          <p:nvPr/>
        </p:nvPicPr>
        <p:blipFill>
          <a:blip r:embed="rId2"/>
          <a:srcRect/>
          <a:stretch>
            <a:fillRect/>
          </a:stretch>
        </p:blipFill>
        <p:spPr bwMode="auto">
          <a:xfrm>
            <a:off x="6447388" y="976256"/>
            <a:ext cx="1735643" cy="2161664"/>
          </a:xfrm>
          <a:prstGeom prst="rect">
            <a:avLst/>
          </a:prstGeom>
          <a:noFill/>
          <a:ln w="9525">
            <a:noFill/>
            <a:miter lim="800000"/>
            <a:headEnd/>
            <a:tailEnd/>
          </a:ln>
        </p:spPr>
      </p:pic>
      <p:sp>
        <p:nvSpPr>
          <p:cNvPr id="9" name="Rectangle 8"/>
          <p:cNvSpPr/>
          <p:nvPr/>
        </p:nvSpPr>
        <p:spPr>
          <a:xfrm rot="16200000">
            <a:off x="6881758" y="1552390"/>
            <a:ext cx="2863284" cy="307777"/>
          </a:xfrm>
          <a:prstGeom prst="rect">
            <a:avLst/>
          </a:prstGeom>
        </p:spPr>
        <p:txBody>
          <a:bodyPr wrap="none">
            <a:spAutoFit/>
          </a:bodyPr>
          <a:lstStyle/>
          <a:p>
            <a:r>
              <a:rPr lang="en-CA" sz="1400" dirty="0" smtClean="0">
                <a:solidFill>
                  <a:schemeClr val="tx1">
                    <a:lumMod val="65000"/>
                    <a:lumOff val="35000"/>
                  </a:schemeClr>
                </a:solidFill>
              </a:rPr>
              <a:t>Associated Press/</a:t>
            </a:r>
            <a:r>
              <a:rPr lang="en-CA" sz="1400" dirty="0" err="1" smtClean="0">
                <a:solidFill>
                  <a:schemeClr val="tx1">
                    <a:lumMod val="65000"/>
                    <a:lumOff val="35000"/>
                  </a:schemeClr>
                </a:solidFill>
              </a:rPr>
              <a:t>Firdia</a:t>
            </a:r>
            <a:r>
              <a:rPr lang="en-CA" sz="1400" dirty="0" smtClean="0">
                <a:solidFill>
                  <a:schemeClr val="tx1">
                    <a:lumMod val="65000"/>
                    <a:lumOff val="35000"/>
                  </a:schemeClr>
                </a:solidFill>
              </a:rPr>
              <a:t> </a:t>
            </a:r>
            <a:r>
              <a:rPr lang="en-CA" sz="1400" dirty="0" err="1" smtClean="0">
                <a:solidFill>
                  <a:schemeClr val="tx1">
                    <a:lumMod val="65000"/>
                    <a:lumOff val="35000"/>
                  </a:schemeClr>
                </a:solidFill>
              </a:rPr>
              <a:t>Lisnawati</a:t>
            </a:r>
            <a:endParaRPr lang="en-CA" sz="1400" dirty="0">
              <a:solidFill>
                <a:schemeClr val="tx1">
                  <a:lumMod val="65000"/>
                  <a:lumOff val="35000"/>
                </a:schemeClr>
              </a:solidFill>
            </a:endParaRPr>
          </a:p>
        </p:txBody>
      </p:sp>
      <p:pic>
        <p:nvPicPr>
          <p:cNvPr id="2050" name="Picture 2"/>
          <p:cNvPicPr>
            <a:picLocks noChangeAspect="1" noChangeArrowheads="1"/>
          </p:cNvPicPr>
          <p:nvPr/>
        </p:nvPicPr>
        <p:blipFill>
          <a:blip r:embed="rId3"/>
          <a:srcRect/>
          <a:stretch>
            <a:fillRect/>
          </a:stretch>
        </p:blipFill>
        <p:spPr bwMode="auto">
          <a:xfrm>
            <a:off x="6664794" y="4391695"/>
            <a:ext cx="2095500" cy="2152650"/>
          </a:xfrm>
          <a:prstGeom prst="rect">
            <a:avLst/>
          </a:prstGeom>
          <a:noFill/>
          <a:ln w="9525">
            <a:noFill/>
            <a:miter lim="800000"/>
            <a:headEnd/>
            <a:tailEnd/>
          </a:ln>
        </p:spPr>
      </p:pic>
      <p:sp>
        <p:nvSpPr>
          <p:cNvPr id="11" name="Rectangle 10"/>
          <p:cNvSpPr/>
          <p:nvPr/>
        </p:nvSpPr>
        <p:spPr>
          <a:xfrm rot="16200000">
            <a:off x="7443104" y="4958815"/>
            <a:ext cx="2892138" cy="307777"/>
          </a:xfrm>
          <a:prstGeom prst="rect">
            <a:avLst/>
          </a:prstGeom>
        </p:spPr>
        <p:txBody>
          <a:bodyPr wrap="none">
            <a:spAutoFit/>
          </a:bodyPr>
          <a:lstStyle/>
          <a:p>
            <a:r>
              <a:rPr lang="en-CA" sz="1400" dirty="0" smtClean="0">
                <a:solidFill>
                  <a:schemeClr val="tx1">
                    <a:lumMod val="65000"/>
                    <a:lumOff val="35000"/>
                  </a:schemeClr>
                </a:solidFill>
              </a:rPr>
              <a:t>Associated Press/</a:t>
            </a:r>
            <a:r>
              <a:rPr lang="en-CA" sz="1400" dirty="0" err="1" smtClean="0">
                <a:solidFill>
                  <a:schemeClr val="tx1">
                    <a:lumMod val="65000"/>
                    <a:lumOff val="35000"/>
                  </a:schemeClr>
                </a:solidFill>
              </a:rPr>
              <a:t>Gatra</a:t>
            </a:r>
            <a:r>
              <a:rPr lang="en-CA" sz="1400" dirty="0" smtClean="0">
                <a:solidFill>
                  <a:schemeClr val="tx1">
                    <a:lumMod val="65000"/>
                    <a:lumOff val="35000"/>
                  </a:schemeClr>
                </a:solidFill>
              </a:rPr>
              <a:t> Magazine</a:t>
            </a:r>
            <a:endParaRPr lang="en-CA"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
            </a:r>
            <a:r>
              <a:rPr lang="en-CA" dirty="0" smtClean="0"/>
              <a:t>-X:  1994</a:t>
            </a:r>
            <a:endParaRPr lang="en-CA" dirty="0"/>
          </a:p>
        </p:txBody>
      </p:sp>
      <p:sp>
        <p:nvSpPr>
          <p:cNvPr id="3" name="Content Placeholder 2"/>
          <p:cNvSpPr>
            <a:spLocks noGrp="1"/>
          </p:cNvSpPr>
          <p:nvPr>
            <p:ph idx="1"/>
          </p:nvPr>
        </p:nvSpPr>
        <p:spPr/>
        <p:txBody>
          <a:bodyPr/>
          <a:lstStyle/>
          <a:p>
            <a:pPr>
              <a:buNone/>
            </a:pPr>
            <a:r>
              <a:rPr lang="en-CA" dirty="0" smtClean="0"/>
              <a:t>	First they had to “partner” with an Indonesian</a:t>
            </a:r>
          </a:p>
          <a:p>
            <a:pPr lvl="1"/>
            <a:r>
              <a:rPr lang="en-CA" dirty="0" smtClean="0"/>
              <a:t>They found </a:t>
            </a:r>
            <a:r>
              <a:rPr lang="en-CA" dirty="0" err="1" smtClean="0"/>
              <a:t>Sigit</a:t>
            </a:r>
            <a:r>
              <a:rPr lang="en-CA" dirty="0" smtClean="0"/>
              <a:t> </a:t>
            </a:r>
            <a:r>
              <a:rPr lang="en-CA" dirty="0" err="1" smtClean="0"/>
              <a:t>Hardjojudanto</a:t>
            </a:r>
            <a:r>
              <a:rPr lang="en-CA" dirty="0" smtClean="0"/>
              <a:t>, Suharto’s son</a:t>
            </a:r>
          </a:p>
          <a:p>
            <a:pPr>
              <a:buNone/>
            </a:pPr>
            <a:endParaRPr lang="en-CA" dirty="0" smtClean="0"/>
          </a:p>
          <a:p>
            <a:pPr>
              <a:buNone/>
            </a:pPr>
            <a:r>
              <a:rPr lang="en-CA" dirty="0" smtClean="0"/>
              <a:t>	They began to find gold</a:t>
            </a:r>
          </a:p>
          <a:p>
            <a:pPr lvl="1"/>
            <a:r>
              <a:rPr lang="en-CA" dirty="0" smtClean="0"/>
              <a:t>Early 1994:		  2 million oz</a:t>
            </a:r>
          </a:p>
          <a:p>
            <a:pPr lvl="1"/>
            <a:r>
              <a:rPr lang="en-CA" dirty="0" smtClean="0"/>
              <a:t>Mid 1994:		  3 million oz</a:t>
            </a:r>
          </a:p>
          <a:p>
            <a:pPr lvl="1"/>
            <a:r>
              <a:rPr lang="en-CA" dirty="0" smtClean="0"/>
              <a:t>Late 1994:		  8 million oz</a:t>
            </a:r>
          </a:p>
          <a:p>
            <a:pPr lvl="1"/>
            <a:endParaRPr lang="en-CA" dirty="0" smtClean="0"/>
          </a:p>
          <a:p>
            <a:pPr>
              <a:buNone/>
            </a:pPr>
            <a:r>
              <a:rPr lang="en-CA" dirty="0" smtClean="0"/>
              <a:t>	Stocks were trading at $2.05</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pic>
        <p:nvPicPr>
          <p:cNvPr id="2051" name="Picture 3"/>
          <p:cNvPicPr>
            <a:picLocks noChangeAspect="1" noChangeArrowheads="1"/>
          </p:cNvPicPr>
          <p:nvPr/>
        </p:nvPicPr>
        <p:blipFill>
          <a:blip r:embed="rId2"/>
          <a:srcRect/>
          <a:stretch>
            <a:fillRect/>
          </a:stretch>
        </p:blipFill>
        <p:spPr bwMode="auto">
          <a:xfrm>
            <a:off x="4980989" y="4262907"/>
            <a:ext cx="2557153" cy="1953743"/>
          </a:xfrm>
          <a:prstGeom prst="rect">
            <a:avLst/>
          </a:prstGeom>
          <a:noFill/>
          <a:ln w="9525">
            <a:noFill/>
            <a:miter lim="800000"/>
            <a:headEnd/>
            <a:tailEnd/>
          </a:ln>
        </p:spPr>
      </p:pic>
      <p:sp>
        <p:nvSpPr>
          <p:cNvPr id="9" name="Rectangle 8"/>
          <p:cNvSpPr/>
          <p:nvPr/>
        </p:nvSpPr>
        <p:spPr>
          <a:xfrm>
            <a:off x="6018174" y="6216650"/>
            <a:ext cx="1519968" cy="307777"/>
          </a:xfrm>
          <a:prstGeom prst="rect">
            <a:avLst/>
          </a:prstGeom>
        </p:spPr>
        <p:txBody>
          <a:bodyPr wrap="none">
            <a:spAutoFit/>
          </a:bodyPr>
          <a:lstStyle/>
          <a:p>
            <a:r>
              <a:rPr lang="en-CA" sz="1400" dirty="0" smtClean="0">
                <a:solidFill>
                  <a:schemeClr val="tx1">
                    <a:lumMod val="65000"/>
                    <a:lumOff val="35000"/>
                  </a:schemeClr>
                </a:solidFill>
              </a:rPr>
              <a:t>User:  PHGCOM</a:t>
            </a:r>
            <a:endParaRPr lang="en-CA" sz="1400" dirty="0">
              <a:solidFill>
                <a:schemeClr val="tx1">
                  <a:lumMod val="65000"/>
                  <a:lumOff val="35000"/>
                </a:schemeClr>
              </a:solidFill>
            </a:endParaRPr>
          </a:p>
        </p:txBody>
      </p:sp>
      <p:pic>
        <p:nvPicPr>
          <p:cNvPr id="8" name="Picture 2"/>
          <p:cNvPicPr>
            <a:picLocks noChangeAspect="1" noChangeArrowheads="1"/>
          </p:cNvPicPr>
          <p:nvPr/>
        </p:nvPicPr>
        <p:blipFill>
          <a:blip r:embed="rId3"/>
          <a:srcRect/>
          <a:stretch>
            <a:fillRect/>
          </a:stretch>
        </p:blipFill>
        <p:spPr bwMode="auto">
          <a:xfrm rot="10800000">
            <a:off x="7816404" y="446469"/>
            <a:ext cx="870395" cy="4105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
            </a:r>
            <a:r>
              <a:rPr lang="en-CA" dirty="0" smtClean="0"/>
              <a:t>-X:  1995</a:t>
            </a:r>
            <a:endParaRPr lang="en-CA" dirty="0"/>
          </a:p>
        </p:txBody>
      </p:sp>
      <p:sp>
        <p:nvSpPr>
          <p:cNvPr id="3" name="Content Placeholder 2"/>
          <p:cNvSpPr>
            <a:spLocks noGrp="1"/>
          </p:cNvSpPr>
          <p:nvPr>
            <p:ph idx="1"/>
          </p:nvPr>
        </p:nvSpPr>
        <p:spPr/>
        <p:txBody>
          <a:bodyPr/>
          <a:lstStyle/>
          <a:p>
            <a:pPr>
              <a:buNone/>
            </a:pPr>
            <a:r>
              <a:rPr lang="en-CA" dirty="0" smtClean="0"/>
              <a:t>	1995 continued to be a good year</a:t>
            </a:r>
          </a:p>
          <a:p>
            <a:pPr lvl="1"/>
            <a:r>
              <a:rPr lang="en-CA" dirty="0" smtClean="0"/>
              <a:t>The stock price was $14.87 by the end of July</a:t>
            </a:r>
          </a:p>
          <a:p>
            <a:pPr lvl="1"/>
            <a:endParaRPr lang="en-CA" dirty="0" smtClean="0"/>
          </a:p>
          <a:p>
            <a:pPr>
              <a:buNone/>
            </a:pPr>
            <a:r>
              <a:rPr lang="en-CA" dirty="0" smtClean="0"/>
              <a:t>	The reserves only increased:</a:t>
            </a:r>
          </a:p>
          <a:p>
            <a:pPr lvl="1"/>
            <a:r>
              <a:rPr lang="en-CA" dirty="0" smtClean="0"/>
              <a:t>1995:			10 million oz</a:t>
            </a:r>
          </a:p>
          <a:p>
            <a:pPr lvl="1"/>
            <a:r>
              <a:rPr lang="en-CA" dirty="0" smtClean="0"/>
              <a:t>Speculation:		30 million oz</a:t>
            </a:r>
          </a:p>
          <a:p>
            <a:pPr lvl="1"/>
            <a:endParaRPr lang="en-CA" dirty="0" smtClean="0"/>
          </a:p>
          <a:p>
            <a:pPr>
              <a:buNone/>
            </a:pPr>
            <a:r>
              <a:rPr lang="en-CA" dirty="0" smtClean="0"/>
              <a:t>	The stock was now at $50 per share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pic>
        <p:nvPicPr>
          <p:cNvPr id="6" name="Picture 2"/>
          <p:cNvPicPr>
            <a:picLocks noChangeAspect="1" noChangeArrowheads="1"/>
          </p:cNvPicPr>
          <p:nvPr/>
        </p:nvPicPr>
        <p:blipFill>
          <a:blip r:embed="rId2"/>
          <a:srcRect t="63968" r="43656"/>
          <a:stretch>
            <a:fillRect/>
          </a:stretch>
        </p:blipFill>
        <p:spPr bwMode="auto">
          <a:xfrm>
            <a:off x="6715173" y="2810934"/>
            <a:ext cx="1639093" cy="149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
            </a:r>
            <a:r>
              <a:rPr lang="en-CA" dirty="0" smtClean="0"/>
              <a:t>-X:  1996</a:t>
            </a:r>
            <a:endParaRPr lang="en-CA" dirty="0"/>
          </a:p>
        </p:txBody>
      </p:sp>
      <p:sp>
        <p:nvSpPr>
          <p:cNvPr id="3" name="Content Placeholder 2"/>
          <p:cNvSpPr>
            <a:spLocks noGrp="1"/>
          </p:cNvSpPr>
          <p:nvPr>
            <p:ph idx="1"/>
          </p:nvPr>
        </p:nvSpPr>
        <p:spPr/>
        <p:txBody>
          <a:bodyPr/>
          <a:lstStyle/>
          <a:p>
            <a:pPr>
              <a:buNone/>
            </a:pPr>
            <a:r>
              <a:rPr lang="en-CA" dirty="0" smtClean="0"/>
              <a:t>	Normal practice is to store half of a core sample for verification</a:t>
            </a:r>
          </a:p>
          <a:p>
            <a:pPr lvl="1"/>
            <a:r>
              <a:rPr lang="en-CA" dirty="0" smtClean="0"/>
              <a:t>De Guzman was crushing the entire core claiming the </a:t>
            </a:r>
            <a:r>
              <a:rPr lang="en-CA" i="1" dirty="0" smtClean="0"/>
              <a:t>nugget effect</a:t>
            </a:r>
            <a:endParaRPr lang="en-CA" dirty="0" smtClean="0"/>
          </a:p>
          <a:p>
            <a:pPr>
              <a:buNone/>
            </a:pPr>
            <a:endParaRPr lang="en-CA" dirty="0" smtClean="0"/>
          </a:p>
          <a:p>
            <a:pPr>
              <a:buNone/>
            </a:pPr>
            <a:r>
              <a:rPr lang="en-CA" dirty="0" smtClean="0"/>
              <a:t>	An auditor noted that the gold in the samples were rounded—more like alluvial gold</a:t>
            </a:r>
          </a:p>
          <a:p>
            <a:pPr lvl="1"/>
            <a:r>
              <a:rPr lang="en-CA" dirty="0" smtClean="0"/>
              <a:t>De Guzman gave a </a:t>
            </a:r>
            <a:r>
              <a:rPr lang="en-CA" i="1" dirty="0" smtClean="0"/>
              <a:t>volcanic pool</a:t>
            </a:r>
            <a:r>
              <a:rPr lang="en-CA" dirty="0" smtClean="0"/>
              <a:t> theory accounted the rounded corners of the gold found in the core samples</a:t>
            </a:r>
          </a:p>
          <a:p>
            <a:pPr lvl="1">
              <a:buNone/>
            </a:pP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pic>
        <p:nvPicPr>
          <p:cNvPr id="6" name="Picture 2"/>
          <p:cNvPicPr>
            <a:picLocks noChangeAspect="1" noChangeArrowheads="1"/>
          </p:cNvPicPr>
          <p:nvPr/>
        </p:nvPicPr>
        <p:blipFill>
          <a:blip r:embed="rId2"/>
          <a:srcRect l="52851" t="64377"/>
          <a:stretch>
            <a:fillRect/>
          </a:stretch>
        </p:blipFill>
        <p:spPr bwMode="auto">
          <a:xfrm>
            <a:off x="856672" y="5130800"/>
            <a:ext cx="1371600" cy="147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
            </a:r>
            <a:r>
              <a:rPr lang="en-CA" dirty="0" smtClean="0"/>
              <a:t>-X:  1996</a:t>
            </a:r>
            <a:endParaRPr lang="en-CA" dirty="0"/>
          </a:p>
        </p:txBody>
      </p:sp>
      <p:sp>
        <p:nvSpPr>
          <p:cNvPr id="3" name="Content Placeholder 2"/>
          <p:cNvSpPr>
            <a:spLocks noGrp="1"/>
          </p:cNvSpPr>
          <p:nvPr>
            <p:ph idx="1"/>
          </p:nvPr>
        </p:nvSpPr>
        <p:spPr/>
        <p:txBody>
          <a:bodyPr/>
          <a:lstStyle/>
          <a:p>
            <a:pPr>
              <a:buNone/>
            </a:pPr>
            <a:r>
              <a:rPr lang="en-CA" dirty="0" smtClean="0"/>
              <a:t>	</a:t>
            </a:r>
            <a:r>
              <a:rPr lang="en-CA" dirty="0" err="1" smtClean="0"/>
              <a:t>Bre</a:t>
            </a:r>
            <a:r>
              <a:rPr lang="en-CA" dirty="0" smtClean="0"/>
              <a:t>-X is now traded on the TSX:</a:t>
            </a:r>
          </a:p>
          <a:p>
            <a:pPr lvl="1"/>
            <a:r>
              <a:rPr lang="en-CA" dirty="0" smtClean="0"/>
              <a:t>April:				$180</a:t>
            </a:r>
          </a:p>
          <a:p>
            <a:pPr lvl="1"/>
            <a:r>
              <a:rPr lang="en-CA" dirty="0" smtClean="0"/>
              <a:t>Early May:		$200</a:t>
            </a:r>
          </a:p>
          <a:p>
            <a:pPr lvl="1"/>
            <a:r>
              <a:rPr lang="en-CA" dirty="0" smtClean="0"/>
              <a:t>Late May:		$286.50</a:t>
            </a:r>
          </a:p>
          <a:p>
            <a:pPr lvl="1"/>
            <a:endParaRPr lang="en-CA" dirty="0" smtClean="0"/>
          </a:p>
          <a:p>
            <a:pPr>
              <a:buNone/>
            </a:pPr>
            <a:r>
              <a:rPr lang="en-CA" dirty="0" smtClean="0"/>
              <a:t>	New announcements:</a:t>
            </a:r>
          </a:p>
          <a:p>
            <a:pPr lvl="1"/>
            <a:r>
              <a:rPr lang="en-CA" dirty="0" smtClean="0"/>
              <a:t>June:			39 million oz</a:t>
            </a:r>
          </a:p>
          <a:p>
            <a:pPr lvl="1"/>
            <a:r>
              <a:rPr lang="en-CA" dirty="0" smtClean="0"/>
              <a:t>Early July:	42.6 million oz</a:t>
            </a:r>
          </a:p>
          <a:p>
            <a:pPr lvl="1"/>
            <a:r>
              <a:rPr lang="en-CA" dirty="0" smtClean="0"/>
              <a:t>Late July:	47 million oz</a:t>
            </a:r>
          </a:p>
          <a:p>
            <a:pPr lvl="1"/>
            <a:endParaRPr lang="en-CA" dirty="0" smtClean="0"/>
          </a:p>
          <a:p>
            <a:pPr>
              <a:buNone/>
            </a:pPr>
            <a:r>
              <a:rPr lang="en-CA" dirty="0" smtClean="0"/>
              <a:t>	Numerous mining companies—mostly Canadian—were headed off to Borneo staking other claims…</a:t>
            </a:r>
          </a:p>
          <a:p>
            <a:pPr lvl="1"/>
            <a:r>
              <a:rPr lang="en-CA" dirty="0" err="1" smtClean="0"/>
              <a:t>Felderhof</a:t>
            </a:r>
            <a:r>
              <a:rPr lang="en-CA" dirty="0" smtClean="0"/>
              <a:t> sold $84 million worth of stocks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pic>
        <p:nvPicPr>
          <p:cNvPr id="1026" name="Picture 2"/>
          <p:cNvPicPr>
            <a:picLocks noChangeAspect="1" noChangeArrowheads="1"/>
          </p:cNvPicPr>
          <p:nvPr/>
        </p:nvPicPr>
        <p:blipFill>
          <a:blip r:embed="rId2"/>
          <a:srcRect/>
          <a:stretch>
            <a:fillRect/>
          </a:stretch>
        </p:blipFill>
        <p:spPr bwMode="auto">
          <a:xfrm>
            <a:off x="5212028" y="2316809"/>
            <a:ext cx="3474772" cy="2765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Bre</a:t>
            </a:r>
            <a:r>
              <a:rPr lang="en-CA" dirty="0" smtClean="0"/>
              <a:t>-X:  1996</a:t>
            </a:r>
            <a:endParaRPr lang="en-CA" dirty="0"/>
          </a:p>
        </p:txBody>
      </p:sp>
      <p:sp>
        <p:nvSpPr>
          <p:cNvPr id="3" name="Content Placeholder 2"/>
          <p:cNvSpPr>
            <a:spLocks noGrp="1"/>
          </p:cNvSpPr>
          <p:nvPr>
            <p:ph idx="1"/>
          </p:nvPr>
        </p:nvSpPr>
        <p:spPr/>
        <p:txBody>
          <a:bodyPr/>
          <a:lstStyle/>
          <a:p>
            <a:pPr>
              <a:buNone/>
            </a:pPr>
            <a:r>
              <a:rPr lang="en-CA" dirty="0" smtClean="0"/>
              <a:t>	At this time, Trevor </a:t>
            </a:r>
            <a:r>
              <a:rPr lang="en-CA" dirty="0" err="1" smtClean="0"/>
              <a:t>Cavicchi</a:t>
            </a:r>
            <a:r>
              <a:rPr lang="en-CA" dirty="0" smtClean="0"/>
              <a:t> was Canadian geologist who had just graduated from university</a:t>
            </a:r>
          </a:p>
          <a:p>
            <a:pPr>
              <a:buNone/>
            </a:pPr>
            <a:endParaRPr lang="en-CA" dirty="0" smtClean="0"/>
          </a:p>
          <a:p>
            <a:pPr>
              <a:buNone/>
            </a:pPr>
            <a:r>
              <a:rPr lang="en-CA" dirty="0" smtClean="0"/>
              <a:t>	He was hired by </a:t>
            </a:r>
            <a:r>
              <a:rPr lang="en-CA" dirty="0" err="1" smtClean="0"/>
              <a:t>Bre</a:t>
            </a:r>
            <a:r>
              <a:rPr lang="en-CA" dirty="0" smtClean="0"/>
              <a:t>-X and, in Borneo, had noted</a:t>
            </a:r>
            <a:br>
              <a:rPr lang="en-CA" dirty="0" smtClean="0"/>
            </a:br>
            <a:r>
              <a:rPr lang="en-CA" dirty="0" smtClean="0"/>
              <a:t>numerous core samples lying open—something</a:t>
            </a:r>
            <a:br>
              <a:rPr lang="en-CA" dirty="0" smtClean="0"/>
            </a:br>
            <a:r>
              <a:rPr lang="en-CA" dirty="0" smtClean="0"/>
              <a:t>that would not be considered among </a:t>
            </a:r>
            <a:r>
              <a:rPr lang="en-CA" i="1" dirty="0" smtClean="0"/>
              <a:t>best practices</a:t>
            </a:r>
          </a:p>
          <a:p>
            <a:pPr lvl="1"/>
            <a:r>
              <a:rPr lang="en-CA" dirty="0" smtClean="0"/>
              <a:t>He asked a few questions but was quickly told off</a:t>
            </a:r>
          </a:p>
          <a:p>
            <a:pPr lvl="1"/>
            <a:r>
              <a:rPr lang="en-CA" dirty="0" smtClean="0"/>
              <a:t>As a junior geologist, he didn’t pursue the issue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US" smtClean="0"/>
              <a:t>Bre-X</a:t>
            </a:r>
            <a:endParaRPr lang="en-US" dirty="0"/>
          </a:p>
        </p:txBody>
      </p:sp>
      <p:pic>
        <p:nvPicPr>
          <p:cNvPr id="3074" name="Picture 2"/>
          <p:cNvPicPr>
            <a:picLocks noChangeAspect="1" noChangeArrowheads="1"/>
          </p:cNvPicPr>
          <p:nvPr/>
        </p:nvPicPr>
        <p:blipFill>
          <a:blip r:embed="rId2"/>
          <a:srcRect/>
          <a:stretch>
            <a:fillRect/>
          </a:stretch>
        </p:blipFill>
        <p:spPr bwMode="auto">
          <a:xfrm rot="10800000">
            <a:off x="7873999" y="2411819"/>
            <a:ext cx="870395" cy="4105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50637</TotalTime>
  <Words>131</Words>
  <Application>Microsoft Office PowerPoint</Application>
  <PresentationFormat>On-screen Show (4:3)</PresentationFormat>
  <Paragraphs>197</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Engineering_Colour</vt:lpstr>
      <vt:lpstr>Bre-X, Geoscience, and Regulation</vt:lpstr>
      <vt:lpstr>Outline</vt:lpstr>
      <vt:lpstr>Bre-X</vt:lpstr>
      <vt:lpstr>Bre-X</vt:lpstr>
      <vt:lpstr>Bre-X:  1994</vt:lpstr>
      <vt:lpstr>Bre-X:  1995</vt:lpstr>
      <vt:lpstr>Bre-X:  1996</vt:lpstr>
      <vt:lpstr>Bre-X:  1996</vt:lpstr>
      <vt:lpstr>Bre-X:  1996</vt:lpstr>
      <vt:lpstr>Bre-X:  1996</vt:lpstr>
      <vt:lpstr>Bre-X:  1997</vt:lpstr>
      <vt:lpstr>Bre-X:  1997</vt:lpstr>
      <vt:lpstr>Bre-X:  1997</vt:lpstr>
      <vt:lpstr>Salting</vt:lpstr>
      <vt:lpstr>Response</vt:lpstr>
      <vt:lpstr>Response</vt:lpstr>
      <vt:lpstr>Response</vt:lpstr>
      <vt:lpstr>Response</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dc:title>
  <dc:subject>Bre-X</dc:subject>
  <dc:creator>Douglas Wilhelm Harder (dwharder@alumni.uwaterloo.ca)</dc:creator>
  <cp:keywords>Bre-X</cp:keywords>
  <cp:lastModifiedBy>Douglas Wilhelm Harder</cp:lastModifiedBy>
  <cp:revision>3694</cp:revision>
  <cp:lastPrinted>2010-03-08T19:59:32Z</cp:lastPrinted>
  <dcterms:created xsi:type="dcterms:W3CDTF">2010-03-10T14:45:39Z</dcterms:created>
  <dcterms:modified xsi:type="dcterms:W3CDTF">2013-03-26T15:21:04Z</dcterms:modified>
</cp:coreProperties>
</file>