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74" r:id="rId2"/>
    <p:sldId id="460" r:id="rId3"/>
    <p:sldId id="659" r:id="rId4"/>
    <p:sldId id="648" r:id="rId5"/>
    <p:sldId id="608" r:id="rId6"/>
    <p:sldId id="657" r:id="rId7"/>
    <p:sldId id="660" r:id="rId8"/>
    <p:sldId id="661" r:id="rId9"/>
    <p:sldId id="662" r:id="rId10"/>
    <p:sldId id="666" r:id="rId11"/>
    <p:sldId id="663" r:id="rId12"/>
    <p:sldId id="667" r:id="rId13"/>
    <p:sldId id="664" r:id="rId14"/>
    <p:sldId id="665" r:id="rId15"/>
    <p:sldId id="658" r:id="rId16"/>
    <p:sldId id="668" r:id="rId17"/>
    <p:sldId id="669" r:id="rId18"/>
    <p:sldId id="670" r:id="rId19"/>
    <p:sldId id="671" r:id="rId20"/>
    <p:sldId id="672" r:id="rId21"/>
    <p:sldId id="673" r:id="rId22"/>
    <p:sldId id="459" r:id="rId23"/>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48" d="100"/>
          <a:sy n="48" d="100"/>
        </p:scale>
        <p:origin x="-267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19</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Contract Law:  An Introduction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Contract Law:  An Introduction</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Contract Law:  An Introduction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“Sure, I’ll sell you my seven-year old Toyota for another bottle of scotch...”</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
        <p:nvSpPr>
          <p:cNvPr id="8" name="Rectangle 7"/>
          <p:cNvSpPr/>
          <p:nvPr/>
        </p:nvSpPr>
        <p:spPr>
          <a:xfrm>
            <a:off x="3793655" y="4693827"/>
            <a:ext cx="1347805" cy="307777"/>
          </a:xfrm>
          <a:prstGeom prst="rect">
            <a:avLst/>
          </a:prstGeom>
        </p:spPr>
        <p:txBody>
          <a:bodyPr wrap="none">
            <a:spAutoFit/>
          </a:bodyPr>
          <a:lstStyle/>
          <a:p>
            <a:r>
              <a:rPr lang="en-CA" sz="1400" dirty="0" err="1" smtClean="0">
                <a:solidFill>
                  <a:schemeClr val="tx1">
                    <a:lumMod val="50000"/>
                    <a:lumOff val="50000"/>
                  </a:schemeClr>
                </a:solidFill>
              </a:rPr>
              <a:t>Tastethebacon</a:t>
            </a:r>
            <a:endParaRPr lang="en-CA" sz="1400" dirty="0">
              <a:solidFill>
                <a:schemeClr val="tx1">
                  <a:lumMod val="50000"/>
                  <a:lumOff val="50000"/>
                </a:schemeClr>
              </a:solidFill>
            </a:endParaRPr>
          </a:p>
        </p:txBody>
      </p:sp>
      <p:pic>
        <p:nvPicPr>
          <p:cNvPr id="3075" name="Picture 3"/>
          <p:cNvPicPr>
            <a:picLocks noChangeAspect="1" noChangeArrowheads="1"/>
          </p:cNvPicPr>
          <p:nvPr/>
        </p:nvPicPr>
        <p:blipFill>
          <a:blip r:embed="rId3"/>
          <a:srcRect/>
          <a:stretch>
            <a:fillRect/>
          </a:stretch>
        </p:blipFill>
        <p:spPr bwMode="auto">
          <a:xfrm>
            <a:off x="2283960" y="2550702"/>
            <a:ext cx="2857500" cy="214312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5475104" y="2452644"/>
            <a:ext cx="3437248" cy="3764006"/>
          </a:xfrm>
          <a:prstGeom prst="rect">
            <a:avLst/>
          </a:prstGeom>
          <a:noFill/>
          <a:ln w="9525">
            <a:noFill/>
            <a:miter lim="800000"/>
            <a:headEnd/>
            <a:tailEnd/>
          </a:ln>
        </p:spPr>
      </p:pic>
      <p:sp>
        <p:nvSpPr>
          <p:cNvPr id="12" name="Rectangle 11"/>
          <p:cNvSpPr/>
          <p:nvPr/>
        </p:nvSpPr>
        <p:spPr>
          <a:xfrm>
            <a:off x="6398779" y="6216650"/>
            <a:ext cx="2513573" cy="307777"/>
          </a:xfrm>
          <a:prstGeom prst="rect">
            <a:avLst/>
          </a:prstGeom>
        </p:spPr>
        <p:txBody>
          <a:bodyPr wrap="none">
            <a:spAutoFit/>
          </a:bodyPr>
          <a:lstStyle/>
          <a:p>
            <a:r>
              <a:rPr lang="en-CA" sz="1400" dirty="0" smtClean="0">
                <a:solidFill>
                  <a:schemeClr val="tx1">
                    <a:lumMod val="50000"/>
                    <a:lumOff val="50000"/>
                  </a:schemeClr>
                </a:solidFill>
              </a:rPr>
              <a:t>http://www.decaturspirits.com</a:t>
            </a:r>
            <a:endParaRPr lang="en-CA" sz="1400" dirty="0">
              <a:solidFill>
                <a:schemeClr val="tx1">
                  <a:lumMod val="50000"/>
                  <a:lumOff val="50000"/>
                </a:schemeClr>
              </a:solidFill>
            </a:endParaRPr>
          </a:p>
        </p:txBody>
      </p:sp>
      <p:pic>
        <p:nvPicPr>
          <p:cNvPr id="3077" name="Picture 5"/>
          <p:cNvPicPr>
            <a:picLocks noChangeAspect="1" noChangeArrowheads="1"/>
          </p:cNvPicPr>
          <p:nvPr/>
        </p:nvPicPr>
        <p:blipFill>
          <a:blip r:embed="rId5"/>
          <a:srcRect/>
          <a:stretch>
            <a:fillRect/>
          </a:stretch>
        </p:blipFill>
        <p:spPr bwMode="auto">
          <a:xfrm>
            <a:off x="654533" y="4274369"/>
            <a:ext cx="2589708" cy="1942281"/>
          </a:xfrm>
          <a:prstGeom prst="rect">
            <a:avLst/>
          </a:prstGeom>
          <a:noFill/>
          <a:ln w="9525">
            <a:noFill/>
            <a:miter lim="800000"/>
            <a:headEnd/>
            <a:tailEnd/>
          </a:ln>
        </p:spPr>
      </p:pic>
      <p:sp>
        <p:nvSpPr>
          <p:cNvPr id="13" name="Rectangle 12"/>
          <p:cNvSpPr/>
          <p:nvPr/>
        </p:nvSpPr>
        <p:spPr>
          <a:xfrm>
            <a:off x="1500366" y="6185872"/>
            <a:ext cx="1743875" cy="307777"/>
          </a:xfrm>
          <a:prstGeom prst="rect">
            <a:avLst/>
          </a:prstGeom>
        </p:spPr>
        <p:txBody>
          <a:bodyPr wrap="none">
            <a:spAutoFit/>
          </a:bodyPr>
          <a:lstStyle/>
          <a:p>
            <a:r>
              <a:rPr lang="en-CA" sz="1400" i="1" dirty="0" smtClean="0">
                <a:solidFill>
                  <a:schemeClr val="tx1">
                    <a:lumMod val="50000"/>
                    <a:lumOff val="50000"/>
                  </a:schemeClr>
                </a:solidFill>
              </a:rPr>
              <a:t>Jan Van </a:t>
            </a:r>
            <a:r>
              <a:rPr lang="en-CA" sz="1400" i="1" dirty="0" err="1" smtClean="0">
                <a:solidFill>
                  <a:schemeClr val="tx1">
                    <a:lumMod val="50000"/>
                    <a:lumOff val="50000"/>
                  </a:schemeClr>
                </a:solidFill>
              </a:rPr>
              <a:t>der</a:t>
            </a:r>
            <a:r>
              <a:rPr lang="en-CA" sz="1400" i="1" dirty="0" smtClean="0">
                <a:solidFill>
                  <a:schemeClr val="tx1">
                    <a:lumMod val="50000"/>
                    <a:lumOff val="50000"/>
                  </a:schemeClr>
                </a:solidFill>
              </a:rPr>
              <a:t> </a:t>
            </a:r>
            <a:r>
              <a:rPr lang="en-CA" sz="1400" i="1" dirty="0" err="1" smtClean="0">
                <a:solidFill>
                  <a:schemeClr val="tx1">
                    <a:lumMod val="50000"/>
                    <a:lumOff val="50000"/>
                  </a:schemeClr>
                </a:solidFill>
              </a:rPr>
              <a:t>Veken</a:t>
            </a:r>
            <a:r>
              <a:rPr lang="en-CA" sz="1400" i="1" dirty="0" smtClean="0">
                <a:solidFill>
                  <a:schemeClr val="tx1">
                    <a:lumMod val="50000"/>
                    <a:lumOff val="50000"/>
                  </a:schemeClr>
                </a:solidFill>
              </a:rPr>
              <a:t> </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“Here’s $50, give me that 160 GB iPod now:  I paid you.”</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pic>
        <p:nvPicPr>
          <p:cNvPr id="2051" name="Picture 3"/>
          <p:cNvPicPr>
            <a:picLocks noChangeAspect="1" noChangeArrowheads="1"/>
          </p:cNvPicPr>
          <p:nvPr/>
        </p:nvPicPr>
        <p:blipFill>
          <a:blip r:embed="rId3"/>
          <a:srcRect/>
          <a:stretch>
            <a:fillRect/>
          </a:stretch>
        </p:blipFill>
        <p:spPr bwMode="auto">
          <a:xfrm>
            <a:off x="3359484" y="2555310"/>
            <a:ext cx="2027544" cy="3162757"/>
          </a:xfrm>
          <a:prstGeom prst="rect">
            <a:avLst/>
          </a:prstGeom>
          <a:noFill/>
          <a:ln w="9525">
            <a:noFill/>
            <a:miter lim="800000"/>
            <a:headEnd/>
            <a:tailEnd/>
          </a:ln>
        </p:spPr>
      </p:pic>
      <p:sp>
        <p:nvSpPr>
          <p:cNvPr id="12" name="Rectangle 11"/>
          <p:cNvSpPr/>
          <p:nvPr/>
        </p:nvSpPr>
        <p:spPr>
          <a:xfrm>
            <a:off x="4833671" y="5652979"/>
            <a:ext cx="553357" cy="307777"/>
          </a:xfrm>
          <a:prstGeom prst="rect">
            <a:avLst/>
          </a:prstGeom>
        </p:spPr>
        <p:txBody>
          <a:bodyPr wrap="none">
            <a:spAutoFit/>
          </a:bodyPr>
          <a:lstStyle/>
          <a:p>
            <a:r>
              <a:rPr lang="en-CA" sz="1400" dirty="0" err="1" smtClean="0">
                <a:solidFill>
                  <a:schemeClr val="tx1">
                    <a:lumMod val="50000"/>
                    <a:lumOff val="50000"/>
                  </a:schemeClr>
                </a:solidFill>
              </a:rPr>
              <a:t>Kyro</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“Here’s $50, give me that iPod Touch.”</a:t>
            </a:r>
          </a:p>
          <a:p>
            <a:pPr>
              <a:buNone/>
            </a:pPr>
            <a:r>
              <a:rPr lang="en-CA" dirty="0" smtClean="0"/>
              <a:t>										“Yah, right...”</a:t>
            </a:r>
          </a:p>
          <a:p>
            <a:pPr>
              <a:buNone/>
            </a:pPr>
            <a:r>
              <a:rPr lang="en-CA" dirty="0" smtClean="0"/>
              <a:t>   “Okay, here you go!  Now give me the iPod...”</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
        <p:nvSpPr>
          <p:cNvPr id="12" name="Rectangle 11"/>
          <p:cNvSpPr/>
          <p:nvPr/>
        </p:nvSpPr>
        <p:spPr>
          <a:xfrm>
            <a:off x="4946234" y="6151562"/>
            <a:ext cx="901209" cy="307777"/>
          </a:xfrm>
          <a:prstGeom prst="rect">
            <a:avLst/>
          </a:prstGeom>
        </p:spPr>
        <p:txBody>
          <a:bodyPr wrap="none">
            <a:spAutoFit/>
          </a:bodyPr>
          <a:lstStyle/>
          <a:p>
            <a:r>
              <a:rPr lang="en-CA" sz="1400" dirty="0" err="1" smtClean="0">
                <a:solidFill>
                  <a:schemeClr val="tx1">
                    <a:lumMod val="50000"/>
                    <a:lumOff val="50000"/>
                  </a:schemeClr>
                </a:solidFill>
              </a:rPr>
              <a:t>Domaina</a:t>
            </a:r>
            <a:endParaRPr lang="en-CA" sz="1400" dirty="0">
              <a:solidFill>
                <a:schemeClr val="tx1">
                  <a:lumMod val="50000"/>
                  <a:lumOff val="50000"/>
                </a:schemeClr>
              </a:solidFill>
            </a:endParaRPr>
          </a:p>
        </p:txBody>
      </p:sp>
      <p:pic>
        <p:nvPicPr>
          <p:cNvPr id="5122" name="Picture 2"/>
          <p:cNvPicPr>
            <a:picLocks noChangeAspect="1" noChangeArrowheads="1"/>
          </p:cNvPicPr>
          <p:nvPr/>
        </p:nvPicPr>
        <p:blipFill>
          <a:blip r:embed="rId3"/>
          <a:srcRect/>
          <a:stretch>
            <a:fillRect/>
          </a:stretch>
        </p:blipFill>
        <p:spPr bwMode="auto">
          <a:xfrm>
            <a:off x="4255851" y="2917812"/>
            <a:ext cx="1591592" cy="3298837"/>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“Okay, sure...  I’ll give you my entire vinyl record collection for free.  I really don’t want it.”</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pic>
        <p:nvPicPr>
          <p:cNvPr id="2050" name="Picture 2"/>
          <p:cNvPicPr>
            <a:picLocks noChangeAspect="1" noChangeArrowheads="1"/>
          </p:cNvPicPr>
          <p:nvPr/>
        </p:nvPicPr>
        <p:blipFill>
          <a:blip r:embed="rId3"/>
          <a:srcRect l="9452" t="10063"/>
          <a:stretch>
            <a:fillRect/>
          </a:stretch>
        </p:blipFill>
        <p:spPr bwMode="auto">
          <a:xfrm>
            <a:off x="2580362" y="2592888"/>
            <a:ext cx="5174814" cy="3829246"/>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“My dealer’s crack was wacked.  It’s sugar but he’s keeping my $40!  Make him give me my crack!”</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pic>
        <p:nvPicPr>
          <p:cNvPr id="4098" name="Picture 2"/>
          <p:cNvPicPr>
            <a:picLocks noChangeAspect="1" noChangeArrowheads="1"/>
          </p:cNvPicPr>
          <p:nvPr/>
        </p:nvPicPr>
        <p:blipFill>
          <a:blip r:embed="rId3"/>
          <a:srcRect/>
          <a:stretch>
            <a:fillRect/>
          </a:stretch>
        </p:blipFill>
        <p:spPr bwMode="auto">
          <a:xfrm>
            <a:off x="2128565" y="2716713"/>
            <a:ext cx="4429125" cy="2952750"/>
          </a:xfrm>
          <a:prstGeom prst="rect">
            <a:avLst/>
          </a:prstGeom>
          <a:noFill/>
          <a:ln w="9525">
            <a:noFill/>
            <a:miter lim="800000"/>
            <a:headEnd/>
            <a:tailEnd/>
          </a:ln>
        </p:spPr>
      </p:pic>
      <p:sp>
        <p:nvSpPr>
          <p:cNvPr id="8" name="Rectangle 7"/>
          <p:cNvSpPr/>
          <p:nvPr/>
        </p:nvSpPr>
        <p:spPr>
          <a:xfrm>
            <a:off x="1947881" y="5669463"/>
            <a:ext cx="6964471" cy="307777"/>
          </a:xfrm>
          <a:prstGeom prst="rect">
            <a:avLst/>
          </a:prstGeom>
        </p:spPr>
        <p:txBody>
          <a:bodyPr wrap="square">
            <a:spAutoFit/>
          </a:bodyPr>
          <a:lstStyle/>
          <a:p>
            <a:r>
              <a:rPr lang="en-CA" sz="1400" dirty="0" smtClean="0">
                <a:solidFill>
                  <a:schemeClr val="tx1">
                    <a:lumMod val="50000"/>
                    <a:lumOff val="50000"/>
                  </a:schemeClr>
                </a:solidFill>
              </a:rPr>
              <a:t>http://www.thesmokinggun.com/buster/woman-complains-about-crack-dealer-765412</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A significant component of contract law is based in common-law precedence</a:t>
            </a:r>
          </a:p>
          <a:p>
            <a:pPr lvl="1"/>
            <a:r>
              <a:rPr lang="en-CA" dirty="0" smtClean="0"/>
              <a:t>Over the years, judges had to decide when an agreement was legally enforceable</a:t>
            </a:r>
          </a:p>
          <a:p>
            <a:pPr lvl="1"/>
            <a:endParaRPr lang="en-CA" dirty="0" smtClean="0"/>
          </a:p>
          <a:p>
            <a:pPr lvl="1"/>
            <a:r>
              <a:rPr lang="en-CA" dirty="0" smtClean="0"/>
              <a:t>The word </a:t>
            </a:r>
            <a:r>
              <a:rPr lang="en-CA" i="1" dirty="0" smtClean="0"/>
              <a:t>contract</a:t>
            </a:r>
            <a:r>
              <a:rPr lang="en-CA" dirty="0" smtClean="0"/>
              <a:t> is derived from Latin:</a:t>
            </a:r>
          </a:p>
          <a:p>
            <a:pPr lvl="1">
              <a:buNone/>
            </a:pPr>
            <a:r>
              <a:rPr lang="en-CA" dirty="0" smtClean="0"/>
              <a:t>			</a:t>
            </a:r>
            <a:r>
              <a:rPr lang="en-CA" dirty="0" err="1" smtClean="0"/>
              <a:t>tractare</a:t>
            </a:r>
            <a:r>
              <a:rPr lang="en-CA" dirty="0" smtClean="0"/>
              <a:t>			to handle, manage, perform</a:t>
            </a:r>
          </a:p>
          <a:p>
            <a:pPr lvl="1">
              <a:buNone/>
            </a:pPr>
            <a:r>
              <a:rPr lang="en-CA" dirty="0" smtClean="0"/>
              <a:t>			</a:t>
            </a:r>
            <a:r>
              <a:rPr lang="en-CA" dirty="0" err="1" smtClean="0"/>
              <a:t>contrahere</a:t>
            </a:r>
            <a:r>
              <a:rPr lang="en-CA" dirty="0" smtClean="0"/>
              <a:t>		to draw together, assemble</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Over time, the following elements were deemed essential for any agreement to be legally enforceable</a:t>
            </a:r>
          </a:p>
          <a:p>
            <a:pPr lvl="1"/>
            <a:r>
              <a:rPr lang="en-CA" dirty="0" smtClean="0"/>
              <a:t>That is, for an agreement to form a contract</a:t>
            </a:r>
          </a:p>
          <a:p>
            <a:pPr lvl="1"/>
            <a:endParaRPr lang="en-CA" dirty="0" smtClean="0"/>
          </a:p>
          <a:p>
            <a:pPr lvl="1"/>
            <a:r>
              <a:rPr lang="en-CA" dirty="0" smtClean="0"/>
              <a:t>An offer is made and accepted</a:t>
            </a:r>
          </a:p>
          <a:p>
            <a:pPr lvl="1"/>
            <a:r>
              <a:rPr lang="en-CA" dirty="0" smtClean="0"/>
              <a:t>There is mutual intent to enter into the contract</a:t>
            </a:r>
          </a:p>
          <a:p>
            <a:pPr lvl="1"/>
            <a:r>
              <a:rPr lang="en-CA" dirty="0" smtClean="0"/>
              <a:t>Consideration</a:t>
            </a:r>
          </a:p>
          <a:p>
            <a:pPr lvl="1"/>
            <a:r>
              <a:rPr lang="en-CA" dirty="0" smtClean="0"/>
              <a:t>Capacity to contract</a:t>
            </a:r>
          </a:p>
          <a:p>
            <a:pPr lvl="1"/>
            <a:r>
              <a:rPr lang="en-CA" dirty="0" smtClean="0"/>
              <a:t>Lawful purpose</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Any agreement having all five elements is legally enforceable</a:t>
            </a:r>
          </a:p>
          <a:p>
            <a:pPr lvl="1"/>
            <a:r>
              <a:rPr lang="en-CA" dirty="0" smtClean="0"/>
              <a:t>This is, regardless of how unfair the agreement is</a:t>
            </a:r>
          </a:p>
          <a:p>
            <a:pPr lvl="1"/>
            <a:endParaRPr lang="en-CA" dirty="0" smtClean="0"/>
          </a:p>
          <a:p>
            <a:pPr>
              <a:buNone/>
            </a:pPr>
            <a:r>
              <a:rPr lang="en-CA" dirty="0" smtClean="0"/>
              <a:t>	Any agreement missing even one element will not be legally enforceable—the courts will not intervene to rectify an injury</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terms in a contract include any benefits and obligations usually arrived at through negotiation and then agreement</a:t>
            </a:r>
          </a:p>
          <a:p>
            <a:pPr>
              <a:buNone/>
            </a:pPr>
            <a:endParaRPr lang="en-CA" dirty="0" smtClean="0"/>
          </a:p>
          <a:p>
            <a:pPr>
              <a:buNone/>
            </a:pPr>
            <a:r>
              <a:rPr lang="en-CA" dirty="0" smtClean="0"/>
              <a:t>	The courts will be willing to step in if a party to a contract does not fulfill its obligations under the terms</a:t>
            </a:r>
          </a:p>
          <a:p>
            <a:pPr lvl="1"/>
            <a:r>
              <a:rPr lang="en-CA" dirty="0" smtClean="0"/>
              <a:t>Courts will not, however, alter the terms of a contract in favour of more fair or just terms than those that were decided upon</a:t>
            </a:r>
          </a:p>
          <a:p>
            <a:pPr lvl="1"/>
            <a:r>
              <a:rPr lang="en-CA" dirty="0" smtClean="0"/>
              <a:t>The courts may, however, declare a contract void, voidable, or unenforceable</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Consequently, if you, as an engineer, negotiate a bad deal for yourself, you are legally required to fulfill your obligations under the contract</a:t>
            </a:r>
          </a:p>
          <a:p>
            <a:pPr>
              <a:buNone/>
            </a:pPr>
            <a:endParaRPr lang="en-CA" dirty="0" smtClean="0"/>
          </a:p>
          <a:p>
            <a:pPr>
              <a:buNone/>
            </a:pPr>
            <a:r>
              <a:rPr lang="en-CA" dirty="0" smtClean="0"/>
              <a:t>	On the other hand, once a contract has been entered into, the parties to the contract—through mutual agreement—may, up to a point, alter the terms</a:t>
            </a:r>
          </a:p>
          <a:p>
            <a:pPr lvl="1"/>
            <a:r>
              <a:rPr lang="en-CA" dirty="0" smtClean="0"/>
              <a:t>Any changes must fall within the scope of the original contract</a:t>
            </a:r>
          </a:p>
          <a:p>
            <a:pPr lvl="1"/>
            <a:r>
              <a:rPr lang="en-CA" dirty="0" smtClean="0"/>
              <a:t>A contract to build a house can have the design changed or even include a shed</a:t>
            </a:r>
          </a:p>
          <a:p>
            <a:pPr lvl="1"/>
            <a:r>
              <a:rPr lang="en-CA" dirty="0" smtClean="0"/>
              <a:t>A contract to design an apartment cannot be modified to include a design for a house for one of the owners</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Contract Law:  An Introduction</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benefits of a contract can be assigned unilaterally by one party to another independent party</a:t>
            </a:r>
          </a:p>
          <a:p>
            <a:pPr lvl="1"/>
            <a:r>
              <a:rPr lang="en-CA" dirty="0" smtClean="0"/>
              <a:t>The contract must contain a term forbidding this if one of the parties does not wish such an assignment </a:t>
            </a:r>
            <a:r>
              <a:rPr lang="en-CA" smtClean="0"/>
              <a:t>of rights</a:t>
            </a:r>
            <a:endParaRPr lang="en-CA" dirty="0" smtClean="0"/>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When a party does not fulfill one of its obligations under the contract, that party is said to have </a:t>
            </a:r>
            <a:r>
              <a:rPr lang="en-CA" i="1" dirty="0" smtClean="0"/>
              <a:t>breached a term </a:t>
            </a:r>
            <a:r>
              <a:rPr lang="en-CA" dirty="0" smtClean="0"/>
              <a:t>of the contract</a:t>
            </a:r>
          </a:p>
          <a:p>
            <a:pPr>
              <a:buNone/>
            </a:pPr>
            <a:endParaRPr lang="en-CA" dirty="0" smtClean="0"/>
          </a:p>
          <a:p>
            <a:pPr>
              <a:buNone/>
            </a:pPr>
            <a:r>
              <a:rPr lang="en-CA" dirty="0" smtClean="0"/>
              <a:t>	The party that is to benefit from a breached term in a contract is said to be the </a:t>
            </a:r>
            <a:r>
              <a:rPr lang="en-CA" i="1" dirty="0" smtClean="0"/>
              <a:t>injured party</a:t>
            </a:r>
            <a:endParaRPr lang="en-CA" dirty="0" smtClean="0"/>
          </a:p>
          <a:p>
            <a:pPr lvl="1"/>
            <a:r>
              <a:rPr lang="en-CA" dirty="0" smtClean="0"/>
              <a:t>The injured party can approach a judge to remedy the injury</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21</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CA" smtClean="0"/>
              <a:t>Contract Law:  An Introduction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Agreements</a:t>
            </a:r>
            <a:endParaRPr lang="en-CA" dirty="0"/>
          </a:p>
        </p:txBody>
      </p:sp>
      <p:sp>
        <p:nvSpPr>
          <p:cNvPr id="3" name="Content Placeholder 2"/>
          <p:cNvSpPr>
            <a:spLocks noGrp="1"/>
          </p:cNvSpPr>
          <p:nvPr>
            <p:ph idx="1"/>
          </p:nvPr>
        </p:nvSpPr>
        <p:spPr/>
        <p:txBody>
          <a:bodyPr/>
          <a:lstStyle/>
          <a:p>
            <a:pPr>
              <a:buNone/>
            </a:pPr>
            <a:r>
              <a:rPr lang="en-CA" dirty="0" smtClean="0"/>
              <a:t>	What is an agreement?</a:t>
            </a:r>
          </a:p>
          <a:p>
            <a:pPr>
              <a:buNone/>
            </a:pPr>
            <a:endParaRPr lang="en-CA" dirty="0" smtClean="0"/>
          </a:p>
          <a:p>
            <a:pPr>
              <a:buNone/>
            </a:pPr>
            <a:r>
              <a:rPr lang="en-CA" dirty="0" smtClean="0"/>
              <a:t>	Agreement, </a:t>
            </a:r>
            <a:r>
              <a:rPr lang="en-CA" i="1" dirty="0" smtClean="0">
                <a:latin typeface="Times New Roman" pitchFamily="18" charset="0"/>
                <a:cs typeface="Times New Roman" pitchFamily="18" charset="0"/>
              </a:rPr>
              <a:t>n</a:t>
            </a:r>
            <a:endParaRPr lang="en-CA" dirty="0" smtClean="0">
              <a:latin typeface="Times New Roman" pitchFamily="18" charset="0"/>
              <a:cs typeface="Times New Roman" pitchFamily="18" charset="0"/>
            </a:endParaRPr>
          </a:p>
          <a:p>
            <a:pPr lvl="1">
              <a:buNone/>
            </a:pPr>
            <a:r>
              <a:rPr lang="en-CA" dirty="0" smtClean="0"/>
              <a:t>	An arrangement made between two or more parties and agreed by mutual consent. Also: a document or instrument embodying this; the phraseology used in it.</a:t>
            </a:r>
          </a:p>
          <a:p>
            <a:pPr lvl="1">
              <a:buNone/>
            </a:pPr>
            <a:endParaRPr lang="en-CA" dirty="0" smtClean="0"/>
          </a:p>
          <a:p>
            <a:pPr lvl="1">
              <a:buNone/>
            </a:pPr>
            <a:r>
              <a:rPr lang="en-CA" dirty="0" smtClean="0"/>
              <a:t>Reference:  Oxford English Dictionary (www.oed.com)</a:t>
            </a:r>
          </a:p>
          <a:p>
            <a:pPr lvl="1"/>
            <a:endParaRPr lang="en-CA" dirty="0" smtClean="0"/>
          </a:p>
          <a:p>
            <a:pPr>
              <a:buNone/>
            </a:pPr>
            <a:endParaRPr lang="en-CA" dirty="0" smtClean="0"/>
          </a:p>
          <a:p>
            <a:pPr lvl="1">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Agreements</a:t>
            </a:r>
            <a:endParaRPr lang="en-CA" dirty="0"/>
          </a:p>
        </p:txBody>
      </p:sp>
      <p:sp>
        <p:nvSpPr>
          <p:cNvPr id="3" name="Content Placeholder 2"/>
          <p:cNvSpPr>
            <a:spLocks noGrp="1"/>
          </p:cNvSpPr>
          <p:nvPr>
            <p:ph idx="1"/>
          </p:nvPr>
        </p:nvSpPr>
        <p:spPr/>
        <p:txBody>
          <a:bodyPr/>
          <a:lstStyle/>
          <a:p>
            <a:pPr>
              <a:buNone/>
            </a:pPr>
            <a:r>
              <a:rPr lang="en-CA" dirty="0" smtClean="0"/>
              <a:t>	When is an agreement legally binding?</a:t>
            </a:r>
          </a:p>
          <a:p>
            <a:pPr lvl="1"/>
            <a:r>
              <a:rPr lang="en-CA" dirty="0" smtClean="0"/>
              <a:t>That is, when can you take a legal person to court and sue them for not upholding their part of an agreement?</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Contract, </a:t>
            </a:r>
            <a:r>
              <a:rPr lang="en-CA" i="1" dirty="0" smtClean="0">
                <a:latin typeface="Times New Roman" pitchFamily="18" charset="0"/>
                <a:cs typeface="Times New Roman" pitchFamily="18" charset="0"/>
              </a:rPr>
              <a:t>n</a:t>
            </a:r>
            <a:endParaRPr lang="en-CA" dirty="0" smtClean="0">
              <a:latin typeface="Times New Roman" pitchFamily="18" charset="0"/>
              <a:cs typeface="Times New Roman" pitchFamily="18" charset="0"/>
            </a:endParaRPr>
          </a:p>
          <a:p>
            <a:pPr lvl="1">
              <a:buNone/>
            </a:pPr>
            <a:r>
              <a:rPr lang="en-CA" dirty="0" smtClean="0"/>
              <a:t>	A mutual agreement between two or more parties that something shall be done or forborne by one or both; a compact, covenant, bargain; especially such as has legal effects; a convention between states.</a:t>
            </a:r>
          </a:p>
          <a:p>
            <a:pPr lvl="1">
              <a:buNone/>
            </a:pPr>
            <a:endParaRPr lang="en-CA" dirty="0" smtClean="0"/>
          </a:p>
          <a:p>
            <a:pPr lvl="1">
              <a:buNone/>
            </a:pPr>
            <a:r>
              <a:rPr lang="en-CA" dirty="0" smtClean="0"/>
              <a:t>	A business agreement for the supply of certain articles or the performance of specified work at a certain price, rate, or commission.</a:t>
            </a:r>
          </a:p>
          <a:p>
            <a:pPr lvl="1">
              <a:buNone/>
            </a:pPr>
            <a:endParaRPr lang="en-CA" dirty="0" smtClean="0"/>
          </a:p>
          <a:p>
            <a:pPr lvl="1">
              <a:buNone/>
            </a:pPr>
            <a:r>
              <a:rPr lang="en-CA" dirty="0" smtClean="0"/>
              <a:t>	An agreement enforceable by law.</a:t>
            </a:r>
          </a:p>
          <a:p>
            <a:pPr lvl="1">
              <a:buNone/>
            </a:pPr>
            <a:endParaRPr lang="en-CA" dirty="0" smtClean="0"/>
          </a:p>
          <a:p>
            <a:pPr lvl="1">
              <a:buNone/>
            </a:pPr>
            <a:r>
              <a:rPr lang="en-CA" dirty="0" smtClean="0"/>
              <a:t>Reference:  Oxford English Dictionary (www.oed.com)</a:t>
            </a:r>
          </a:p>
          <a:p>
            <a:pPr lvl="1"/>
            <a:endParaRPr lang="en-CA" dirty="0" smtClean="0"/>
          </a:p>
          <a:p>
            <a:pPr>
              <a:buNone/>
            </a:pPr>
            <a:endParaRPr lang="en-CA" dirty="0" smtClean="0"/>
          </a:p>
          <a:p>
            <a:pPr lvl="1">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Consequently, a contract is a legally enforceable agreement</a:t>
            </a:r>
            <a:endParaRPr lang="en-CA" dirty="0"/>
          </a:p>
          <a:p>
            <a:pPr lvl="1"/>
            <a:r>
              <a:rPr lang="en-CA" dirty="0" smtClean="0"/>
              <a:t>How do you differentiate between an agreement that is legally enforceable and one that is not?</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“I’ll give you $999 for that Z10.”</a:t>
            </a:r>
          </a:p>
          <a:p>
            <a:pPr>
              <a:buNone/>
            </a:pPr>
            <a:r>
              <a:rPr lang="en-CA" dirty="0" smtClean="0"/>
              <a:t>	“Hey, kid, I’ll buy your </a:t>
            </a:r>
            <a:r>
              <a:rPr lang="en-CA" dirty="0" err="1" smtClean="0"/>
              <a:t>trike</a:t>
            </a:r>
            <a:r>
              <a:rPr lang="en-CA" dirty="0" smtClean="0"/>
              <a:t> off you for $3.”</a:t>
            </a:r>
          </a:p>
          <a:p>
            <a:pPr>
              <a:buNone/>
            </a:pPr>
            <a:r>
              <a:rPr lang="en-CA" dirty="0" smtClean="0"/>
              <a:t>	“I’ll give you my vinyl record collection for free.”</a:t>
            </a:r>
          </a:p>
          <a:p>
            <a:pPr>
              <a:buNone/>
            </a:pPr>
            <a:r>
              <a:rPr lang="en-CA" dirty="0" smtClean="0"/>
              <a:t>	“Here’s $50, now give me your iPod.”</a:t>
            </a:r>
          </a:p>
          <a:p>
            <a:pPr>
              <a:buNone/>
            </a:pPr>
            <a:r>
              <a:rPr lang="en-CA" dirty="0" smtClean="0"/>
              <a:t>	“</a:t>
            </a:r>
            <a:endParaRPr lang="en-CA" dirty="0"/>
          </a:p>
          <a:p>
            <a:pPr lvl="1"/>
            <a:r>
              <a:rPr lang="en-CA" dirty="0" smtClean="0"/>
              <a:t>How do you differentiate between an agreement that is legally enforceable and one that is not?</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“I’ll give you $999 for that Z10.”</a:t>
            </a:r>
          </a:p>
          <a:p>
            <a:pPr>
              <a:buNone/>
            </a:pPr>
            <a:r>
              <a:rPr lang="en-CA" dirty="0" smtClean="0"/>
              <a:t>  										 “Here you go...”</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pic>
        <p:nvPicPr>
          <p:cNvPr id="1027" name="Picture 3"/>
          <p:cNvPicPr>
            <a:picLocks noChangeAspect="1" noChangeArrowheads="1"/>
          </p:cNvPicPr>
          <p:nvPr/>
        </p:nvPicPr>
        <p:blipFill>
          <a:blip r:embed="rId3"/>
          <a:srcRect/>
          <a:stretch>
            <a:fillRect/>
          </a:stretch>
        </p:blipFill>
        <p:spPr bwMode="auto">
          <a:xfrm>
            <a:off x="3519814" y="2640190"/>
            <a:ext cx="4857424" cy="3641548"/>
          </a:xfrm>
          <a:prstGeom prst="rect">
            <a:avLst/>
          </a:prstGeom>
          <a:noFill/>
          <a:ln w="9525">
            <a:noFill/>
            <a:miter lim="800000"/>
            <a:headEnd/>
            <a:tailEnd/>
          </a:ln>
        </p:spPr>
      </p:pic>
      <p:sp>
        <p:nvSpPr>
          <p:cNvPr id="8" name="Rectangle 7"/>
          <p:cNvSpPr/>
          <p:nvPr/>
        </p:nvSpPr>
        <p:spPr>
          <a:xfrm>
            <a:off x="6574062" y="5579455"/>
            <a:ext cx="1269899" cy="307777"/>
          </a:xfrm>
          <a:prstGeom prst="rect">
            <a:avLst/>
          </a:prstGeom>
        </p:spPr>
        <p:txBody>
          <a:bodyPr wrap="none">
            <a:spAutoFit/>
          </a:bodyPr>
          <a:lstStyle/>
          <a:p>
            <a:r>
              <a:rPr lang="en-CA" sz="1400" dirty="0" smtClean="0">
                <a:solidFill>
                  <a:schemeClr val="tx1">
                    <a:lumMod val="50000"/>
                    <a:lumOff val="50000"/>
                  </a:schemeClr>
                </a:solidFill>
              </a:rPr>
              <a:t>Enrique </a:t>
            </a:r>
            <a:r>
              <a:rPr lang="en-CA" sz="1400" dirty="0" err="1" smtClean="0">
                <a:solidFill>
                  <a:schemeClr val="tx1">
                    <a:lumMod val="50000"/>
                    <a:lumOff val="50000"/>
                  </a:schemeClr>
                </a:solidFill>
              </a:rPr>
              <a:t>Dans</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a:t>
            </a:r>
            <a:endParaRPr lang="en-CA" dirty="0"/>
          </a:p>
        </p:txBody>
      </p:sp>
      <p:sp>
        <p:nvSpPr>
          <p:cNvPr id="3" name="Content Placeholder 2"/>
          <p:cNvSpPr>
            <a:spLocks noGrp="1"/>
          </p:cNvSpPr>
          <p:nvPr>
            <p:ph idx="1"/>
          </p:nvPr>
        </p:nvSpPr>
        <p:spPr/>
        <p:txBody>
          <a:bodyPr/>
          <a:lstStyle/>
          <a:p>
            <a:pPr>
              <a:buNone/>
            </a:pPr>
            <a:r>
              <a:rPr lang="en-CA" dirty="0" smtClean="0"/>
              <a:t>   “Hey, kid, I’ll buy your new skateboard for a whole $3 so you can go buy some candy.”</a:t>
            </a:r>
          </a:p>
        </p:txBody>
      </p:sp>
      <p:sp>
        <p:nvSpPr>
          <p:cNvPr id="7" name="Footer Placeholder 6"/>
          <p:cNvSpPr>
            <a:spLocks noGrp="1"/>
          </p:cNvSpPr>
          <p:nvPr>
            <p:ph type="ftr" sz="quarter" idx="12"/>
          </p:nvPr>
        </p:nvSpPr>
        <p:spPr/>
        <p:txBody>
          <a:bodyPr/>
          <a:lstStyle/>
          <a:p>
            <a:pPr>
              <a:defRPr/>
            </a:pPr>
            <a:r>
              <a:rPr lang="en-CA" smtClean="0"/>
              <a:t>Contract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pic>
        <p:nvPicPr>
          <p:cNvPr id="1026" name="Picture 2"/>
          <p:cNvPicPr>
            <a:picLocks noChangeAspect="1" noChangeArrowheads="1"/>
          </p:cNvPicPr>
          <p:nvPr/>
        </p:nvPicPr>
        <p:blipFill>
          <a:blip r:embed="rId3"/>
          <a:srcRect l="26699" t="45005" b="13501"/>
          <a:stretch>
            <a:fillRect/>
          </a:stretch>
        </p:blipFill>
        <p:spPr bwMode="auto">
          <a:xfrm>
            <a:off x="3355148" y="2776837"/>
            <a:ext cx="4179572" cy="3439814"/>
          </a:xfrm>
          <a:prstGeom prst="rect">
            <a:avLst/>
          </a:prstGeom>
          <a:noFill/>
          <a:ln w="9525">
            <a:noFill/>
            <a:miter lim="800000"/>
            <a:headEnd/>
            <a:tailEnd/>
          </a:ln>
        </p:spPr>
      </p:pic>
      <p:sp>
        <p:nvSpPr>
          <p:cNvPr id="8" name="Rectangle 7"/>
          <p:cNvSpPr/>
          <p:nvPr/>
        </p:nvSpPr>
        <p:spPr>
          <a:xfrm>
            <a:off x="6073021" y="6216650"/>
            <a:ext cx="1269899" cy="307777"/>
          </a:xfrm>
          <a:prstGeom prst="rect">
            <a:avLst/>
          </a:prstGeom>
        </p:spPr>
        <p:txBody>
          <a:bodyPr wrap="none">
            <a:spAutoFit/>
          </a:bodyPr>
          <a:lstStyle/>
          <a:p>
            <a:r>
              <a:rPr lang="en-CA" sz="1400" dirty="0" err="1" smtClean="0">
                <a:solidFill>
                  <a:schemeClr val="tx1">
                    <a:lumMod val="50000"/>
                    <a:lumOff val="50000"/>
                  </a:schemeClr>
                </a:solidFill>
              </a:rPr>
              <a:t>Bengt</a:t>
            </a:r>
            <a:r>
              <a:rPr lang="en-CA" sz="1400" dirty="0" smtClean="0">
                <a:solidFill>
                  <a:schemeClr val="tx1">
                    <a:lumMod val="50000"/>
                    <a:lumOff val="50000"/>
                  </a:schemeClr>
                </a:solidFill>
              </a:rPr>
              <a:t> Nyman</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58580</TotalTime>
  <Words>365</Words>
  <Application>Microsoft Office PowerPoint</Application>
  <PresentationFormat>On-screen Show (4:3)</PresentationFormat>
  <Paragraphs>193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Engineering_Colour</vt:lpstr>
      <vt:lpstr>Contract Law:  An Introduction</vt:lpstr>
      <vt:lpstr>Outline</vt:lpstr>
      <vt:lpstr>Agreements</vt:lpstr>
      <vt:lpstr>Agreements</vt:lpstr>
      <vt:lpstr>Contracts</vt:lpstr>
      <vt:lpstr>Contracts</vt:lpstr>
      <vt:lpstr>Contracts</vt:lpstr>
      <vt:lpstr>Contracts</vt:lpstr>
      <vt:lpstr>Contracts</vt:lpstr>
      <vt:lpstr>Contracts</vt:lpstr>
      <vt:lpstr>Contracts</vt:lpstr>
      <vt:lpstr>Contracts</vt:lpstr>
      <vt:lpstr>Contracts</vt:lpstr>
      <vt:lpstr>Contracts</vt:lpstr>
      <vt:lpstr>Contract Law</vt:lpstr>
      <vt:lpstr>Contract Law</vt:lpstr>
      <vt:lpstr>Contract Law</vt:lpstr>
      <vt:lpstr>Contract Law</vt:lpstr>
      <vt:lpstr>Contract Law</vt:lpstr>
      <vt:lpstr>Contract Law</vt:lpstr>
      <vt:lpstr>Contract Law</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An Introduction</dc:title>
  <dc:subject>Introduction to contract law</dc:subject>
  <dc:creator>Douglas Wilhelm Harder (dwharder@alumni.uwaterloo.ca)</dc:creator>
  <cp:lastModifiedBy>Douglas Wilhelm Harder</cp:lastModifiedBy>
  <cp:revision>4579</cp:revision>
  <cp:lastPrinted>2010-03-08T19:59:32Z</cp:lastPrinted>
  <dcterms:created xsi:type="dcterms:W3CDTF">2010-03-10T14:45:39Z</dcterms:created>
  <dcterms:modified xsi:type="dcterms:W3CDTF">2013-03-26T15:17:52Z</dcterms:modified>
</cp:coreProperties>
</file>