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74" r:id="rId2"/>
    <p:sldId id="460" r:id="rId3"/>
    <p:sldId id="668" r:id="rId4"/>
    <p:sldId id="706" r:id="rId5"/>
    <p:sldId id="669" r:id="rId6"/>
    <p:sldId id="700" r:id="rId7"/>
    <p:sldId id="712" r:id="rId8"/>
    <p:sldId id="713" r:id="rId9"/>
    <p:sldId id="707" r:id="rId10"/>
    <p:sldId id="714" r:id="rId11"/>
    <p:sldId id="708" r:id="rId12"/>
    <p:sldId id="709" r:id="rId13"/>
    <p:sldId id="715" r:id="rId14"/>
    <p:sldId id="716" r:id="rId15"/>
    <p:sldId id="459" r:id="rId1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77851" autoAdjust="0"/>
  </p:normalViewPr>
  <p:slideViewPr>
    <p:cSldViewPr snapToGrid="0" snapToObjects="1">
      <p:cViewPr varScale="1">
        <p:scale>
          <a:sx n="50" d="100"/>
          <a:sy n="50" d="100"/>
        </p:scale>
        <p:origin x="-267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Tendering Contracts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Tendering Contracts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Tendering Contracts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Misrepresentation and Engineering</a:t>
            </a:r>
            <a:endParaRPr lang="en-CA" dirty="0"/>
          </a:p>
        </p:txBody>
      </p:sp>
      <p:sp>
        <p:nvSpPr>
          <p:cNvPr id="3" name="Content Placeholder 2"/>
          <p:cNvSpPr>
            <a:spLocks noGrp="1"/>
          </p:cNvSpPr>
          <p:nvPr>
            <p:ph idx="1"/>
          </p:nvPr>
        </p:nvSpPr>
        <p:spPr/>
        <p:txBody>
          <a:bodyPr/>
          <a:lstStyle/>
          <a:p>
            <a:pPr>
              <a:buNone/>
            </a:pPr>
            <a:r>
              <a:rPr lang="en-CA" dirty="0" smtClean="0"/>
              <a:t>	Any misrepresentation in an engineering design may allow a party to rescind any contract resulting there from</a:t>
            </a:r>
          </a:p>
          <a:p>
            <a:pPr>
              <a:buNone/>
            </a:pPr>
            <a:endParaRPr lang="en-CA" dirty="0" smtClean="0"/>
          </a:p>
          <a:p>
            <a:pPr>
              <a:buNone/>
            </a:pPr>
            <a:r>
              <a:rPr lang="en-CA" dirty="0" smtClean="0"/>
              <a:t>	Consider </a:t>
            </a:r>
            <a:r>
              <a:rPr lang="en-CA" i="1" dirty="0" smtClean="0"/>
              <a:t>Township of </a:t>
            </a:r>
            <a:r>
              <a:rPr lang="en-CA" i="1" dirty="0" err="1" smtClean="0"/>
              <a:t>McKillop</a:t>
            </a:r>
            <a:r>
              <a:rPr lang="en-CA" i="1" dirty="0" smtClean="0"/>
              <a:t> v </a:t>
            </a:r>
            <a:r>
              <a:rPr lang="en-CA" i="1" dirty="0" err="1" smtClean="0"/>
              <a:t>Pidgeon</a:t>
            </a:r>
            <a:r>
              <a:rPr lang="en-CA" i="1" dirty="0" smtClean="0"/>
              <a:t> and Foley</a:t>
            </a:r>
            <a:r>
              <a:rPr lang="en-CA" dirty="0" smtClean="0"/>
              <a:t>, 1908</a:t>
            </a:r>
          </a:p>
          <a:p>
            <a:pPr lvl="1"/>
            <a:r>
              <a:rPr lang="en-CA" dirty="0" smtClean="0"/>
              <a:t>In this case, the specification gave the estimated amount of excavation required for a particular project</a:t>
            </a:r>
          </a:p>
          <a:p>
            <a:pPr lvl="1"/>
            <a:r>
              <a:rPr lang="en-CA" dirty="0" smtClean="0"/>
              <a:t>The contractor submitted a tender based on that submission</a:t>
            </a:r>
          </a:p>
          <a:p>
            <a:pPr lvl="1"/>
            <a:r>
              <a:rPr lang="en-CA" dirty="0" smtClean="0"/>
              <a:t>It was found that the estimation was 16 % less than that required</a:t>
            </a:r>
          </a:p>
          <a:p>
            <a:pPr lvl="1"/>
            <a:r>
              <a:rPr lang="en-CA" dirty="0" smtClean="0"/>
              <a:t>This would have eaten up any profit the contractor would have benefitted from</a:t>
            </a:r>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Misrepresentation and Engineering</a:t>
            </a:r>
            <a:endParaRPr lang="en-CA" dirty="0"/>
          </a:p>
        </p:txBody>
      </p:sp>
      <p:sp>
        <p:nvSpPr>
          <p:cNvPr id="3" name="Content Placeholder 2"/>
          <p:cNvSpPr>
            <a:spLocks noGrp="1"/>
          </p:cNvSpPr>
          <p:nvPr>
            <p:ph idx="1"/>
          </p:nvPr>
        </p:nvSpPr>
        <p:spPr/>
        <p:txBody>
          <a:bodyPr/>
          <a:lstStyle/>
          <a:p>
            <a:pPr>
              <a:buNone/>
            </a:pPr>
            <a:r>
              <a:rPr lang="en-CA" dirty="0" smtClean="0"/>
              <a:t>	An error in an estimate will not, in general, allow a contractor to sue for further funds and, in general, such suits have failed</a:t>
            </a:r>
          </a:p>
          <a:p>
            <a:pPr>
              <a:buNone/>
            </a:pPr>
            <a:endParaRPr lang="en-CA" dirty="0" smtClean="0"/>
          </a:p>
          <a:p>
            <a:pPr>
              <a:buNone/>
            </a:pPr>
            <a:r>
              <a:rPr lang="en-CA" dirty="0" smtClean="0"/>
              <a:t>	Consequently, the judge considered this to be an innocent misrepresentation and gave the contractor the option of </a:t>
            </a:r>
            <a:r>
              <a:rPr lang="en-CA" i="1" dirty="0" smtClean="0"/>
              <a:t>repudiating</a:t>
            </a:r>
            <a:r>
              <a:rPr lang="en-CA" dirty="0" smtClean="0"/>
              <a:t> the contract</a:t>
            </a:r>
          </a:p>
          <a:p>
            <a:pPr lvl="1"/>
            <a:r>
              <a:rPr lang="en-CA" dirty="0" smtClean="0"/>
              <a:t>A </a:t>
            </a:r>
            <a:r>
              <a:rPr lang="en-CA" i="1" dirty="0" smtClean="0"/>
              <a:t>repudiation</a:t>
            </a:r>
            <a:r>
              <a:rPr lang="en-CA" dirty="0" smtClean="0"/>
              <a:t> is a declaration by a party to a contract that it does not intend to fulfill the obligations of the contract</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Duress</a:t>
            </a:r>
            <a:endParaRPr lang="en-CA" dirty="0"/>
          </a:p>
        </p:txBody>
      </p:sp>
      <p:sp>
        <p:nvSpPr>
          <p:cNvPr id="3" name="Content Placeholder 2"/>
          <p:cNvSpPr>
            <a:spLocks noGrp="1"/>
          </p:cNvSpPr>
          <p:nvPr>
            <p:ph idx="1"/>
          </p:nvPr>
        </p:nvSpPr>
        <p:spPr/>
        <p:txBody>
          <a:bodyPr/>
          <a:lstStyle/>
          <a:p>
            <a:pPr>
              <a:buNone/>
            </a:pPr>
            <a:r>
              <a:rPr lang="en-CA" dirty="0" smtClean="0"/>
              <a:t>	If a contract is entered into as a result of intimidation, it is said that the intimidated party was under duress</a:t>
            </a:r>
          </a:p>
          <a:p>
            <a:pPr lvl="1">
              <a:buNone/>
            </a:pPr>
            <a:r>
              <a:rPr lang="en-CA" sz="2400" dirty="0" smtClean="0"/>
              <a:t>  “an act as a result of violence, threat or other</a:t>
            </a:r>
            <a:br>
              <a:rPr lang="en-CA" sz="2400" dirty="0" smtClean="0"/>
            </a:br>
            <a:r>
              <a:rPr lang="en-CA" sz="2400" dirty="0" smtClean="0"/>
              <a:t>pressure against the person”</a:t>
            </a:r>
          </a:p>
          <a:p>
            <a:pPr>
              <a:buNone/>
            </a:pPr>
            <a:endParaRPr lang="en-CA" dirty="0" smtClean="0"/>
          </a:p>
          <a:p>
            <a:pPr>
              <a:buNone/>
            </a:pPr>
            <a:r>
              <a:rPr lang="en-CA" dirty="0" smtClean="0"/>
              <a:t>	Duress may also include a threat of imprisonment, for example, threatening to expose criminal behaviour to intimidate an individual into entering into a contract</a:t>
            </a:r>
          </a:p>
          <a:p>
            <a:pPr>
              <a:buNone/>
            </a:pPr>
            <a:endParaRPr lang="en-CA" dirty="0" smtClean="0"/>
          </a:p>
          <a:p>
            <a:pPr>
              <a:buNone/>
            </a:pPr>
            <a:r>
              <a:rPr lang="en-CA" dirty="0" smtClean="0"/>
              <a:t>	The duress may be directed against either a party or a close relation</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Economic Duress</a:t>
            </a:r>
            <a:endParaRPr lang="en-CA" dirty="0"/>
          </a:p>
        </p:txBody>
      </p:sp>
      <p:sp>
        <p:nvSpPr>
          <p:cNvPr id="3" name="Content Placeholder 2"/>
          <p:cNvSpPr>
            <a:spLocks noGrp="1"/>
          </p:cNvSpPr>
          <p:nvPr>
            <p:ph idx="1"/>
          </p:nvPr>
        </p:nvSpPr>
        <p:spPr/>
        <p:txBody>
          <a:bodyPr/>
          <a:lstStyle/>
          <a:p>
            <a:pPr>
              <a:buNone/>
            </a:pPr>
            <a:r>
              <a:rPr lang="en-CA" dirty="0" smtClean="0"/>
              <a:t>	On occasion, the courts will also entertain economic duress, as in </a:t>
            </a:r>
            <a:r>
              <a:rPr lang="en-CA" i="1" dirty="0" err="1" smtClean="0"/>
              <a:t>Gotaverken</a:t>
            </a:r>
            <a:r>
              <a:rPr lang="en-CA" i="1" dirty="0" smtClean="0"/>
              <a:t> Energy Systems Ltd. v </a:t>
            </a:r>
            <a:r>
              <a:rPr lang="en-CA" i="1" dirty="0" err="1" smtClean="0"/>
              <a:t>Cariboo</a:t>
            </a:r>
            <a:r>
              <a:rPr lang="en-CA" i="1" dirty="0" smtClean="0"/>
              <a:t> Pulp &amp; Paper Co.</a:t>
            </a:r>
            <a:r>
              <a:rPr lang="en-CA" dirty="0" smtClean="0"/>
              <a:t>, 1993</a:t>
            </a:r>
            <a:endParaRPr lang="en-CA" i="1" dirty="0" smtClean="0"/>
          </a:p>
          <a:p>
            <a:pPr lvl="1"/>
            <a:r>
              <a:rPr lang="en-CA" dirty="0" smtClean="0"/>
              <a:t>The owner required a refit of a boiler</a:t>
            </a:r>
          </a:p>
          <a:p>
            <a:pPr lvl="1"/>
            <a:r>
              <a:rPr lang="en-CA" dirty="0" smtClean="0"/>
              <a:t>The contractor would be paid in excess of $24 million</a:t>
            </a:r>
          </a:p>
          <a:p>
            <a:pPr lvl="1"/>
            <a:r>
              <a:rPr lang="en-CA" dirty="0" smtClean="0"/>
              <a:t>The project had to be completed during a shutdown period and the contractor was to work two 11-hour shifts seven days a week</a:t>
            </a:r>
          </a:p>
          <a:p>
            <a:pPr lvl="1"/>
            <a:r>
              <a:rPr lang="en-CA" dirty="0" smtClean="0"/>
              <a:t>Problems that were the responsibility of the owner resulted in substantial losses for the contractor during the project</a:t>
            </a:r>
          </a:p>
          <a:p>
            <a:pPr lvl="1"/>
            <a:r>
              <a:rPr lang="en-CA" dirty="0" smtClean="0"/>
              <a:t>The owner was ready to acknowledge these</a:t>
            </a:r>
          </a:p>
          <a:p>
            <a:pPr lvl="1"/>
            <a:r>
              <a:rPr lang="en-CA" dirty="0" smtClean="0"/>
              <a:t>The contractor, however, threatened to reduce the working hours from 154 hr/wk to 36 ½ hr/wk unless the contract was rewritten</a:t>
            </a:r>
          </a:p>
          <a:p>
            <a:pPr lvl="1"/>
            <a:r>
              <a:rPr lang="en-CA" dirty="0" smtClean="0"/>
              <a:t>The new contract was thrown out but the contractor did still receive additional costs of $6 million</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Undue Influence</a:t>
            </a:r>
            <a:endParaRPr lang="en-CA" dirty="0"/>
          </a:p>
        </p:txBody>
      </p:sp>
      <p:sp>
        <p:nvSpPr>
          <p:cNvPr id="3" name="Content Placeholder 2"/>
          <p:cNvSpPr>
            <a:spLocks noGrp="1"/>
          </p:cNvSpPr>
          <p:nvPr>
            <p:ph idx="1"/>
          </p:nvPr>
        </p:nvSpPr>
        <p:spPr/>
        <p:txBody>
          <a:bodyPr/>
          <a:lstStyle/>
          <a:p>
            <a:pPr>
              <a:buNone/>
            </a:pPr>
            <a:r>
              <a:rPr lang="en-CA" dirty="0" smtClean="0"/>
              <a:t>	When one party has significant influence on another in forcing the other party to enter into a contract, it is said to be </a:t>
            </a:r>
            <a:r>
              <a:rPr lang="en-CA" i="1" dirty="0" smtClean="0"/>
              <a:t>undue influence</a:t>
            </a:r>
            <a:endParaRPr lang="en-CA" dirty="0" smtClean="0"/>
          </a:p>
          <a:p>
            <a:pPr lvl="1"/>
            <a:r>
              <a:rPr lang="en-CA" dirty="0" smtClean="0"/>
              <a:t>This is usually restricted to family situations where the positions are significantly unequal</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US" sz="1800" dirty="0" smtClean="0">
                <a:latin typeface="Arial" charset="0"/>
                <a:cs typeface="Arial" charset="0"/>
              </a:rPr>
              <a:t>[1]	D.L. Marston, </a:t>
            </a:r>
            <a:r>
              <a:rPr lang="en-US" sz="1800" i="1" dirty="0" smtClean="0">
                <a:latin typeface="Arial" charset="0"/>
                <a:cs typeface="Arial" charset="0"/>
              </a:rPr>
              <a:t>Law for Professional Engineers</a:t>
            </a:r>
            <a:r>
              <a:rPr lang="en-US" sz="1800" dirty="0" smtClean="0">
                <a:latin typeface="Arial" charset="0"/>
                <a:cs typeface="Arial" charset="0"/>
              </a:rPr>
              <a:t>, 4</a:t>
            </a:r>
            <a:r>
              <a:rPr lang="en-US" sz="1800" baseline="30000" dirty="0" smtClean="0">
                <a:latin typeface="Arial" charset="0"/>
                <a:cs typeface="Arial" charset="0"/>
              </a:rPr>
              <a:t>th</a:t>
            </a:r>
            <a:r>
              <a:rPr lang="en-US" sz="1800" dirty="0" smtClean="0">
                <a:latin typeface="Arial" charset="0"/>
                <a:cs typeface="Arial" charset="0"/>
              </a:rPr>
              <a:t> Ed., McGraw Hill, 2008.</a:t>
            </a:r>
          </a:p>
          <a:p>
            <a:pPr marL="533400" indent="-533400">
              <a:buNone/>
            </a:pPr>
            <a:r>
              <a:rPr lang="en-US" sz="1800" dirty="0" smtClean="0">
                <a:latin typeface="Arial" charset="0"/>
                <a:cs typeface="Arial" charset="0"/>
              </a:rPr>
              <a:t>[2]	Julie Vale, </a:t>
            </a:r>
            <a:r>
              <a:rPr lang="en-US" sz="1800" i="1" dirty="0" smtClean="0">
                <a:latin typeface="Arial" charset="0"/>
                <a:cs typeface="Arial" charset="0"/>
              </a:rPr>
              <a:t>ECE 290 Course Notes</a:t>
            </a:r>
            <a:r>
              <a:rPr lang="en-US" sz="1800" dirty="0" smtClean="0">
                <a:latin typeface="Arial" charset="0"/>
                <a:cs typeface="Arial" charset="0"/>
              </a:rPr>
              <a:t>, 2011.</a:t>
            </a:r>
          </a:p>
          <a:p>
            <a:pPr marL="533400" indent="-533400">
              <a:buNone/>
            </a:pPr>
            <a:r>
              <a:rPr lang="en-US" sz="1800" dirty="0" smtClean="0">
                <a:latin typeface="Arial" charset="0"/>
                <a:cs typeface="Arial" charset="0"/>
              </a:rPr>
              <a:t>[3]	 Wikipedia, http://www.wikipedia.org/</a:t>
            </a:r>
          </a:p>
          <a:p>
            <a:pPr marL="533400" indent="-533400">
              <a:buNone/>
            </a:pPr>
            <a:endParaRPr lang="en-US" sz="1800" i="1" dirty="0" smtClean="0">
              <a:solidFill>
                <a:schemeClr val="tx1">
                  <a:lumMod val="65000"/>
                  <a:lumOff val="35000"/>
                </a:schemeClr>
              </a:solidFill>
              <a:latin typeface="Arial" charset="0"/>
              <a:cs typeface="Arial" charset="0"/>
            </a:endParaRPr>
          </a:p>
          <a:p>
            <a:pPr marL="533400" indent="-533400" algn="just">
              <a:buNone/>
            </a:pPr>
            <a:r>
              <a:rPr lang="en-US"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US"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CA" smtClean="0"/>
              <a:t>Tendering Contracts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Tendering Contracts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Rescission</a:t>
            </a:r>
            <a:endParaRPr lang="en-CA" dirty="0"/>
          </a:p>
        </p:txBody>
      </p:sp>
      <p:sp>
        <p:nvSpPr>
          <p:cNvPr id="3" name="Content Placeholder 2"/>
          <p:cNvSpPr>
            <a:spLocks noGrp="1"/>
          </p:cNvSpPr>
          <p:nvPr>
            <p:ph idx="1"/>
          </p:nvPr>
        </p:nvSpPr>
        <p:spPr/>
        <p:txBody>
          <a:bodyPr/>
          <a:lstStyle/>
          <a:p>
            <a:pPr>
              <a:buNone/>
            </a:pPr>
            <a:r>
              <a:rPr lang="en-CA" dirty="0" smtClean="0"/>
              <a:t>	Once parties enter into a contract, there may be questions of equity where a court will allow a party of the contract to </a:t>
            </a:r>
            <a:r>
              <a:rPr lang="en-CA" i="1" dirty="0" smtClean="0"/>
              <a:t>rescind </a:t>
            </a:r>
            <a:r>
              <a:rPr lang="en-CA" dirty="0" smtClean="0"/>
              <a:t>the contract</a:t>
            </a:r>
          </a:p>
          <a:p>
            <a:pPr lvl="1"/>
            <a:r>
              <a:rPr lang="en-CA" dirty="0" smtClean="0"/>
              <a:t>This is a remedy for harm caused to one party of the contract	</a:t>
            </a:r>
          </a:p>
          <a:p>
            <a:pPr lvl="1"/>
            <a:endParaRPr lang="en-CA" dirty="0" smtClean="0"/>
          </a:p>
          <a:p>
            <a:pPr>
              <a:buNone/>
            </a:pPr>
            <a:r>
              <a:rPr lang="en-CA" dirty="0" smtClean="0"/>
              <a:t>	This can be done at any time and it involves the </a:t>
            </a:r>
            <a:r>
              <a:rPr lang="en-CA" i="1" dirty="0" smtClean="0"/>
              <a:t>unwinding </a:t>
            </a:r>
            <a:r>
              <a:rPr lang="en-CA" dirty="0" smtClean="0"/>
              <a:t>of the obligations and benefits of all parties</a:t>
            </a:r>
          </a:p>
          <a:p>
            <a:pPr lvl="1"/>
            <a:r>
              <a:rPr lang="en-CA" dirty="0" smtClean="0"/>
              <a:t>The goal is to return all parties back to the </a:t>
            </a:r>
            <a:r>
              <a:rPr lang="en-CA" i="1" dirty="0" smtClean="0"/>
              <a:t>original state</a:t>
            </a:r>
            <a:r>
              <a:rPr lang="en-CA" dirty="0" smtClean="0"/>
              <a:t> prior (</a:t>
            </a:r>
            <a:r>
              <a:rPr lang="en-CA" i="1" dirty="0" smtClean="0"/>
              <a:t>status quo ante</a:t>
            </a:r>
            <a:r>
              <a:rPr lang="en-CA" dirty="0" smtClean="0"/>
              <a:t>) prior to the contract</a:t>
            </a:r>
          </a:p>
          <a:p>
            <a:pPr lvl="1"/>
            <a:endParaRPr lang="en-CA" dirty="0" smtClean="0"/>
          </a:p>
          <a:p>
            <a:pPr>
              <a:buNone/>
            </a:pPr>
            <a:r>
              <a:rPr lang="en-CA" dirty="0" smtClean="0"/>
              <a:t>	Also called </a:t>
            </a:r>
            <a:r>
              <a:rPr lang="en-CA" i="1" dirty="0" smtClean="0"/>
              <a:t>cancellation</a:t>
            </a:r>
            <a:r>
              <a:rPr lang="en-CA" dirty="0" smtClean="0"/>
              <a:t>, </a:t>
            </a:r>
            <a:r>
              <a:rPr lang="en-CA" i="1" dirty="0" smtClean="0"/>
              <a:t>reversing</a:t>
            </a:r>
            <a:r>
              <a:rPr lang="en-CA" dirty="0" smtClean="0"/>
              <a:t>, </a:t>
            </a:r>
            <a:r>
              <a:rPr lang="en-CA" i="1" dirty="0" smtClean="0"/>
              <a:t>etc</a:t>
            </a:r>
            <a:r>
              <a:rPr lang="en-CA" dirty="0" smtClean="0"/>
              <a:t>.</a:t>
            </a:r>
          </a:p>
          <a:p>
            <a:pPr lvl="1"/>
            <a:endParaRPr lang="en-CA" dirty="0" smtClean="0"/>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Cause for Rescission</a:t>
            </a:r>
            <a:endParaRPr lang="en-CA" dirty="0"/>
          </a:p>
        </p:txBody>
      </p:sp>
      <p:sp>
        <p:nvSpPr>
          <p:cNvPr id="3" name="Content Placeholder 2"/>
          <p:cNvSpPr>
            <a:spLocks noGrp="1"/>
          </p:cNvSpPr>
          <p:nvPr>
            <p:ph idx="1"/>
          </p:nvPr>
        </p:nvSpPr>
        <p:spPr/>
        <p:txBody>
          <a:bodyPr/>
          <a:lstStyle/>
          <a:p>
            <a:pPr>
              <a:buNone/>
            </a:pPr>
            <a:r>
              <a:rPr lang="en-CA" dirty="0" smtClean="0"/>
              <a:t>	There are numerous cases whereby one party may apply to the courts to rescind a contract:</a:t>
            </a:r>
          </a:p>
          <a:p>
            <a:pPr lvl="1"/>
            <a:r>
              <a:rPr lang="en-CA" dirty="0" smtClean="0"/>
              <a:t>Misrepresentation</a:t>
            </a:r>
          </a:p>
          <a:p>
            <a:pPr lvl="1"/>
            <a:r>
              <a:rPr lang="en-CA" dirty="0" smtClean="0"/>
              <a:t>Duress</a:t>
            </a:r>
          </a:p>
          <a:p>
            <a:pPr lvl="1"/>
            <a:r>
              <a:rPr lang="en-CA" dirty="0" smtClean="0"/>
              <a:t>Economic duress</a:t>
            </a:r>
          </a:p>
          <a:p>
            <a:pPr lvl="1"/>
            <a:r>
              <a:rPr lang="en-CA" dirty="0" smtClean="0"/>
              <a:t>Undue influence</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Misrepresentation</a:t>
            </a:r>
            <a:endParaRPr lang="en-CA" dirty="0"/>
          </a:p>
        </p:txBody>
      </p:sp>
      <p:sp>
        <p:nvSpPr>
          <p:cNvPr id="3" name="Content Placeholder 2"/>
          <p:cNvSpPr>
            <a:spLocks noGrp="1"/>
          </p:cNvSpPr>
          <p:nvPr>
            <p:ph idx="1"/>
          </p:nvPr>
        </p:nvSpPr>
        <p:spPr/>
        <p:txBody>
          <a:bodyPr/>
          <a:lstStyle/>
          <a:p>
            <a:pPr>
              <a:buNone/>
            </a:pPr>
            <a:r>
              <a:rPr lang="en-CA" dirty="0" smtClean="0"/>
              <a:t>	A false statement or a false assertion of a fact is described as a misrepresentation</a:t>
            </a:r>
          </a:p>
          <a:p>
            <a:pPr>
              <a:buNone/>
            </a:pPr>
            <a:endParaRPr lang="en-CA" dirty="0" smtClean="0"/>
          </a:p>
          <a:p>
            <a:pPr>
              <a:buNone/>
            </a:pPr>
            <a:r>
              <a:rPr lang="en-CA" dirty="0" smtClean="0"/>
              <a:t>	If one party is influenced by a misrepresentation to enter into a contract, that party can apply for a rescission of the contract</a:t>
            </a:r>
          </a:p>
          <a:p>
            <a:pPr lvl="1"/>
            <a:r>
              <a:rPr lang="en-CA" dirty="0" smtClean="0"/>
              <a:t>The </a:t>
            </a:r>
            <a:r>
              <a:rPr lang="en-CA" i="1" dirty="0" smtClean="0"/>
              <a:t>deceived party </a:t>
            </a:r>
            <a:r>
              <a:rPr lang="en-CA" dirty="0" smtClean="0"/>
              <a:t>will usually be given the option of voiding the contract—that is, the contract will be made voidable by the courts</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Misrepresentation</a:t>
            </a:r>
            <a:endParaRPr lang="en-CA" dirty="0"/>
          </a:p>
        </p:txBody>
      </p:sp>
      <p:sp>
        <p:nvSpPr>
          <p:cNvPr id="3" name="Content Placeholder 2"/>
          <p:cNvSpPr>
            <a:spLocks noGrp="1"/>
          </p:cNvSpPr>
          <p:nvPr>
            <p:ph idx="1"/>
          </p:nvPr>
        </p:nvSpPr>
        <p:spPr/>
        <p:txBody>
          <a:bodyPr/>
          <a:lstStyle/>
          <a:p>
            <a:pPr>
              <a:buNone/>
            </a:pPr>
            <a:r>
              <a:rPr lang="en-CA" dirty="0" smtClean="0"/>
              <a:t>	There are two types of misrepresentation:</a:t>
            </a:r>
          </a:p>
          <a:p>
            <a:pPr lvl="1"/>
            <a:r>
              <a:rPr lang="en-CA" dirty="0" smtClean="0"/>
              <a:t>Innocent and fraudulent</a:t>
            </a:r>
          </a:p>
          <a:p>
            <a:pPr lvl="1"/>
            <a:endParaRPr lang="en-CA" dirty="0" smtClean="0"/>
          </a:p>
          <a:p>
            <a:pPr>
              <a:buNone/>
            </a:pPr>
            <a:r>
              <a:rPr lang="en-CA" dirty="0" smtClean="0"/>
              <a:t>	The options available to the injured party will depend on the type of misrepresentation</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Innocent Misrepresentations</a:t>
            </a:r>
            <a:endParaRPr lang="en-CA" dirty="0"/>
          </a:p>
        </p:txBody>
      </p:sp>
      <p:sp>
        <p:nvSpPr>
          <p:cNvPr id="3" name="Content Placeholder 2"/>
          <p:cNvSpPr>
            <a:spLocks noGrp="1"/>
          </p:cNvSpPr>
          <p:nvPr>
            <p:ph idx="1"/>
          </p:nvPr>
        </p:nvSpPr>
        <p:spPr/>
        <p:txBody>
          <a:bodyPr/>
          <a:lstStyle/>
          <a:p>
            <a:pPr>
              <a:buNone/>
            </a:pPr>
            <a:r>
              <a:rPr lang="en-CA" dirty="0" smtClean="0"/>
              <a:t>	An innocent misrepresentation occurs when a party makes any false statement or false assertion of fact and where the party does not appreciate the statement is false</a:t>
            </a:r>
          </a:p>
          <a:p>
            <a:pPr lvl="1"/>
            <a:r>
              <a:rPr lang="en-CA" dirty="0" smtClean="0"/>
              <a:t>The deceived party may, within a reasonable period of time upon the discovery of the misrepresentation, apply for rescission</a:t>
            </a:r>
          </a:p>
          <a:p>
            <a:pPr lvl="1"/>
            <a:r>
              <a:rPr lang="en-CA" dirty="0" smtClean="0"/>
              <a:t>The deceived party may also claim for damages with respect to any losses that have resulted as a consequence of the contract</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Fraudulent Misrepresentations</a:t>
            </a:r>
            <a:endParaRPr lang="en-CA" dirty="0"/>
          </a:p>
        </p:txBody>
      </p:sp>
      <p:sp>
        <p:nvSpPr>
          <p:cNvPr id="3" name="Content Placeholder 2"/>
          <p:cNvSpPr>
            <a:spLocks noGrp="1"/>
          </p:cNvSpPr>
          <p:nvPr>
            <p:ph idx="1"/>
          </p:nvPr>
        </p:nvSpPr>
        <p:spPr/>
        <p:txBody>
          <a:bodyPr/>
          <a:lstStyle/>
          <a:p>
            <a:pPr>
              <a:buNone/>
            </a:pPr>
            <a:r>
              <a:rPr lang="en-CA" dirty="0" smtClean="0"/>
              <a:t>	A fraudulent misrepresentation occurs when a party makes a false statement or a false assertion of a fact </a:t>
            </a:r>
          </a:p>
          <a:p>
            <a:pPr lvl="1">
              <a:buNone/>
            </a:pPr>
            <a:r>
              <a:rPr lang="en-CA" dirty="0" smtClean="0"/>
              <a:t>   “(1) knowingly, or</a:t>
            </a:r>
          </a:p>
          <a:p>
            <a:pPr lvl="1">
              <a:buNone/>
            </a:pPr>
            <a:r>
              <a:rPr lang="en-CA" dirty="0" smtClean="0"/>
              <a:t>	(2) without belief in its truth, or</a:t>
            </a:r>
          </a:p>
          <a:p>
            <a:pPr lvl="1">
              <a:buNone/>
            </a:pPr>
            <a:r>
              <a:rPr lang="en-CA" dirty="0" smtClean="0"/>
              <a:t>	(3) recklessly, careless whether it be true or false.”</a:t>
            </a:r>
          </a:p>
          <a:p>
            <a:pPr lvl="1">
              <a:buNone/>
            </a:pPr>
            <a:endParaRPr lang="en-CA" dirty="0" smtClean="0"/>
          </a:p>
          <a:p>
            <a:pPr>
              <a:buNone/>
            </a:pPr>
            <a:r>
              <a:rPr lang="en-CA" dirty="0" smtClean="0"/>
              <a:t>	This description was made during </a:t>
            </a:r>
            <a:r>
              <a:rPr lang="en-CA" i="1" dirty="0" smtClean="0"/>
              <a:t>Derry v Peek</a:t>
            </a:r>
            <a:r>
              <a:rPr lang="en-CA" dirty="0" smtClean="0"/>
              <a:t>, 1889</a:t>
            </a:r>
          </a:p>
          <a:p>
            <a:pPr lvl="1" algn="just">
              <a:buNone/>
            </a:pPr>
            <a:r>
              <a:rPr lang="en-CA" dirty="0" smtClean="0"/>
              <a:t>   “where the fact that an alleged belief was destitute of all reasonable foundation would suffice of itself to convince the court that it was not really entertained, and that the representation was a fraudulent one.”</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Fraudulent Misrepresentation</a:t>
            </a:r>
            <a:endParaRPr lang="en-CA" dirty="0"/>
          </a:p>
        </p:txBody>
      </p:sp>
      <p:sp>
        <p:nvSpPr>
          <p:cNvPr id="3" name="Content Placeholder 2"/>
          <p:cNvSpPr>
            <a:spLocks noGrp="1"/>
          </p:cNvSpPr>
          <p:nvPr>
            <p:ph idx="1"/>
          </p:nvPr>
        </p:nvSpPr>
        <p:spPr/>
        <p:txBody>
          <a:bodyPr/>
          <a:lstStyle/>
          <a:p>
            <a:pPr>
              <a:buNone/>
            </a:pPr>
            <a:r>
              <a:rPr lang="en-CA" dirty="0" smtClean="0"/>
              <a:t>	In the case of fraudulent misrepresentation, not only may the deceived party apply for compensation of any losses that may have occurred, they may also sue for additional damages based on the fraudulent deception</a:t>
            </a:r>
          </a:p>
        </p:txBody>
      </p:sp>
      <p:sp>
        <p:nvSpPr>
          <p:cNvPr id="7" name="Footer Placeholder 6"/>
          <p:cNvSpPr>
            <a:spLocks noGrp="1"/>
          </p:cNvSpPr>
          <p:nvPr>
            <p:ph type="ftr" sz="quarter" idx="12"/>
          </p:nvPr>
        </p:nvSpPr>
        <p:spPr/>
        <p:txBody>
          <a:bodyPr/>
          <a:lstStyle/>
          <a:p>
            <a:pPr>
              <a:defRPr/>
            </a:pPr>
            <a:r>
              <a:rPr lang="en-CA" smtClean="0"/>
              <a:t>Tendering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61927</TotalTime>
  <Words>124</Words>
  <Application>Microsoft Office PowerPoint</Application>
  <PresentationFormat>On-screen Show (4:3)</PresentationFormat>
  <Paragraphs>140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Engineering_Colour</vt:lpstr>
      <vt:lpstr>Contract Law:  Tendering Contracts</vt:lpstr>
      <vt:lpstr>Outline</vt:lpstr>
      <vt:lpstr>Rescission</vt:lpstr>
      <vt:lpstr>Cause for Rescission</vt:lpstr>
      <vt:lpstr>Misrepresentation</vt:lpstr>
      <vt:lpstr>Misrepresentation</vt:lpstr>
      <vt:lpstr>Innocent Misrepresentations</vt:lpstr>
      <vt:lpstr>Fraudulent Misrepresentations</vt:lpstr>
      <vt:lpstr>Fraudulent Misrepresentation</vt:lpstr>
      <vt:lpstr>Misrepresentation and Engineering</vt:lpstr>
      <vt:lpstr>Misrepresentation and Engineering</vt:lpstr>
      <vt:lpstr>Duress</vt:lpstr>
      <vt:lpstr>Economic Duress</vt:lpstr>
      <vt:lpstr>Undue Influence</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Tendering contracts</dc:title>
  <dc:subject>Tendering contracts in contract law</dc:subject>
  <dc:creator>Douglas Wilhelm Harder (dwharder@alumni.uwaterloo.ca)</dc:creator>
  <cp:lastModifiedBy>Douglas Wilhelm Harder</cp:lastModifiedBy>
  <cp:revision>4812</cp:revision>
  <cp:lastPrinted>2010-03-08T19:59:32Z</cp:lastPrinted>
  <dcterms:created xsi:type="dcterms:W3CDTF">2010-03-10T14:45:39Z</dcterms:created>
  <dcterms:modified xsi:type="dcterms:W3CDTF">2013-03-26T16:39:46Z</dcterms:modified>
</cp:coreProperties>
</file>