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74" r:id="rId2"/>
    <p:sldId id="275" r:id="rId3"/>
    <p:sldId id="276" r:id="rId4"/>
    <p:sldId id="277" r:id="rId5"/>
    <p:sldId id="280" r:id="rId6"/>
    <p:sldId id="279" r:id="rId7"/>
    <p:sldId id="351" r:id="rId8"/>
    <p:sldId id="282" r:id="rId9"/>
    <p:sldId id="283" r:id="rId10"/>
    <p:sldId id="284" r:id="rId11"/>
    <p:sldId id="285" r:id="rId12"/>
    <p:sldId id="352" r:id="rId13"/>
    <p:sldId id="287" r:id="rId14"/>
    <p:sldId id="288" r:id="rId15"/>
    <p:sldId id="289" r:id="rId16"/>
    <p:sldId id="290" r:id="rId17"/>
    <p:sldId id="291" r:id="rId18"/>
    <p:sldId id="292" r:id="rId19"/>
    <p:sldId id="353" r:id="rId20"/>
    <p:sldId id="295" r:id="rId21"/>
    <p:sldId id="296" r:id="rId22"/>
    <p:sldId id="297" r:id="rId23"/>
    <p:sldId id="298" r:id="rId24"/>
    <p:sldId id="299" r:id="rId25"/>
    <p:sldId id="300" r:id="rId26"/>
    <p:sldId id="35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56" r:id="rId51"/>
    <p:sldId id="326" r:id="rId52"/>
    <p:sldId id="354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55" r:id="rId70"/>
    <p:sldId id="344" r:id="rId71"/>
    <p:sldId id="345" r:id="rId72"/>
    <p:sldId id="346" r:id="rId73"/>
    <p:sldId id="347" r:id="rId74"/>
    <p:sldId id="348" r:id="rId75"/>
    <p:sldId id="349" r:id="rId76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1" autoAdjust="0"/>
  </p:normalViewPr>
  <p:slideViewPr>
    <p:cSldViewPr snapToGrid="0" snapToObjects="1">
      <p:cViewPr varScale="1">
        <p:scale>
          <a:sx n="88" d="100"/>
          <a:sy n="88" d="100"/>
        </p:scale>
        <p:origin x="-12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-241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60BA4-B84C-48F0-A6D8-3FE89682DDA7}" type="datetimeFigureOut">
              <a:rPr lang="en-CA" smtClean="0"/>
              <a:pPr/>
              <a:t>11/06/2012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C00FD-E510-4D85-A47B-650E91115B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09226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3415-B90A-4DEA-A858-08E608BCCF4F}" type="datetimeFigureOut">
              <a:rPr lang="en-CA" smtClean="0"/>
              <a:pPr/>
              <a:t>11/06/2012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0D4D-5654-485F-83FB-A8484997460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13982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D7499-6AA6-48AE-96A8-2D383E97136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2700D0-A922-4CC8-BFEB-7B3BEBBD9D0D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3BD0B6-395D-4299-B99B-D77CB5196272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629A7-9C11-4DDE-87CE-92E451E4A60F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E5109F-C89F-4260-B918-54E620899A22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D2E202-8612-431C-911A-59ACBAEB7442}" type="slidenum">
              <a:rPr lang="en-CA" smtClean="0"/>
              <a:pPr>
                <a:defRPr/>
              </a:pPr>
              <a:t>43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D0868C-4ACA-4B78-9254-635CD49A4DAA}" type="slidenum">
              <a:rPr lang="en-CA" smtClean="0"/>
              <a:pPr>
                <a:defRPr/>
              </a:pPr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EB4F53-86CB-4235-AC62-AE52BAA1119E}" type="slidenum">
              <a:rPr lang="en-CA" smtClean="0"/>
              <a:pPr>
                <a:defRPr/>
              </a:pPr>
              <a:t>45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72078F-08D7-4C70-9245-84352ECFE20B}" type="slidenum">
              <a:rPr lang="en-CA" smtClean="0"/>
              <a:pPr>
                <a:defRPr/>
              </a:pPr>
              <a:t>46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99E193-2B1E-4574-9789-340632567419}" type="slidenum">
              <a:rPr lang="en-CA" smtClean="0"/>
              <a:pPr>
                <a:defRPr/>
              </a:pPr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6D8316-C5A4-4422-AB0B-F97F1FF42153}" type="slidenum">
              <a:rPr lang="en-CA" smtClean="0"/>
              <a:pPr>
                <a:defRPr/>
              </a:pPr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699BB2-089E-4182-BA21-E40AB8A6A4A2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F4ECC-71BE-49B7-AFD4-1CA287CBF593}" type="slidenum">
              <a:rPr lang="en-CA" smtClean="0"/>
              <a:pPr>
                <a:defRPr/>
              </a:pPr>
              <a:t>74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4EE59F-57FE-4026-B28D-C81FA388AE76}" type="slidenum">
              <a:rPr lang="en-CA" smtClean="0"/>
              <a:pPr>
                <a:defRPr/>
              </a:pPr>
              <a:t>75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F190C-5313-4DBE-BA21-472BCD2EA74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34FF2-93E7-48BA-AD3D-E7E7AE67ED4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377CE-C9E4-43D6-A32D-D3DBC3B6CD94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2B4A1-46BF-413C-8DD7-5AF43B36417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9373C-365F-4341-92CC-EF77F9A15B40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9373C-365F-4341-92CC-EF77F9A15B40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1EE355-8343-42EB-9DBC-D88A1C6E79E3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170" y="2023872"/>
            <a:ext cx="7211568" cy="1329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7472" y="4401312"/>
            <a:ext cx="4246810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050" name="Picture 2" descr="C:\Users\dwharder\Desktop\cc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64125" y="5961524"/>
            <a:ext cx="679069" cy="329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0361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8" y="6321298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9DB00347-C159-474C-B961-9625E0FB8F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67456" y="189294"/>
            <a:ext cx="4267264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9.gif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1.gif"/><Relationship Id="rId4" Type="http://schemas.openxmlformats.org/officeDocument/2006/relationships/oleObject" Target="../embeddings/oleObject4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5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6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72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84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4816" y="2160104"/>
            <a:ext cx="7211568" cy="1329137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Crank-Nicolson Method</a:t>
            </a:r>
            <a:r>
              <a:rPr lang="en-US" sz="1600" dirty="0" smtClean="0">
                <a:latin typeface="Arial" charset="0"/>
                <a:cs typeface="Arial" charset="0"/>
              </a:rPr>
              <a:t/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sz="1600" dirty="0" smtClean="0">
                <a:latin typeface="Arial" charset="0"/>
                <a:cs typeface="Arial" charset="0"/>
              </a:rPr>
              <a:t>and</a:t>
            </a:r>
            <a:br>
              <a:rPr lang="en-US" sz="1600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Insulated Boundaries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8104" y="4632960"/>
            <a:ext cx="3696050" cy="985962"/>
          </a:xfrm>
        </p:spPr>
        <p:txBody>
          <a:bodyPr/>
          <a:lstStyle/>
          <a:p>
            <a:pPr>
              <a:defRPr/>
            </a:pP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Douglas Wilhelm Harder, </a:t>
            </a:r>
            <a:r>
              <a:rPr lang="en-US" sz="1400" b="1" kern="0" dirty="0" err="1" smtClean="0">
                <a:latin typeface="Arial" pitchFamily="34" charset="0"/>
                <a:cs typeface="Arial" pitchFamily="34" charset="0"/>
              </a:rPr>
              <a:t>M.Math</a:t>
            </a:r>
            <a:r>
              <a:rPr lang="en-US" sz="1400" b="1" kern="0" dirty="0" smtClean="0">
                <a:latin typeface="Arial" pitchFamily="34" charset="0"/>
                <a:cs typeface="Arial" pitchFamily="34" charset="0"/>
              </a:rPr>
              <a:t>. LEL</a:t>
            </a:r>
          </a:p>
          <a:p>
            <a:pPr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Department of Electrical and Computer Engineering</a:t>
            </a:r>
          </a:p>
          <a:p>
            <a:pPr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University of Waterloo</a:t>
            </a:r>
          </a:p>
          <a:p>
            <a:pPr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Waterloo, Ontario, Canada</a:t>
            </a:r>
          </a:p>
          <a:p>
            <a:pPr>
              <a:defRPr/>
            </a:pPr>
            <a:endParaRPr lang="en-US" sz="1200" kern="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ece.uwaterloo.ca</a:t>
            </a:r>
          </a:p>
          <a:p>
            <a:pPr>
              <a:defRPr/>
            </a:pPr>
            <a:r>
              <a:rPr lang="en-US" sz="1200" kern="0" dirty="0" smtClean="0">
                <a:latin typeface="Arial" pitchFamily="34" charset="0"/>
                <a:cs typeface="Arial" pitchFamily="34" charset="0"/>
              </a:rPr>
              <a:t>dwharder@alumni.uwaterloo.ca</a:t>
            </a:r>
          </a:p>
          <a:p>
            <a:pPr>
              <a:defRPr/>
            </a:pPr>
            <a:endParaRPr lang="en-CA" sz="1000" dirty="0" smtClean="0"/>
          </a:p>
          <a:p>
            <a:pPr>
              <a:defRPr/>
            </a:pPr>
            <a:r>
              <a:rPr lang="en-CA" sz="1000" dirty="0" smtClean="0"/>
              <a:t>© 2012 by Douglas Wilhelm Harder.  Some rights reserved.</a:t>
            </a:r>
            <a:endParaRPr lang="en-US" sz="10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Given two equations, we can add them: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601663" y="2565400"/>
          <a:ext cx="4160837" cy="1333500"/>
        </p:xfrm>
        <a:graphic>
          <a:graphicData uri="http://schemas.openxmlformats.org/presentationml/2006/ole">
            <p:oleObj spid="_x0000_s261126" name="Equation" r:id="rId4" imgW="2527300" imgH="812800" progId="Equation.DSMT4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34975" y="3933825"/>
          <a:ext cx="4870450" cy="1333500"/>
        </p:xfrm>
        <a:graphic>
          <a:graphicData uri="http://schemas.openxmlformats.org/presentationml/2006/ole">
            <p:oleObj spid="_x0000_s261127" name="Equation" r:id="rId5" imgW="2959100" imgH="812800" progId="Equation.DSMT4">
              <p:embed/>
            </p:oleObj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5288" y="3916363"/>
            <a:ext cx="46085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76200" y="3381375"/>
            <a:ext cx="31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pic>
        <p:nvPicPr>
          <p:cNvPr id="261124" name="Picture 4" descr="C:\Users\dwharder\Desktop\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6425" y="2477181"/>
            <a:ext cx="3457575" cy="3783013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First, substitute </a:t>
            </a:r>
          </a:p>
        </p:txBody>
      </p:sp>
      <p:graphicFrame>
        <p:nvGraphicFramePr>
          <p:cNvPr id="262148" name="Object 3"/>
          <p:cNvGraphicFramePr>
            <a:graphicFrameLocks noChangeAspect="1"/>
          </p:cNvGraphicFramePr>
          <p:nvPr/>
        </p:nvGraphicFramePr>
        <p:xfrm>
          <a:off x="576602" y="2433637"/>
          <a:ext cx="4933723" cy="1085877"/>
        </p:xfrm>
        <a:graphic>
          <a:graphicData uri="http://schemas.openxmlformats.org/presentationml/2006/ole">
            <p:oleObj spid="_x0000_s262152" name="Equation" r:id="rId4" imgW="2527300" imgH="558800" progId="Equation.DSMT4">
              <p:embed/>
            </p:oleObj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3043464" y="1393377"/>
          <a:ext cx="1093788" cy="844550"/>
        </p:xfrm>
        <a:graphic>
          <a:graphicData uri="http://schemas.openxmlformats.org/presentationml/2006/ole">
            <p:oleObj spid="_x0000_s262153" name="Equation" r:id="rId5" imgW="507780" imgH="393529" progId="Equation.DSMT4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pic>
        <p:nvPicPr>
          <p:cNvPr id="9" name="Picture 4" descr="C:\Users\dwharder\Desktop\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86425" y="2477181"/>
            <a:ext cx="3457575" cy="378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Next, collect similar terms and bring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All unknowns to the left, and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All knowns to the right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36322" y="2953646"/>
            <a:ext cx="4453391" cy="715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59428" name="Object 3"/>
          <p:cNvGraphicFramePr>
            <a:graphicFrameLocks noChangeAspect="1"/>
          </p:cNvGraphicFramePr>
          <p:nvPr/>
        </p:nvGraphicFramePr>
        <p:xfrm>
          <a:off x="481243" y="3082238"/>
          <a:ext cx="4833938" cy="1481137"/>
        </p:xfrm>
        <a:graphic>
          <a:graphicData uri="http://schemas.openxmlformats.org/presentationml/2006/ole">
            <p:oleObj spid="_x0000_s359430" name="Equation" r:id="rId4" imgW="2476500" imgH="762000" progId="Equation.DSMT4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1784145" y="3485799"/>
            <a:ext cx="3626053" cy="71596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pic>
        <p:nvPicPr>
          <p:cNvPr id="12" name="Picture 4" descr="C:\Users\dwharder\Desktop\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425" y="2477181"/>
            <a:ext cx="3457575" cy="378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We now have a new finite-difference equation:</a:t>
            </a:r>
          </a:p>
        </p:txBody>
      </p:sp>
      <p:graphicFrame>
        <p:nvGraphicFramePr>
          <p:cNvPr id="264197" name="Object 3"/>
          <p:cNvGraphicFramePr>
            <a:graphicFrameLocks noChangeAspect="1"/>
          </p:cNvGraphicFramePr>
          <p:nvPr/>
        </p:nvGraphicFramePr>
        <p:xfrm>
          <a:off x="838200" y="2190975"/>
          <a:ext cx="7586663" cy="542925"/>
        </p:xfrm>
        <a:graphic>
          <a:graphicData uri="http://schemas.openxmlformats.org/presentationml/2006/ole">
            <p:oleObj spid="_x0000_s264199" name="Equation" r:id="rId4" imgW="3886200" imgH="2794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9197" y="2994354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0171" y="2994354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As we did in Laboratory 1, we could then write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CA" smtClean="0">
                <a:latin typeface="Arial" charset="0"/>
                <a:cs typeface="Arial" charset="0"/>
              </a:rPr>
              <a:t>equations</a:t>
            </a:r>
          </a:p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836613" y="2597383"/>
          <a:ext cx="5981700" cy="457200"/>
        </p:xfrm>
        <a:graphic>
          <a:graphicData uri="http://schemas.openxmlformats.org/presentationml/2006/ole">
            <p:oleObj spid="_x0000_s265228" name="Equation" r:id="rId4" imgW="3632200" imgH="279400" progId="Equation.DSMT4">
              <p:embed/>
            </p:oleObj>
          </a:graphicData>
        </a:graphic>
      </p:graphicFrame>
      <p:graphicFrame>
        <p:nvGraphicFramePr>
          <p:cNvPr id="11267" name="Object 8"/>
          <p:cNvGraphicFramePr>
            <a:graphicFrameLocks noChangeAspect="1"/>
          </p:cNvGraphicFramePr>
          <p:nvPr/>
        </p:nvGraphicFramePr>
        <p:xfrm>
          <a:off x="812800" y="3076808"/>
          <a:ext cx="6022975" cy="457200"/>
        </p:xfrm>
        <a:graphic>
          <a:graphicData uri="http://schemas.openxmlformats.org/presentationml/2006/ole">
            <p:oleObj spid="_x0000_s265229" name="Equation" r:id="rId5" imgW="3657600" imgH="279400" progId="Equation.DSMT4">
              <p:embed/>
            </p:oleObj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822325" y="3580045"/>
          <a:ext cx="6024563" cy="457200"/>
        </p:xfrm>
        <a:graphic>
          <a:graphicData uri="http://schemas.openxmlformats.org/presentationml/2006/ole">
            <p:oleObj spid="_x0000_s265230" name="Equation" r:id="rId6" imgW="3657600" imgH="279400" progId="Equation.DSMT4">
              <p:embed/>
            </p:oleObj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01625" y="5051658"/>
          <a:ext cx="7278688" cy="498475"/>
        </p:xfrm>
        <a:graphic>
          <a:graphicData uri="http://schemas.openxmlformats.org/presentationml/2006/ole">
            <p:oleObj spid="_x0000_s265231" name="Equation" r:id="rId7" imgW="4419600" imgH="304800" progId="Equation.DSMT4">
              <p:embed/>
            </p:oleObj>
          </a:graphicData>
        </a:graphic>
      </p:graphicFrame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128588" y="4546833"/>
          <a:ext cx="7634287" cy="498475"/>
        </p:xfrm>
        <a:graphic>
          <a:graphicData uri="http://schemas.openxmlformats.org/presentationml/2006/ole">
            <p:oleObj spid="_x0000_s265232" name="Equation" r:id="rId8" imgW="4635500" imgH="304800" progId="Equation.DSMT4">
              <p:embed/>
            </p:oleObj>
          </a:graphicData>
        </a:graphic>
      </p:graphicFrame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3917950" y="3702283"/>
            <a:ext cx="284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3916363" y="3703870"/>
            <a:ext cx="28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3913188" y="3846745"/>
            <a:ext cx="284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3910013" y="3988033"/>
            <a:ext cx="284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7" name="TextBox 15"/>
          <p:cNvSpPr txBox="1">
            <a:spLocks noChangeArrowheads="1"/>
          </p:cNvSpPr>
          <p:nvPr/>
        </p:nvSpPr>
        <p:spPr bwMode="auto">
          <a:xfrm>
            <a:off x="8243888" y="3862620"/>
            <a:ext cx="715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>
                <a:latin typeface="Times New Roman" pitchFamily="18" charset="0"/>
                <a:cs typeface="Times New Roman" pitchFamily="18" charset="0"/>
              </a:rPr>
              <a:t> – 2</a:t>
            </a:r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696868" y="4042802"/>
            <a:ext cx="2519363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42577" y="568234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3551" y="568234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122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Again, there appear to be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Arial" charset="0"/>
                <a:cs typeface="Arial" charset="0"/>
              </a:rPr>
              <a:t>unknowns; however, the boundary conditions provide two of those values: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52" name="Object 3"/>
          <p:cNvGraphicFramePr>
            <a:graphicFrameLocks noChangeAspect="1"/>
          </p:cNvGraphicFramePr>
          <p:nvPr/>
        </p:nvGraphicFramePr>
        <p:xfrm>
          <a:off x="836613" y="2597383"/>
          <a:ext cx="5981700" cy="457200"/>
        </p:xfrm>
        <a:graphic>
          <a:graphicData uri="http://schemas.openxmlformats.org/presentationml/2006/ole">
            <p:oleObj spid="_x0000_s266262" name="Equation" r:id="rId4" imgW="3632200" imgH="279400" progId="Equation.DSMT4">
              <p:embed/>
            </p:oleObj>
          </a:graphicData>
        </a:graphic>
      </p:graphicFrame>
      <p:graphicFrame>
        <p:nvGraphicFramePr>
          <p:cNvPr id="266253" name="Object 8"/>
          <p:cNvGraphicFramePr>
            <a:graphicFrameLocks noChangeAspect="1"/>
          </p:cNvGraphicFramePr>
          <p:nvPr/>
        </p:nvGraphicFramePr>
        <p:xfrm>
          <a:off x="812800" y="3076808"/>
          <a:ext cx="6022975" cy="457200"/>
        </p:xfrm>
        <a:graphic>
          <a:graphicData uri="http://schemas.openxmlformats.org/presentationml/2006/ole">
            <p:oleObj spid="_x0000_s266263" name="Equation" r:id="rId5" imgW="3657600" imgH="279400" progId="Equation.DSMT4">
              <p:embed/>
            </p:oleObj>
          </a:graphicData>
        </a:graphic>
      </p:graphicFrame>
      <p:graphicFrame>
        <p:nvGraphicFramePr>
          <p:cNvPr id="266254" name="Object 7"/>
          <p:cNvGraphicFramePr>
            <a:graphicFrameLocks noChangeAspect="1"/>
          </p:cNvGraphicFramePr>
          <p:nvPr/>
        </p:nvGraphicFramePr>
        <p:xfrm>
          <a:off x="822325" y="3580045"/>
          <a:ext cx="6024563" cy="457200"/>
        </p:xfrm>
        <a:graphic>
          <a:graphicData uri="http://schemas.openxmlformats.org/presentationml/2006/ole">
            <p:oleObj spid="_x0000_s266264" name="Equation" r:id="rId6" imgW="3657600" imgH="279400" progId="Equation.DSMT4">
              <p:embed/>
            </p:oleObj>
          </a:graphicData>
        </a:graphic>
      </p:graphicFrame>
      <p:graphicFrame>
        <p:nvGraphicFramePr>
          <p:cNvPr id="266255" name="Object 5"/>
          <p:cNvGraphicFramePr>
            <a:graphicFrameLocks noChangeAspect="1"/>
          </p:cNvGraphicFramePr>
          <p:nvPr/>
        </p:nvGraphicFramePr>
        <p:xfrm>
          <a:off x="301625" y="5051658"/>
          <a:ext cx="7278688" cy="498475"/>
        </p:xfrm>
        <a:graphic>
          <a:graphicData uri="http://schemas.openxmlformats.org/presentationml/2006/ole">
            <p:oleObj spid="_x0000_s266265" name="Equation" r:id="rId7" imgW="4419600" imgH="304800" progId="Equation.DSMT4">
              <p:embed/>
            </p:oleObj>
          </a:graphicData>
        </a:graphic>
      </p:graphicFrame>
      <p:graphicFrame>
        <p:nvGraphicFramePr>
          <p:cNvPr id="266256" name="Object 10"/>
          <p:cNvGraphicFramePr>
            <a:graphicFrameLocks noChangeAspect="1"/>
          </p:cNvGraphicFramePr>
          <p:nvPr/>
        </p:nvGraphicFramePr>
        <p:xfrm>
          <a:off x="128588" y="4546833"/>
          <a:ext cx="7634287" cy="498475"/>
        </p:xfrm>
        <a:graphic>
          <a:graphicData uri="http://schemas.openxmlformats.org/presentationml/2006/ole">
            <p:oleObj spid="_x0000_s266266" name="Equation" r:id="rId8" imgW="4635500" imgH="304800" progId="Equation.DSMT4">
              <p:embed/>
            </p:oleObj>
          </a:graphicData>
        </a:graphic>
      </p:graphicFrame>
      <p:sp>
        <p:nvSpPr>
          <p:cNvPr id="10" name="Oval 9"/>
          <p:cNvSpPr/>
          <p:nvPr/>
        </p:nvSpPr>
        <p:spPr>
          <a:xfrm>
            <a:off x="3331029" y="5015145"/>
            <a:ext cx="655184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099457" y="2525945"/>
            <a:ext cx="559934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3917950" y="3702283"/>
            <a:ext cx="284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3916363" y="3703870"/>
            <a:ext cx="28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1" name="TextBox 13"/>
          <p:cNvSpPr txBox="1">
            <a:spLocks noChangeArrowheads="1"/>
          </p:cNvSpPr>
          <p:nvPr/>
        </p:nvSpPr>
        <p:spPr bwMode="auto">
          <a:xfrm>
            <a:off x="3913188" y="3846745"/>
            <a:ext cx="284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2" name="TextBox 14"/>
          <p:cNvSpPr txBox="1">
            <a:spLocks noChangeArrowheads="1"/>
          </p:cNvSpPr>
          <p:nvPr/>
        </p:nvSpPr>
        <p:spPr bwMode="auto">
          <a:xfrm>
            <a:off x="3910013" y="3988033"/>
            <a:ext cx="284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2577" y="568234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63551" y="568234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133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That is:	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baseline="-25000" dirty="0" err="1" smtClean="0">
                <a:latin typeface="Times New Roman" pitchFamily="18" charset="0"/>
                <a:cs typeface="Times New Roman" pitchFamily="18" charset="0"/>
              </a:rPr>
              <a:t>bndry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			 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-25000" dirty="0" err="1" smtClean="0">
                <a:latin typeface="Times New Roman" pitchFamily="18" charset="0"/>
                <a:cs typeface="Times New Roman" pitchFamily="18" charset="0"/>
              </a:rPr>
              <a:t>bndry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2543857" y="2415955"/>
            <a:ext cx="2535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i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2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836613" y="2597383"/>
          <a:ext cx="5981700" cy="457200"/>
        </p:xfrm>
        <a:graphic>
          <a:graphicData uri="http://schemas.openxmlformats.org/presentationml/2006/ole">
            <p:oleObj spid="_x0000_s267281" name="Equation" r:id="rId4" imgW="3632200" imgH="279400" progId="Equation.DSMT4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812800" y="3076808"/>
          <a:ext cx="6022975" cy="457200"/>
        </p:xfrm>
        <a:graphic>
          <a:graphicData uri="http://schemas.openxmlformats.org/presentationml/2006/ole">
            <p:oleObj spid="_x0000_s267282" name="Equation" r:id="rId5" imgW="3657600" imgH="279400" progId="Equation.DSMT4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822325" y="3580045"/>
          <a:ext cx="6024563" cy="457200"/>
        </p:xfrm>
        <a:graphic>
          <a:graphicData uri="http://schemas.openxmlformats.org/presentationml/2006/ole">
            <p:oleObj spid="_x0000_s267283" name="Equation" r:id="rId6" imgW="3657600" imgH="279400" progId="Equation.DSMT4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01625" y="5051658"/>
          <a:ext cx="7278688" cy="498475"/>
        </p:xfrm>
        <a:graphic>
          <a:graphicData uri="http://schemas.openxmlformats.org/presentationml/2006/ole">
            <p:oleObj spid="_x0000_s267284" name="Equation" r:id="rId7" imgW="4419600" imgH="304800" progId="Equation.DSMT4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128588" y="4546833"/>
          <a:ext cx="7634287" cy="498475"/>
        </p:xfrm>
        <a:graphic>
          <a:graphicData uri="http://schemas.openxmlformats.org/presentationml/2006/ole">
            <p:oleObj spid="_x0000_s267285" name="Equation" r:id="rId8" imgW="4635500" imgH="304800" progId="Equation.DSMT4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3331029" y="5015145"/>
            <a:ext cx="655184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1099457" y="2525945"/>
            <a:ext cx="559934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917950" y="3702283"/>
            <a:ext cx="284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916363" y="3703870"/>
            <a:ext cx="28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3913188" y="3846745"/>
            <a:ext cx="284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910013" y="3988033"/>
            <a:ext cx="284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2577" y="568234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3551" y="568234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135364">
            <a:off x="4397718" y="1752600"/>
            <a:ext cx="418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Bring them to the right-hand side....</a:t>
            </a:r>
            <a:endParaRPr lang="en-CA" sz="20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143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now have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CA" dirty="0" smtClean="0">
                <a:latin typeface="Arial" charset="0"/>
                <a:cs typeface="Arial" charset="0"/>
              </a:rPr>
              <a:t>linear equations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CA" dirty="0" smtClean="0">
                <a:latin typeface="Arial" charset="0"/>
                <a:cs typeface="Arial" charset="0"/>
              </a:rPr>
              <a:t>unknowns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1762125" y="2598060"/>
          <a:ext cx="6400800" cy="457200"/>
        </p:xfrm>
        <a:graphic>
          <a:graphicData uri="http://schemas.openxmlformats.org/presentationml/2006/ole">
            <p:oleObj spid="_x0000_s268305" name="Equation" r:id="rId4" imgW="3886200" imgH="279400" progId="Equation.DSMT4">
              <p:embed/>
            </p:oleObj>
          </a:graphicData>
        </a:graphic>
      </p:graphicFrame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1185636" y="5051425"/>
          <a:ext cx="7739063" cy="498475"/>
        </p:xfrm>
        <a:graphic>
          <a:graphicData uri="http://schemas.openxmlformats.org/presentationml/2006/ole">
            <p:oleObj spid="_x0000_s268306" name="Equation" r:id="rId5" imgW="4699000" imgH="304800" progId="Equation.DSMT4">
              <p:embed/>
            </p:oleObj>
          </a:graphicData>
        </a:graphic>
      </p:graphicFrame>
      <p:sp>
        <p:nvSpPr>
          <p:cNvPr id="12" name="Oval 11"/>
          <p:cNvSpPr/>
          <p:nvPr/>
        </p:nvSpPr>
        <p:spPr>
          <a:xfrm>
            <a:off x="6879546" y="2546356"/>
            <a:ext cx="1293812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/>
        </p:nvGraphicFramePr>
        <p:xfrm>
          <a:off x="812800" y="3076808"/>
          <a:ext cx="6022975" cy="457200"/>
        </p:xfrm>
        <a:graphic>
          <a:graphicData uri="http://schemas.openxmlformats.org/presentationml/2006/ole">
            <p:oleObj spid="_x0000_s268307" name="Equation" r:id="rId6" imgW="3657600" imgH="279400" progId="Equation.DSMT4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822325" y="3580045"/>
          <a:ext cx="6024563" cy="457200"/>
        </p:xfrm>
        <a:graphic>
          <a:graphicData uri="http://schemas.openxmlformats.org/presentationml/2006/ole">
            <p:oleObj spid="_x0000_s268308" name="Equation" r:id="rId7" imgW="3657600" imgH="279400" progId="Equation.DSMT4">
              <p:embed/>
            </p:oleObj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128588" y="4546833"/>
          <a:ext cx="7634287" cy="498475"/>
        </p:xfrm>
        <a:graphic>
          <a:graphicData uri="http://schemas.openxmlformats.org/presentationml/2006/ole">
            <p:oleObj spid="_x0000_s268309" name="Equation" r:id="rId8" imgW="4635500" imgH="304800" progId="Equation.DSMT4">
              <p:embed/>
            </p:oleObj>
          </a:graphicData>
        </a:graphic>
      </p:graphicFrame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3917950" y="3702283"/>
            <a:ext cx="2841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916363" y="3703870"/>
            <a:ext cx="282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3913188" y="3846745"/>
            <a:ext cx="2841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3910013" y="3988033"/>
            <a:ext cx="2841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>
                <a:latin typeface="Times New Roman" pitchFamily="18" charset="0"/>
                <a:cs typeface="Times New Roman" pitchFamily="18" charset="0"/>
              </a:rPr>
              <a:t>.</a:t>
            </a:r>
            <a:endParaRPr lang="en-CA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2577" y="5682346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3551" y="5682346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663545" y="5017181"/>
            <a:ext cx="1293812" cy="576263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This can be written in the form </a:t>
            </a:r>
            <a:r>
              <a:rPr lang="en-CA" b="1" dirty="0" err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85276" y="2100263"/>
          <a:ext cx="6254750" cy="2254250"/>
        </p:xfrm>
        <a:graphic>
          <a:graphicData uri="http://schemas.openxmlformats.org/presentationml/2006/ole">
            <p:oleObj spid="_x0000_s269318" name="Equation" r:id="rId3" imgW="4406900" imgH="1600200" progId="Equation.DSMT4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775075" y="4356100"/>
          <a:ext cx="4540250" cy="2425700"/>
        </p:xfrm>
        <a:graphic>
          <a:graphicData uri="http://schemas.openxmlformats.org/presentationml/2006/ole">
            <p:oleObj spid="_x0000_s269319" name="Equation" r:id="rId4" imgW="3060360" imgH="165096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 rot="3850876">
            <a:off x="5836977" y="2514599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Unknowns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373" y="5214257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B0F0"/>
                </a:solidFill>
              </a:rPr>
              <a:t>Knowns</a:t>
            </a:r>
            <a:endParaRPr lang="en-CA" sz="2000" b="1" dirty="0">
              <a:solidFill>
                <a:srgbClr val="00B0F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955128" y="4386943"/>
            <a:ext cx="2623455" cy="246017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Note the structure of </a:t>
            </a:r>
            <a:r>
              <a:rPr lang="en-CA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63285" y="1955702"/>
          <a:ext cx="5068320" cy="2616842"/>
        </p:xfrm>
        <a:graphic>
          <a:graphicData uri="http://schemas.openxmlformats.org/presentationml/2006/ole">
            <p:oleObj spid="_x0000_s360455" name="Equation" r:id="rId3" imgW="3175000" imgH="1651000" progId="Equation.DSMT4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695575" y="4457700"/>
          <a:ext cx="5392738" cy="2286000"/>
        </p:xfrm>
        <a:graphic>
          <a:graphicData uri="http://schemas.openxmlformats.org/presentationml/2006/ole">
            <p:oleObj spid="_x0000_s360456" name="Equation" r:id="rId4" imgW="3377880" imgH="14475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30513" y="3883153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Consolas" pitchFamily="49" charset="0"/>
                <a:cs typeface="Consolas" pitchFamily="49" charset="0"/>
              </a:rPr>
              <a:t>diff</a:t>
            </a:r>
            <a:endParaRPr lang="en-CA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661496" y="6321298"/>
            <a:ext cx="785812" cy="365125"/>
          </a:xfrm>
        </p:spPr>
        <p:txBody>
          <a:bodyPr/>
          <a:lstStyle/>
          <a:p>
            <a:fld id="{9DB00347-C159-474C-B961-9625E0FB8F9F}" type="slidenum">
              <a:rPr lang="en-CA" smtClean="0"/>
              <a:pPr/>
              <a:t>19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This topic discusses numerical approximations to solutions to the heat-conduction/diffusion equation: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Consider the Crank-Nicolson method for approximating the heat-conduction/diffusion equation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This is an </a:t>
            </a:r>
            <a:r>
              <a:rPr lang="en-US" i="1" dirty="0" smtClean="0">
                <a:latin typeface="Arial" charset="0"/>
                <a:cs typeface="Arial" charset="0"/>
              </a:rPr>
              <a:t>implicit</a:t>
            </a:r>
            <a:r>
              <a:rPr lang="en-US" dirty="0" smtClean="0">
                <a:latin typeface="Arial" charset="0"/>
                <a:cs typeface="Arial" charset="0"/>
              </a:rPr>
              <a:t> method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Uses Matlab from Laboratories 1 and 2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Unconditionally stable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Defines the characteristics of insulated boundaries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Implement insulated boundaries into the Crank-Nicolson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Thus, given the initial state at time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Arial" charset="0"/>
                <a:cs typeface="Arial" charset="0"/>
              </a:rPr>
              <a:t>, we create a system of equations with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CA" dirty="0" smtClean="0">
                <a:latin typeface="Arial" charset="0"/>
                <a:cs typeface="Arial" charset="0"/>
              </a:rPr>
              <a:t> to solve 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2, 2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Arial" charset="0"/>
                <a:cs typeface="Arial" charset="0"/>
              </a:rPr>
              <a:t>through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– 1, 2</a:t>
            </a:r>
            <a:endParaRPr lang="en-CA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8" descr="C:\Users\dwharder\Desktop\r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43961" y="2198913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r>
              <a:rPr lang="en-CA" sz="2400" dirty="0" smtClean="0">
                <a:latin typeface="Arial" charset="0"/>
                <a:cs typeface="Arial" charset="0"/>
              </a:rPr>
              <a:t>We will simultaneously solve for these values and assign them to our solution matrix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U</a:t>
            </a:r>
          </a:p>
        </p:txBody>
      </p:sp>
      <p:pic>
        <p:nvPicPr>
          <p:cNvPr id="55300" name="Picture 9" descr="C:\Users\dwharder\Desktop\r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r>
              <a:rPr lang="en-CA" sz="2400" dirty="0" smtClean="0">
                <a:latin typeface="Arial" charset="0"/>
                <a:cs typeface="Arial" charset="0"/>
              </a:rPr>
              <a:t>Given the initial state at time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2400" dirty="0" smtClean="0">
                <a:latin typeface="Arial" charset="0"/>
                <a:cs typeface="Arial" charset="0"/>
              </a:rPr>
              <a:t>, we will create the system of equations with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CA" sz="2400" dirty="0" smtClean="0">
                <a:latin typeface="Arial" charset="0"/>
                <a:cs typeface="Arial" charset="0"/>
              </a:rPr>
              <a:t> to solve for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Arial" charset="0"/>
                <a:cs typeface="Arial" charset="0"/>
              </a:rPr>
              <a:t>through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– 1, 3</a:t>
            </a:r>
            <a:endParaRPr lang="en-CA" sz="2400" dirty="0" smtClean="0">
              <a:latin typeface="Arial" charset="0"/>
              <a:cs typeface="Arial" charset="0"/>
            </a:endParaRPr>
          </a:p>
        </p:txBody>
      </p:sp>
      <p:pic>
        <p:nvPicPr>
          <p:cNvPr id="56324" name="Picture 9" descr="C:\Users\dwharder\Desktop\r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43961" y="2198913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en-CA" sz="2000" dirty="0" smtClean="0">
                <a:latin typeface="Arial" charset="0"/>
                <a:cs typeface="Arial" charset="0"/>
              </a:rPr>
              <a:t>	</a:t>
            </a:r>
            <a:r>
              <a:rPr lang="en-CA" sz="2400" dirty="0" smtClean="0">
                <a:latin typeface="Arial" charset="0"/>
                <a:cs typeface="Arial" charset="0"/>
              </a:rPr>
              <a:t>Again, having solved for the values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2, 3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Arial" charset="0"/>
                <a:cs typeface="Arial" charset="0"/>
              </a:rPr>
              <a:t>through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– 1, 3</a:t>
            </a:r>
            <a:r>
              <a:rPr lang="en-CA" sz="2400" dirty="0" smtClean="0">
                <a:latin typeface="Arial" charset="0"/>
                <a:cs typeface="Arial" charset="0"/>
              </a:rPr>
              <a:t>, we assign those entries to our matrix </a:t>
            </a:r>
            <a:r>
              <a:rPr lang="en-CA" sz="2400" dirty="0" smtClean="0">
                <a:latin typeface="Consolas" pitchFamily="49" charset="0"/>
                <a:cs typeface="Consolas" pitchFamily="49" charset="0"/>
              </a:rPr>
              <a:t>U</a:t>
            </a:r>
            <a:endParaRPr lang="en-CA" sz="2400" dirty="0" smtClean="0">
              <a:latin typeface="Arial" charset="0"/>
              <a:cs typeface="Arial" charset="0"/>
            </a:endParaRPr>
          </a:p>
        </p:txBody>
      </p:sp>
      <p:pic>
        <p:nvPicPr>
          <p:cNvPr id="57348" name="Picture 10" descr="C:\Users\dwharder\Desktop\r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18137" y="1807017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23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2629" cy="4616450"/>
          </a:xfrm>
        </p:spPr>
        <p:txBody>
          <a:bodyPr/>
          <a:lstStyle/>
          <a:p>
            <a:pPr marL="342900" lvl="1" indent="-342900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r>
              <a:rPr lang="en-CA" sz="2400" dirty="0" smtClean="0">
                <a:latin typeface="Arial" charset="0"/>
                <a:cs typeface="Arial" charset="0"/>
              </a:rPr>
              <a:t>In general, at time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dirty="0" smtClean="0">
                <a:latin typeface="Arial" charset="0"/>
                <a:cs typeface="Arial" charset="0"/>
              </a:rPr>
              <a:t>, we will create the system of equations with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dirty="0" smtClean="0">
                <a:latin typeface="Arial" charset="0"/>
                <a:cs typeface="Arial" charset="0"/>
              </a:rPr>
              <a:t> and then solve for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smtClean="0">
                <a:latin typeface="Arial" charset="0"/>
                <a:cs typeface="Arial" charset="0"/>
              </a:rPr>
              <a:t>through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– 1, 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sz="2400" dirty="0" smtClean="0">
              <a:latin typeface="Arial" charset="0"/>
              <a:cs typeface="Arial" charset="0"/>
            </a:endParaRPr>
          </a:p>
        </p:txBody>
      </p:sp>
      <p:pic>
        <p:nvPicPr>
          <p:cNvPr id="58372" name="Picture 10" descr="C:\Users\dwharder\Desktop\r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768515" y="2198913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Approximating the Solution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Doing this, we will fill in the balance of the matrix</a:t>
            </a:r>
          </a:p>
        </p:txBody>
      </p:sp>
      <p:pic>
        <p:nvPicPr>
          <p:cNvPr id="59396" name="Picture 13" descr="C:\Users\dwharder\Desktop\r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2744788"/>
            <a:ext cx="514985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charset="0"/>
                <a:cs typeface="Arial" charset="0"/>
              </a:rPr>
              <a:t>The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diffusion1d</a:t>
            </a:r>
            <a:r>
              <a:rPr lang="en-CA" dirty="0" smtClean="0">
                <a:latin typeface="Arial" charset="0"/>
                <a:cs typeface="Arial" charset="0"/>
              </a:rPr>
              <a:t> Function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1743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signature will be</a:t>
            </a:r>
          </a:p>
          <a:p>
            <a:pPr lvl="1">
              <a:buNone/>
            </a:pP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 [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x_out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t_out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U_out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] = ...</a:t>
            </a:r>
          </a:p>
          <a:p>
            <a:pPr lvl="1">
              <a:buNone/>
            </a:pP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crank_nicolson1d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( kappa,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x_rng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nx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t_rng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nt,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u_init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u_bndry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 )</a:t>
            </a:r>
            <a:endParaRPr lang="fr-FR" sz="1800" dirty="0" smtClean="0">
              <a:latin typeface="Consolas" pitchFamily="49" charset="0"/>
              <a:cs typeface="Consolas" pitchFamily="49" charset="0"/>
            </a:endParaRPr>
          </a:p>
          <a:p>
            <a:pPr lvl="0">
              <a:buNone/>
            </a:pPr>
            <a:r>
              <a:rPr lang="en-CA" sz="14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CA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where</a:t>
            </a:r>
          </a:p>
          <a:p>
            <a:pPr lvl="0">
              <a:buNone/>
            </a:pPr>
            <a:r>
              <a:rPr lang="en-CA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kappa 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the diffusivity coefficient</a:t>
            </a: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x_rng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the space range 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nx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the number of points into which we will divide 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</a:t>
            </a:r>
            <a:endParaRPr lang="en-CA" sz="1800" dirty="0" smtClean="0">
              <a:solidFill>
                <a:prstClr val="black"/>
              </a:solidFill>
              <a:cs typeface="Consolas" pitchFamily="49" charset="0"/>
            </a:endParaRP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t_rng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the time interval 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final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 </a:t>
            </a: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nt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the number of points into which we will divide 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final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</a:t>
            </a: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</a:t>
            </a: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u_init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	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a function handle giving the initial state </a:t>
            </a:r>
            <a:r>
              <a:rPr lang="en-CA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18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 </a:t>
            </a:r>
            <a:r>
              <a:rPr lang="en-CA" sz="1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CA" sz="1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CA" sz="1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1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		</a:t>
            </a:r>
            <a:r>
              <a:rPr lang="en-CA" sz="1800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u_bndry</a:t>
            </a:r>
            <a:r>
              <a:rPr lang="en-CA" sz="1800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	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a function handle giving the two boundary conditions</a:t>
            </a:r>
            <a:b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</a:b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/>
            </a:r>
            <a:b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</a:b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					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8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1800" baseline="-25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bndry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[</a:t>
            </a:r>
            <a:r>
              <a:rPr lang="en-CA" sz="1800" i="1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CA" sz="1800" i="1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</a:t>
            </a:r>
            <a:r>
              <a:rPr lang="en-CA" sz="1800" baseline="-25000" dirty="0" err="1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final</a:t>
            </a:r>
            <a:r>
              <a:rPr lang="en-CA" sz="18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] </a:t>
            </a:r>
            <a:r>
              <a:rPr lang="en-CA" sz="18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CA" sz="1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sz="1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sz="1800" dirty="0" smtClean="0">
                <a:solidFill>
                  <a:prstClr val="black"/>
                </a:solidFill>
                <a:cs typeface="Consolas" pitchFamily="49" charset="0"/>
              </a:rPr>
              <a:t> where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25403" y="5392965"/>
          <a:ext cx="2226669" cy="867229"/>
        </p:xfrm>
        <a:graphic>
          <a:graphicData uri="http://schemas.openxmlformats.org/presentationml/2006/ole">
            <p:oleObj spid="_x0000_s357380" name="Equation" r:id="rId3" imgW="1206500" imgH="46990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1:  Error Checking</a:t>
            </a:r>
          </a:p>
        </p:txBody>
      </p:sp>
      <p:sp>
        <p:nvSpPr>
          <p:cNvPr id="184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Unlike the previous method we used which was subject to a catastrophic error if </a:t>
            </a: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 Crank-Nicolson method is unconditionally stable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There are no values which will cause the divergence we saw using the previous technique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Never-the-less, if                , there may be decaying osillations</a:t>
            </a: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3440113" y="4652509"/>
          <a:ext cx="1022350" cy="646112"/>
        </p:xfrm>
        <a:graphic>
          <a:graphicData uri="http://schemas.openxmlformats.org/presentationml/2006/ole">
            <p:oleObj spid="_x0000_s272390" name="Equation" r:id="rId3" imgW="622030" imgH="393529" progId="Equation.DSMT4">
              <p:embed/>
            </p:oleObj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3809545" y="2428875"/>
          <a:ext cx="1197883" cy="757048"/>
        </p:xfrm>
        <a:graphic>
          <a:graphicData uri="http://schemas.openxmlformats.org/presentationml/2006/ole">
            <p:oleObj spid="_x0000_s272391" name="Equation" r:id="rId4" imgW="622030" imgH="393529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1:  Error Checking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Rather than throwing an exception, issue a warning: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  warning( '</a:t>
            </a:r>
            <a:r>
              <a:rPr lang="en-CA" sz="1800" dirty="0" err="1" smtClean="0">
                <a:latin typeface="Consolas" pitchFamily="49" charset="0"/>
                <a:cs typeface="Consolas" pitchFamily="49" charset="0"/>
              </a:rPr>
              <a:t>MATLAB:questionable_argument</a:t>
            </a: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', ...</a:t>
            </a:r>
          </a:p>
          <a:p>
            <a:pPr lvl="1">
              <a:buFont typeface="Arial" charset="0"/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           'the arguments of %d and %d are sub-optimal', ...</a:t>
            </a:r>
          </a:p>
          <a:p>
            <a:pPr lvl="1">
              <a:buFont typeface="Arial" charset="0"/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            a, b )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This warning will be seen by the user; however,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it will not terminate the execution of the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2:  Initialization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It would still be useful to initialize the matrix </a:t>
            </a:r>
            <a:r>
              <a:rPr lang="en-CA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CA" smtClean="0">
                <a:latin typeface="Arial" charset="0"/>
                <a:cs typeface="Arial" charset="0"/>
              </a:rPr>
              <a:t> and then use the values as appropriate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684213" y="3317875"/>
          <a:ext cx="8459787" cy="2171700"/>
        </p:xfrm>
        <a:graphic>
          <a:graphicData uri="http://schemas.openxmlformats.org/presentationml/2006/ole">
            <p:oleObj spid="_x0000_s273412" name="Equation" r:id="rId3" imgW="8076960" imgH="2082600" progId="Equation.DSMT4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331913" y="3613150"/>
            <a:ext cx="7812087" cy="1552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-575468" y="4401344"/>
            <a:ext cx="1943100" cy="158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77788" y="414972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00113" y="3141663"/>
            <a:ext cx="7993062" cy="158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1"/>
          <p:cNvSpPr txBox="1">
            <a:spLocks noChangeArrowheads="1"/>
          </p:cNvSpPr>
          <p:nvPr/>
        </p:nvSpPr>
        <p:spPr bwMode="auto">
          <a:xfrm>
            <a:off x="4562475" y="2781300"/>
            <a:ext cx="344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t</a:t>
            </a:r>
            <a:endParaRPr lang="en-CA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29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Outcomes Based Learning Objectives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By the end of this laboratory, you will: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Understand the Crank-Nicolson method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Understand the definition and approximations of insulated boundaries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3:  Solving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As with the previous case, we will find solutions for the interior points 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Arial" charset="0"/>
                <a:cs typeface="Arial" charset="0"/>
              </a:rPr>
              <a:t> through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684213" y="3317875"/>
          <a:ext cx="8459787" cy="2171700"/>
        </p:xfrm>
        <a:graphic>
          <a:graphicData uri="http://schemas.openxmlformats.org/presentationml/2006/ole">
            <p:oleObj spid="_x0000_s274436" name="Equation" r:id="rId3" imgW="8076960" imgH="2082600" progId="Equation.DSMT4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-575468" y="4401344"/>
            <a:ext cx="1943100" cy="158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7788" y="4149725"/>
            <a:ext cx="36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>
                <a:latin typeface="Times New Roman" pitchFamily="18" charset="0"/>
                <a:cs typeface="Times New Roman" pitchFamily="18" charset="0"/>
              </a:rPr>
              <a:t>x</a:t>
            </a:r>
            <a:endParaRPr lang="en-CA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0113" y="3141663"/>
            <a:ext cx="7993062" cy="1587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4562475" y="2781300"/>
            <a:ext cx="344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en-C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2471738" y="2085975"/>
            <a:ext cx="227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i="1">
                <a:latin typeface="Times New Roman" pitchFamily="18" charset="0"/>
                <a:cs typeface="Times New Roman" pitchFamily="18" charset="0"/>
              </a:rPr>
              <a:t>t</a:t>
            </a:r>
            <a:endParaRPr lang="en-CA" sz="16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30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4616901" y="2128136"/>
            <a:ext cx="3257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sz="1600" i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endParaRPr lang="en-CA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3:  Solving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For each time step from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smtClean="0">
                <a:latin typeface="Arial" charset="0"/>
                <a:cs typeface="Arial" charset="0"/>
              </a:rPr>
              <a:t>to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en-CA" dirty="0" smtClean="0">
                <a:latin typeface="Arial" charset="0"/>
                <a:cs typeface="Arial" charset="0"/>
              </a:rPr>
              <a:t>, </a:t>
            </a:r>
            <a:r>
              <a:rPr lang="en-CA" dirty="0" smtClean="0">
                <a:latin typeface="Arial" charset="0"/>
                <a:cs typeface="Arial" charset="0"/>
              </a:rPr>
              <a:t>we will, however, have to perform the following:</a:t>
            </a:r>
          </a:p>
          <a:p>
            <a:pPr lvl="1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3</a:t>
            </a:r>
            <a:r>
              <a:rPr lang="en-CA" i="1" dirty="0" smtClean="0">
                <a:latin typeface="Arial" charset="0"/>
                <a:cs typeface="Arial" charset="0"/>
              </a:rPr>
              <a:t>a</a:t>
            </a:r>
            <a:r>
              <a:rPr lang="en-CA" dirty="0" smtClean="0">
                <a:latin typeface="Arial" charset="0"/>
                <a:cs typeface="Arial" charset="0"/>
              </a:rPr>
              <a:t>.  Set up the system of linear equations</a:t>
            </a:r>
          </a:p>
          <a:p>
            <a:pPr lvl="1">
              <a:buFont typeface="Arial" charset="0"/>
              <a:buNone/>
            </a:pPr>
            <a:r>
              <a:rPr lang="en-CA" i="1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3</a:t>
            </a:r>
            <a:r>
              <a:rPr lang="en-CA" i="1" dirty="0" smtClean="0">
                <a:latin typeface="Arial" charset="0"/>
                <a:cs typeface="Arial" charset="0"/>
              </a:rPr>
              <a:t>b.  </a:t>
            </a:r>
            <a:r>
              <a:rPr lang="en-CA" dirty="0" smtClean="0">
                <a:latin typeface="Arial" charset="0"/>
                <a:cs typeface="Arial" charset="0"/>
              </a:rPr>
              <a:t>Solve the system of linear equations, and</a:t>
            </a:r>
          </a:p>
          <a:p>
            <a:pPr lvl="1">
              <a:buFont typeface="Arial" charset="0"/>
              <a:buNone/>
            </a:pPr>
            <a:r>
              <a:rPr lang="en-CA" i="1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3</a:t>
            </a:r>
            <a:r>
              <a:rPr lang="en-CA" i="1" dirty="0" smtClean="0">
                <a:latin typeface="Arial" charset="0"/>
                <a:cs typeface="Arial" charset="0"/>
              </a:rPr>
              <a:t>c.  </a:t>
            </a:r>
            <a:r>
              <a:rPr lang="en-CA" dirty="0" smtClean="0">
                <a:latin typeface="Arial" charset="0"/>
                <a:cs typeface="Arial" charset="0"/>
              </a:rPr>
              <a:t>Assign the values to the </a:t>
            </a:r>
            <a:r>
              <a:rPr lang="en-CA" dirty="0" smtClean="0">
                <a:latin typeface="Arial" charset="0"/>
                <a:cs typeface="Arial" charset="0"/>
              </a:rPr>
              <a:t>next column </a:t>
            </a:r>
            <a:r>
              <a:rPr lang="en-CA" dirty="0" smtClean="0">
                <a:latin typeface="Arial" charset="0"/>
                <a:cs typeface="Arial" charset="0"/>
              </a:rPr>
              <a:t>of the </a:t>
            </a:r>
            <a:r>
              <a:rPr lang="en-CA" dirty="0" smtClean="0">
                <a:latin typeface="Arial" charset="0"/>
                <a:cs typeface="Arial" charset="0"/>
              </a:rPr>
              <a:t>solution matrix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Useful Matlab Commands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There are no new additional Matlab commands for the Crank-Nicolson method that you have not already been introduced to in Laboratories 1 and 2</a:t>
            </a:r>
            <a:endParaRPr lang="en-CA" sz="140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Consider the following example:</a:t>
            </a:r>
          </a:p>
          <a:p>
            <a:pPr lvl="1"/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initial temperature of the bar is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bar is placed in contact with two barriers at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–1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Arial" charset="0"/>
                <a:cs typeface="Arial" charset="0"/>
              </a:rPr>
              <a:t>and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function [u] = u3a_init( x )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u = x*0 + 1;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pPr lvl="2"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fr-FR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function</a:t>
            </a: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[u] = u3a_bndry( t )</a:t>
            </a:r>
          </a:p>
          <a:p>
            <a:pPr lvl="2">
              <a:buFont typeface="Arial" charset="0"/>
              <a:buNone/>
            </a:pP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u = [t*0 - 1; t*0 + 2];</a:t>
            </a:r>
          </a:p>
          <a:p>
            <a:pPr lvl="2">
              <a:buFont typeface="Arial" charset="0"/>
              <a:buNone/>
            </a:pP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 descr="C:\Users\dwharder\Desktop\blax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85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Us] = crank_nicolson1d( 1.5, [0 1],  6, [0 1],  21, @u3a_init, @u3a_bndry );</a:t>
            </a:r>
          </a:p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mesh(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 )</a:t>
            </a:r>
            <a:endParaRPr lang="en-CA" sz="105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6850063" y="2205038"/>
          <a:ext cx="1250950" cy="646112"/>
        </p:xfrm>
        <a:graphic>
          <a:graphicData uri="http://schemas.openxmlformats.org/presentationml/2006/ole">
            <p:oleObj spid="_x0000_s275460" name="Equation" r:id="rId4" imgW="761669" imgH="393529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Us] = crank_nicolson1d( 1.5, [0 1], 41, [0 1],  11, @u3a_init, @u3a_bndry );</a:t>
            </a:r>
          </a:p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mesh(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 )</a:t>
            </a:r>
            <a:endParaRPr lang="en-CA" sz="105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2533" name="Picture 2" descr="C:\Users\dwharder\Desktop\c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85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6851650" y="2205038"/>
          <a:ext cx="1084263" cy="646112"/>
        </p:xfrm>
        <a:graphic>
          <a:graphicData uri="http://schemas.openxmlformats.org/presentationml/2006/ole">
            <p:oleObj spid="_x0000_s276484" name="Equation" r:id="rId4" imgW="660113" imgH="393529" progId="Equation.DSMT4">
              <p:embed/>
            </p:oleObj>
          </a:graphicData>
        </a:graphic>
      </p:graphicFrame>
      <p:sp>
        <p:nvSpPr>
          <p:cNvPr id="6" name="Oval 5"/>
          <p:cNvSpPr/>
          <p:nvPr/>
        </p:nvSpPr>
        <p:spPr>
          <a:xfrm>
            <a:off x="4356100" y="4797425"/>
            <a:ext cx="2519363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5364163" y="4149725"/>
            <a:ext cx="319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Note the transient oscillations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Us] = crank_nicolson1d( 1.5, [0 1], 41, [0 1],  41, @u3a_init, @u3a_bndry );</a:t>
            </a:r>
          </a:p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mesh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 )</a:t>
            </a:r>
            <a:endParaRPr lang="en-CA" sz="105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3557" name="Picture 3" descr="C:\Users\dwharder\Desktop\c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85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140200" y="5300663"/>
            <a:ext cx="1439863" cy="10810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5364163" y="4149725"/>
            <a:ext cx="3198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Note the transient oscillations</a:t>
            </a:r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6851650" y="2205038"/>
          <a:ext cx="958850" cy="646112"/>
        </p:xfrm>
        <a:graphic>
          <a:graphicData uri="http://schemas.openxmlformats.org/presentationml/2006/ole">
            <p:oleObj spid="_x0000_s277508" name="Equation" r:id="rId4" imgW="583947" imgH="393529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Us] = crank_nicolson1d( 1.5, [0 1], 21, [0 1], 301, @u3a_init, @u3a_bndry );</a:t>
            </a:r>
          </a:p>
          <a:p>
            <a:pPr>
              <a:buFont typeface="Arial" charset="0"/>
              <a:buNone/>
            </a:pP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mesh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ts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CA" sz="1400" dirty="0" err="1" smtClean="0">
                <a:latin typeface="Consolas" pitchFamily="49" charset="0"/>
                <a:cs typeface="Consolas" pitchFamily="49" charset="0"/>
              </a:rPr>
              <a:t>xs</a:t>
            </a:r>
            <a:r>
              <a:rPr lang="en-CA" sz="1400" dirty="0" smtClean="0">
                <a:latin typeface="Consolas" pitchFamily="49" charset="0"/>
                <a:cs typeface="Consolas" pitchFamily="49" charset="0"/>
              </a:rPr>
              <a:t>, Us )</a:t>
            </a:r>
            <a:endParaRPr lang="en-CA" sz="105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4581" name="Picture 3" descr="C:\Users\dwharder\Desktop\c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85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6851650" y="2205038"/>
          <a:ext cx="833438" cy="646112"/>
        </p:xfrm>
        <a:graphic>
          <a:graphicData uri="http://schemas.openxmlformats.org/presentationml/2006/ole">
            <p:oleObj spid="_x0000_s278532" name="Equation" r:id="rId4" imgW="507780" imgH="393529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Consider an alternate example:</a:t>
            </a:r>
          </a:p>
          <a:p>
            <a:pPr lvl="1"/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initial temperature of the bar is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bar is placed in contact with two barriers at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CA" baseline="30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function [u] = u3b_init( x )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u = x*0;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pPr lvl="2"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2">
              <a:buFont typeface="Arial" charset="0"/>
              <a:buNone/>
            </a:pPr>
            <a:r>
              <a:rPr lang="fr-FR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function</a:t>
            </a: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[u] = u3b_bndry( t )</a:t>
            </a:r>
          </a:p>
          <a:p>
            <a:pPr lvl="2">
              <a:buFont typeface="Arial" charset="0"/>
              <a:buNone/>
            </a:pP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u = [t*0 + 1; t*0 + 4];</a:t>
            </a:r>
          </a:p>
          <a:p>
            <a:pPr lvl="2">
              <a:buFont typeface="Arial" charset="0"/>
              <a:buNone/>
            </a:pPr>
            <a:r>
              <a:rPr lang="fr-FR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</a:t>
            </a:r>
          </a:p>
          <a:p>
            <a:pPr>
              <a:buFont typeface="Arial" charset="0"/>
              <a:buNone/>
            </a:pP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C:\Users\dwharder\Desktop\asasdfd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2524125"/>
            <a:ext cx="5040312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z="1200" dirty="0" smtClean="0">
                <a:latin typeface="Consolas" pitchFamily="49" charset="0"/>
                <a:cs typeface="Consolas" pitchFamily="49" charset="0"/>
              </a:rPr>
              <a:t>[x3b, t3b, U3b] = crank_nicolson1d( 0.25, [0 1], 11, [0 1],  11, @u3b_init, @u3b_bndry );</a:t>
            </a:r>
          </a:p>
          <a:p>
            <a:pPr>
              <a:buFont typeface="Arial" charset="0"/>
              <a:buNone/>
            </a:pPr>
            <a:r>
              <a:rPr lang="en-CA" sz="1200" dirty="0" smtClean="0">
                <a:latin typeface="Consolas" pitchFamily="49" charset="0"/>
                <a:cs typeface="Consolas" pitchFamily="49" charset="0"/>
              </a:rPr>
              <a:t>mesh( t3b, x3b, U3b );</a:t>
            </a:r>
          </a:p>
          <a:p>
            <a:pPr>
              <a:buFont typeface="Arial" charset="0"/>
              <a:buNone/>
            </a:pPr>
            <a:r>
              <a:rPr lang="en-CA" sz="1200" dirty="0" smtClean="0">
                <a:latin typeface="Consolas" pitchFamily="49" charset="0"/>
                <a:cs typeface="Consolas" pitchFamily="49" charset="0"/>
              </a:rPr>
              <a:t>frames3b = animate( U3b );</a:t>
            </a:r>
          </a:p>
          <a:p>
            <a:pPr>
              <a:buFont typeface="Arial" charset="0"/>
              <a:buNone/>
            </a:pPr>
            <a:r>
              <a:rPr lang="en-CA" sz="1200" dirty="0" smtClean="0">
                <a:latin typeface="Consolas" pitchFamily="49" charset="0"/>
                <a:cs typeface="Consolas" pitchFamily="49" charset="0"/>
              </a:rPr>
              <a:t>frames2gif( frames3b, 'plot3b.i.gif' );</a:t>
            </a: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6757988" y="2205038"/>
          <a:ext cx="1020762" cy="646112"/>
        </p:xfrm>
        <a:graphic>
          <a:graphicData uri="http://schemas.openxmlformats.org/presentationml/2006/ole">
            <p:oleObj spid="_x0000_s279556" name="Equation" r:id="rId4" imgW="622030" imgH="393529" progId="Equation.DSMT4">
              <p:embed/>
            </p:oleObj>
          </a:graphicData>
        </a:graphic>
      </p:graphicFrame>
      <p:pic>
        <p:nvPicPr>
          <p:cNvPr id="25606" name="Picture 3" descr="C:\Users\dwharder\Documents\MATLAB\Lab217.1\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922588"/>
            <a:ext cx="4143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Review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In Laboratory 1, you solved a boundary-value problem: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Given the finite-difference equation</a:t>
            </a:r>
          </a:p>
          <a:p>
            <a:pPr lvl="1" algn="ctr">
              <a:buNone/>
            </a:pP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200" baseline="30000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baseline="-25000" dirty="0" smtClean="0">
                <a:latin typeface="Times New Roman" pitchFamily="18" charset="0"/>
                <a:cs typeface="Times New Roman" pitchFamily="18" charset="0"/>
              </a:rPr>
              <a:t> − 1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CA" sz="2200" baseline="30000" dirty="0" smtClean="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sz="2200" dirty="0" smtClean="0">
                <a:latin typeface="Arial" charset="0"/>
                <a:cs typeface="Arial" charset="0"/>
              </a:rPr>
              <a:t>,</a:t>
            </a:r>
          </a:p>
          <a:p>
            <a:pPr lvl="1"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there are three unknowns:</a:t>
            </a:r>
          </a:p>
          <a:p>
            <a:pPr lvl="1">
              <a:buNone/>
            </a:pPr>
            <a:r>
              <a:rPr lang="en-CA" dirty="0" smtClean="0">
                <a:latin typeface="Arial" charset="0"/>
                <a:cs typeface="Arial" charset="0"/>
              </a:rPr>
              <a:t>				</a:t>
            </a:r>
            <a:r>
              <a:rPr lang="en-CA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baseline="-25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en-CA" sz="2200" dirty="0" smtClean="0">
                <a:latin typeface="Arial" charset="0"/>
                <a:cs typeface="Arial" charset="0"/>
              </a:rPr>
              <a:t>      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dirty="0" smtClean="0">
                <a:latin typeface="Arial" charset="0"/>
                <a:cs typeface="Arial" charset="0"/>
              </a:rPr>
              <a:t>      </a:t>
            </a:r>
            <a:r>
              <a:rPr lang="en-CA" sz="22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sz="22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200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sz="2200" i="1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This requires us to set up a system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of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CA" dirty="0" smtClean="0">
                <a:latin typeface="Arial" charset="0"/>
                <a:cs typeface="Arial" charset="0"/>
              </a:rPr>
              <a:t>linear equations which must be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solved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boundary values give us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pic>
        <p:nvPicPr>
          <p:cNvPr id="367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988" y="2973060"/>
            <a:ext cx="1890000" cy="33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7" descr="C:\Users\dwharder\Desktop\asdfadsfdsa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524125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2662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[x3b, t3b, U3b] = crank_nicolson1d( 0.25, [0 1], 41, [0 1], 161, @u3b_init, @u3b_bndry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mesh( t3b, x3b, U3b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frames3b = animate( U3b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frames2gif( frames3b, 'plot3b.ii.gif' );</a:t>
            </a:r>
          </a:p>
          <a:p>
            <a:pPr>
              <a:buFont typeface="Arial" charset="0"/>
              <a:buNone/>
            </a:pPr>
            <a:endParaRPr lang="en-CA" sz="10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6757988" y="2205038"/>
          <a:ext cx="1020762" cy="646112"/>
        </p:xfrm>
        <a:graphic>
          <a:graphicData uri="http://schemas.openxmlformats.org/presentationml/2006/ole">
            <p:oleObj spid="_x0000_s280580" name="Equation" r:id="rId4" imgW="622030" imgH="393529" progId="Equation.DSMT4">
              <p:embed/>
            </p:oleObj>
          </a:graphicData>
        </a:graphic>
      </p:graphicFrame>
      <p:pic>
        <p:nvPicPr>
          <p:cNvPr id="26630" name="Picture 3" descr="C:\Users\dwharder\Documents\MATLAB\Lab217.1\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924175"/>
            <a:ext cx="41433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We have looked at situations where we have known temperatures or concentrations at each end of the bar; however, what happens if one end of the bar is insulated?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Up to this point, we have discussed boundary values where the value of the function is specified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These are termed </a:t>
            </a:r>
            <a:r>
              <a:rPr lang="en-CA" i="1" smtClean="0">
                <a:latin typeface="Arial" charset="0"/>
                <a:cs typeface="Arial" charset="0"/>
              </a:rPr>
              <a:t>Dirichlet boundary condition</a:t>
            </a:r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i="1" smtClean="0">
                <a:latin typeface="Arial" charset="0"/>
                <a:cs typeface="Arial" charset="0"/>
              </a:rPr>
              <a:t>	</a:t>
            </a:r>
            <a:r>
              <a:rPr lang="en-CA" smtClean="0">
                <a:latin typeface="Arial" charset="0"/>
                <a:cs typeface="Arial" charset="0"/>
              </a:rPr>
              <a:t>Alternatively, one can specify the value of the derivative at the boundary points</a:t>
            </a:r>
          </a:p>
          <a:p>
            <a:pPr lvl="1"/>
            <a:r>
              <a:rPr lang="en-CA" smtClean="0">
                <a:latin typeface="Arial" charset="0"/>
                <a:cs typeface="Arial" charset="0"/>
              </a:rPr>
              <a:t>These are termed </a:t>
            </a:r>
            <a:r>
              <a:rPr lang="en-CA" i="1" smtClean="0">
                <a:latin typeface="Arial" charset="0"/>
                <a:cs typeface="Arial" charset="0"/>
              </a:rPr>
              <a:t>Neumann boundary conditions</a:t>
            </a:r>
            <a:endParaRPr lang="en-CA" smtClean="0">
              <a:latin typeface="Arial" charset="0"/>
              <a:cs typeface="Arial" charset="0"/>
            </a:endParaRPr>
          </a:p>
          <a:p>
            <a:pPr lvl="1"/>
            <a:endParaRPr lang="en-CA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Specifically, we will focus on </a:t>
            </a:r>
            <a:r>
              <a:rPr lang="en-CA" i="1" smtClean="0">
                <a:latin typeface="Arial" charset="0"/>
                <a:cs typeface="Arial" charset="0"/>
              </a:rPr>
              <a:t>insulated boundary conditions </a:t>
            </a:r>
            <a:r>
              <a:rPr lang="en-CA" smtClean="0">
                <a:latin typeface="Arial" charset="0"/>
                <a:cs typeface="Arial" charset="0"/>
              </a:rPr>
              <a:t>where the derivative at the boundaries are zero </a:t>
            </a:r>
          </a:p>
          <a:p>
            <a:pPr lvl="1"/>
            <a:endParaRPr lang="en-CA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2" descr="C:\Users\dwharder\Desktop\t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Suppose you have a metal bar in contact with a body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If the bar is insulated, over time, the entire length of the bar will be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67590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1" descr="C:\Users\dwharder\Desktop\t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At time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Arial" charset="0"/>
                <a:cs typeface="Arial" charset="0"/>
              </a:rPr>
              <a:t>, one end of the bar is brought in contact with a heat sink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Arial" charset="0"/>
                <a:cs typeface="Arial" charset="0"/>
              </a:rPr>
              <a:t>; the other end is insulated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3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68614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0" descr="C:\Users\dwharder\Desktop\t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CA" smtClean="0">
                <a:latin typeface="Arial" charset="0"/>
                <a:cs typeface="Arial" charset="0"/>
              </a:rPr>
              <a:t>Over time, the bar continues to cool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1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C:\Users\dwharder\Desktop\t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</a:t>
            </a:r>
            <a:r>
              <a:rPr lang="en-CA" smtClean="0">
                <a:latin typeface="Arial" charset="0"/>
                <a:cs typeface="Arial" charset="0"/>
              </a:rPr>
              <a:t>The cooling process will be much slower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36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0662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C:\Users\dwharder\Desktop\t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latin typeface="Arial" charset="0"/>
                <a:cs typeface="Arial" charset="0"/>
              </a:rPr>
              <a:t>	Even the furthest end, however, will begin to cool after some time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42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7" descr="C:\Users\dwharder\Desktop\t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625" y="3179763"/>
            <a:ext cx="42481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Until, ultimately, the entire bar is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6332538" y="3771900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2710" name="TextBox 5"/>
          <p:cNvSpPr txBox="1">
            <a:spLocks noChangeArrowheads="1"/>
          </p:cNvSpPr>
          <p:nvPr/>
        </p:nvSpPr>
        <p:spPr bwMode="auto">
          <a:xfrm>
            <a:off x="2484438" y="376555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baseline="30000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mathematical property of an insulated boundary is that there is no transfer w.r.t. space of the property (temperature or concentration) across that boundary:</a:t>
            </a:r>
          </a:p>
          <a:p>
            <a:pPr>
              <a:buFont typeface="Arial" charset="0"/>
              <a:buNone/>
            </a:pPr>
            <a:endParaRPr lang="en-CA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z="1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z="1200" dirty="0" smtClean="0">
              <a:latin typeface="Arial" charset="0"/>
              <a:cs typeface="Arial" charset="0"/>
            </a:endParaRPr>
          </a:p>
          <a:p>
            <a:pPr algn="ctr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or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3756025" y="2879725"/>
          <a:ext cx="1827213" cy="714375"/>
        </p:xfrm>
        <a:graphic>
          <a:graphicData uri="http://schemas.openxmlformats.org/presentationml/2006/ole">
            <p:oleObj spid="_x0000_s282630" name="Equation" r:id="rId3" imgW="1002865" imgH="393529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767138" y="3817938"/>
          <a:ext cx="1803400" cy="714375"/>
        </p:xfrm>
        <a:graphic>
          <a:graphicData uri="http://schemas.openxmlformats.org/presentationml/2006/ole">
            <p:oleObj spid="_x0000_s282631" name="Equation" r:id="rId4" imgW="990170" imgH="393529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49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Review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 In Laboratory 2, we used an explicit method: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Given the finite-difference equation</a:t>
            </a: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All the values on the right-hand side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are known, we need only evaluate this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 through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  − 1 ,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 	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681163" y="2349500"/>
          <a:ext cx="3743325" cy="646113"/>
        </p:xfrm>
        <a:graphic>
          <a:graphicData uri="http://schemas.openxmlformats.org/presentationml/2006/ole">
            <p:oleObj spid="_x0000_s257028" name="Equation" r:id="rId4" imgW="2273300" imgH="393700" progId="Equation.DSMT4">
              <p:embed/>
            </p:oleObj>
          </a:graphicData>
        </a:graphic>
      </p:graphicFrame>
      <p:sp>
        <p:nvSpPr>
          <p:cNvPr id="7" name="Oval 6"/>
          <p:cNvSpPr/>
          <p:nvPr/>
        </p:nvSpPr>
        <p:spPr>
          <a:xfrm>
            <a:off x="6899055" y="3284538"/>
            <a:ext cx="433387" cy="18732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339975" y="2452688"/>
            <a:ext cx="431800" cy="431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419475" y="2462213"/>
            <a:ext cx="576263" cy="431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4232275" y="2471738"/>
            <a:ext cx="431800" cy="431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4799013" y="2481263"/>
            <a:ext cx="596900" cy="43180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3428575" y="4299839"/>
            <a:ext cx="2471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1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 descr="C:\Users\dwharder\Desktop\b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425" y="2471738"/>
            <a:ext cx="3457575" cy="3783013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We could use the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 smtClean="0">
                <a:latin typeface="Arial" charset="0"/>
                <a:cs typeface="Arial" charset="0"/>
              </a:rPr>
              <a:t> approximations: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However, as other approximations of the 2</a:t>
            </a:r>
            <a:r>
              <a:rPr lang="en-CA" baseline="30000" dirty="0" smtClean="0">
                <a:latin typeface="Arial" charset="0"/>
                <a:cs typeface="Arial" charset="0"/>
              </a:rPr>
              <a:t>nd</a:t>
            </a:r>
            <a:r>
              <a:rPr lang="en-CA" dirty="0" smtClean="0">
                <a:latin typeface="Arial" charset="0"/>
                <a:cs typeface="Arial" charset="0"/>
              </a:rPr>
              <a:t> derivative are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 smtClean="0">
                <a:latin typeface="Arial" charset="0"/>
                <a:cs typeface="Arial" charset="0"/>
              </a:rPr>
              <a:t>, we will use: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899437" y="2138812"/>
          <a:ext cx="3559175" cy="762000"/>
        </p:xfrm>
        <a:graphic>
          <a:graphicData uri="http://schemas.openxmlformats.org/presentationml/2006/ole">
            <p:oleObj spid="_x0000_s363529" name="Equation" r:id="rId3" imgW="1955800" imgH="41910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4747537" y="2138812"/>
          <a:ext cx="3511550" cy="762000"/>
        </p:xfrm>
        <a:graphic>
          <a:graphicData uri="http://schemas.openxmlformats.org/presentationml/2006/ole">
            <p:oleObj spid="_x0000_s363530" name="Equation" r:id="rId4" imgW="1930400" imgH="419100" progId="Equation.DSMT4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056257" y="4217760"/>
          <a:ext cx="5478463" cy="1570038"/>
        </p:xfrm>
        <a:graphic>
          <a:graphicData uri="http://schemas.openxmlformats.org/presentationml/2006/ole">
            <p:oleObj spid="_x0000_s363531" name="Equation" r:id="rId5" imgW="3009900" imgH="863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07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Thus, our approximations of the insulated boundary conditions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are</a:t>
            </a:r>
          </a:p>
        </p:txBody>
      </p:sp>
      <p:graphicFrame>
        <p:nvGraphicFramePr>
          <p:cNvPr id="284687" name="Object 4"/>
          <p:cNvGraphicFramePr>
            <a:graphicFrameLocks noChangeAspect="1"/>
          </p:cNvGraphicFramePr>
          <p:nvPr/>
        </p:nvGraphicFramePr>
        <p:xfrm>
          <a:off x="186650" y="3919538"/>
          <a:ext cx="6046787" cy="862012"/>
        </p:xfrm>
        <a:graphic>
          <a:graphicData uri="http://schemas.openxmlformats.org/presentationml/2006/ole">
            <p:oleObj spid="_x0000_s284695" name="Equation" r:id="rId3" imgW="2933700" imgH="419100" progId="Equation.DSMT4">
              <p:embed/>
            </p:oleObj>
          </a:graphicData>
        </a:graphic>
      </p:graphicFrame>
      <p:graphicFrame>
        <p:nvGraphicFramePr>
          <p:cNvPr id="284688" name="Object 3"/>
          <p:cNvGraphicFramePr>
            <a:graphicFrameLocks noChangeAspect="1"/>
          </p:cNvGraphicFramePr>
          <p:nvPr/>
        </p:nvGraphicFramePr>
        <p:xfrm>
          <a:off x="3106279" y="4932363"/>
          <a:ext cx="5807075" cy="862012"/>
        </p:xfrm>
        <a:graphic>
          <a:graphicData uri="http://schemas.openxmlformats.org/presentationml/2006/ole">
            <p:oleObj spid="_x0000_s284696" name="Equation" r:id="rId4" imgW="2819400" imgH="419100" progId="Equation.DSMT4">
              <p:embed/>
            </p:oleObj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51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graphicFrame>
        <p:nvGraphicFramePr>
          <p:cNvPr id="284689" name="Object 4"/>
          <p:cNvGraphicFramePr>
            <a:graphicFrameLocks noChangeAspect="1"/>
          </p:cNvGraphicFramePr>
          <p:nvPr/>
        </p:nvGraphicFramePr>
        <p:xfrm>
          <a:off x="2336800" y="2405063"/>
          <a:ext cx="1827213" cy="714375"/>
        </p:xfrm>
        <a:graphic>
          <a:graphicData uri="http://schemas.openxmlformats.org/presentationml/2006/ole">
            <p:oleObj spid="_x0000_s284697" name="Equation" r:id="rId5" imgW="1002865" imgH="393529" progId="Equation.DSMT4">
              <p:embed/>
            </p:oleObj>
          </a:graphicData>
        </a:graphic>
      </p:graphicFrame>
      <p:graphicFrame>
        <p:nvGraphicFramePr>
          <p:cNvPr id="284690" name="Object 3"/>
          <p:cNvGraphicFramePr>
            <a:graphicFrameLocks noChangeAspect="1"/>
          </p:cNvGraphicFramePr>
          <p:nvPr/>
        </p:nvGraphicFramePr>
        <p:xfrm>
          <a:off x="4541838" y="2405063"/>
          <a:ext cx="1803400" cy="714375"/>
        </p:xfrm>
        <a:graphic>
          <a:graphicData uri="http://schemas.openxmlformats.org/presentationml/2006/ole">
            <p:oleObj spid="_x0000_s284698" name="Equation" r:id="rId6" imgW="990170" imgH="393529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07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First multiply by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Next, substitute 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Finally, solve for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  ,k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 :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1482" name="Object 4"/>
          <p:cNvGraphicFramePr>
            <a:graphicFrameLocks noChangeAspect="1"/>
          </p:cNvGraphicFramePr>
          <p:nvPr/>
        </p:nvGraphicFramePr>
        <p:xfrm>
          <a:off x="271049" y="2134729"/>
          <a:ext cx="5992813" cy="522287"/>
        </p:xfrm>
        <a:graphic>
          <a:graphicData uri="http://schemas.openxmlformats.org/presentationml/2006/ole">
            <p:oleObj spid="_x0000_s361494" name="Equation" r:id="rId3" imgW="2908300" imgH="254000" progId="Equation.DSMT4">
              <p:embed/>
            </p:oleObj>
          </a:graphicData>
        </a:graphic>
      </p:graphicFrame>
      <p:graphicFrame>
        <p:nvGraphicFramePr>
          <p:cNvPr id="361483" name="Object 3"/>
          <p:cNvGraphicFramePr>
            <a:graphicFrameLocks noChangeAspect="1"/>
          </p:cNvGraphicFramePr>
          <p:nvPr/>
        </p:nvGraphicFramePr>
        <p:xfrm>
          <a:off x="3186113" y="2657475"/>
          <a:ext cx="5754687" cy="522288"/>
        </p:xfrm>
        <a:graphic>
          <a:graphicData uri="http://schemas.openxmlformats.org/presentationml/2006/ole">
            <p:oleObj spid="_x0000_s361495" name="Equation" r:id="rId4" imgW="2794000" imgH="254000" progId="Equation.DSMT4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123950" y="3333750"/>
          <a:ext cx="3402013" cy="495300"/>
        </p:xfrm>
        <a:graphic>
          <a:graphicData uri="http://schemas.openxmlformats.org/presentationml/2006/ole">
            <p:oleObj spid="_x0000_s361496" name="Equation" r:id="rId5" imgW="1651000" imgH="241300" progId="Equation.DSMT4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114800" y="3822454"/>
          <a:ext cx="3897313" cy="496887"/>
        </p:xfrm>
        <a:graphic>
          <a:graphicData uri="http://schemas.openxmlformats.org/presentationml/2006/ole">
            <p:oleObj spid="_x0000_s361497" name="Equation" r:id="rId6" imgW="1892300" imgH="241300" progId="Equation.DSMT4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313999" y="4925800"/>
          <a:ext cx="2932113" cy="808037"/>
        </p:xfrm>
        <a:graphic>
          <a:graphicData uri="http://schemas.openxmlformats.org/presentationml/2006/ole">
            <p:oleObj spid="_x0000_s361498" name="Equation" r:id="rId7" imgW="1422400" imgH="393700" progId="Equation.DSMT4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4518026" y="4924212"/>
          <a:ext cx="3609975" cy="809625"/>
        </p:xfrm>
        <a:graphic>
          <a:graphicData uri="http://schemas.openxmlformats.org/presentationml/2006/ole">
            <p:oleObj spid="_x0000_s361499" name="Equation" r:id="rId8" imgW="1752600" imgH="393700" progId="Equation.DSMT4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>
          <a:xfrm>
            <a:off x="4706803" y="4460859"/>
            <a:ext cx="264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CA" sz="1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52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first and last linear equations we prepared use both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respectively</a:t>
            </a:r>
            <a:endParaRPr lang="en-CA" sz="1400" dirty="0" smtClean="0">
              <a:latin typeface="Consolas" pitchFamily="49" charset="0"/>
              <a:cs typeface="Consolas" pitchFamily="49" charset="0"/>
            </a:endParaRPr>
          </a:p>
          <a:p>
            <a:pPr>
              <a:buFont typeface="Arial" charset="0"/>
              <a:buNone/>
            </a:pPr>
            <a:endParaRPr lang="en-CA" sz="14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1357313" y="2763838"/>
          <a:ext cx="5981700" cy="457200"/>
        </p:xfrm>
        <a:graphic>
          <a:graphicData uri="http://schemas.openxmlformats.org/presentationml/2006/ole">
            <p:oleObj spid="_x0000_s286726" name="Equation" r:id="rId3" imgW="3632200" imgH="279400" progId="Equation.DSMT4">
              <p:embed/>
            </p:oleObj>
          </a:graphicData>
        </a:graphic>
      </p:graphicFrame>
      <p:graphicFrame>
        <p:nvGraphicFramePr>
          <p:cNvPr id="32771" name="Object 8"/>
          <p:cNvGraphicFramePr>
            <a:graphicFrameLocks noChangeAspect="1"/>
          </p:cNvGraphicFramePr>
          <p:nvPr/>
        </p:nvGraphicFramePr>
        <p:xfrm>
          <a:off x="823913" y="3627438"/>
          <a:ext cx="7280275" cy="498475"/>
        </p:xfrm>
        <a:graphic>
          <a:graphicData uri="http://schemas.openxmlformats.org/presentationml/2006/ole">
            <p:oleObj spid="_x0000_s286727" name="Equation" r:id="rId4" imgW="4419600" imgH="304800" progId="Equation.DSMT4">
              <p:embed/>
            </p:oleObj>
          </a:graphicData>
        </a:graphic>
      </p:graphicFrame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501485" y="2229307"/>
            <a:ext cx="2535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i="1">
                <a:latin typeface="Times New Roman" pitchFamily="18" charset="0"/>
                <a:cs typeface="Times New Roman" pitchFamily="18" charset="0"/>
              </a:rPr>
              <a:t>x</a:t>
            </a:r>
            <a:endParaRPr lang="en-CA" sz="1200"/>
          </a:p>
        </p:txBody>
      </p:sp>
      <p:sp>
        <p:nvSpPr>
          <p:cNvPr id="7" name="Oval 6"/>
          <p:cNvSpPr/>
          <p:nvPr/>
        </p:nvSpPr>
        <p:spPr>
          <a:xfrm>
            <a:off x="1651908" y="2763168"/>
            <a:ext cx="576263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812496" y="3614068"/>
            <a:ext cx="7207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37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Applying our substitutions:</a:t>
            </a:r>
            <a:endParaRPr lang="en-CA" sz="140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87752" name="Object 3"/>
          <p:cNvGraphicFramePr>
            <a:graphicFrameLocks noChangeAspect="1"/>
          </p:cNvGraphicFramePr>
          <p:nvPr/>
        </p:nvGraphicFramePr>
        <p:xfrm>
          <a:off x="668338" y="2694443"/>
          <a:ext cx="7362825" cy="706437"/>
        </p:xfrm>
        <a:graphic>
          <a:graphicData uri="http://schemas.openxmlformats.org/presentationml/2006/ole">
            <p:oleObj spid="_x0000_s287760" name="Equation" r:id="rId3" imgW="4470400" imgH="431800" progId="Equation.DSMT4">
              <p:embed/>
            </p:oleObj>
          </a:graphicData>
        </a:graphic>
      </p:graphicFrame>
      <p:graphicFrame>
        <p:nvGraphicFramePr>
          <p:cNvPr id="287753" name="Object 8"/>
          <p:cNvGraphicFramePr>
            <a:graphicFrameLocks noChangeAspect="1"/>
          </p:cNvGraphicFramePr>
          <p:nvPr/>
        </p:nvGraphicFramePr>
        <p:xfrm>
          <a:off x="65997" y="3491592"/>
          <a:ext cx="9017001" cy="706438"/>
        </p:xfrm>
        <a:graphic>
          <a:graphicData uri="http://schemas.openxmlformats.org/presentationml/2006/ole">
            <p:oleObj spid="_x0000_s287761" name="Equation" r:id="rId4" imgW="5473700" imgH="431800" progId="Equation.DSMT4">
              <p:embed/>
            </p:oleObj>
          </a:graphicData>
        </a:graphic>
      </p:graphicFrame>
      <p:graphicFrame>
        <p:nvGraphicFramePr>
          <p:cNvPr id="287754" name="Object 10"/>
          <p:cNvGraphicFramePr>
            <a:graphicFrameLocks noChangeAspect="1"/>
          </p:cNvGraphicFramePr>
          <p:nvPr/>
        </p:nvGraphicFramePr>
        <p:xfrm>
          <a:off x="295816" y="2009184"/>
          <a:ext cx="2103943" cy="579808"/>
        </p:xfrm>
        <a:graphic>
          <a:graphicData uri="http://schemas.openxmlformats.org/presentationml/2006/ole">
            <p:oleObj spid="_x0000_s287762" name="Equation" r:id="rId5" imgW="1422400" imgH="393700" progId="Equation.DSMT4">
              <p:embed/>
            </p:oleObj>
          </a:graphicData>
        </a:graphic>
      </p:graphicFrame>
      <p:graphicFrame>
        <p:nvGraphicFramePr>
          <p:cNvPr id="287755" name="Object 11"/>
          <p:cNvGraphicFramePr>
            <a:graphicFrameLocks noChangeAspect="1"/>
          </p:cNvGraphicFramePr>
          <p:nvPr/>
        </p:nvGraphicFramePr>
        <p:xfrm>
          <a:off x="3299055" y="4390799"/>
          <a:ext cx="2590345" cy="580948"/>
        </p:xfrm>
        <a:graphic>
          <a:graphicData uri="http://schemas.openxmlformats.org/presentationml/2006/ole">
            <p:oleObj spid="_x0000_s287763" name="Equation" r:id="rId6" imgW="1752600" imgH="393700" progId="Equation.DSMT4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>
            <a:off x="1436913" y="2512790"/>
            <a:ext cx="217714" cy="2848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354287" y="4147459"/>
            <a:ext cx="348344" cy="330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482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Thus, the first and last equations simplify to:</a:t>
            </a:r>
            <a:endParaRPr lang="en-CA" sz="140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288774" name="Object 3"/>
          <p:cNvGraphicFramePr>
            <a:graphicFrameLocks noChangeAspect="1"/>
          </p:cNvGraphicFramePr>
          <p:nvPr/>
        </p:nvGraphicFramePr>
        <p:xfrm>
          <a:off x="1660525" y="2693988"/>
          <a:ext cx="5376863" cy="706437"/>
        </p:xfrm>
        <a:graphic>
          <a:graphicData uri="http://schemas.openxmlformats.org/presentationml/2006/ole">
            <p:oleObj spid="_x0000_s288778" name="Equation" r:id="rId3" imgW="3263900" imgH="431800" progId="Equation.DSMT4">
              <p:embed/>
            </p:oleObj>
          </a:graphicData>
        </a:graphic>
      </p:graphicFrame>
      <p:graphicFrame>
        <p:nvGraphicFramePr>
          <p:cNvPr id="288775" name="Object 8"/>
          <p:cNvGraphicFramePr>
            <a:graphicFrameLocks noChangeAspect="1"/>
          </p:cNvGraphicFramePr>
          <p:nvPr/>
        </p:nvGraphicFramePr>
        <p:xfrm>
          <a:off x="1195388" y="3490913"/>
          <a:ext cx="6757987" cy="706437"/>
        </p:xfrm>
        <a:graphic>
          <a:graphicData uri="http://schemas.openxmlformats.org/presentationml/2006/ole">
            <p:oleObj spid="_x0000_s288779" name="Equation" r:id="rId4" imgW="4102100" imgH="4318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55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smtClean="0">
                <a:latin typeface="Arial" charset="0"/>
                <a:cs typeface="Arial" charset="0"/>
              </a:rPr>
              <a:t>	Recall our original system </a:t>
            </a: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Mx</a:t>
            </a:r>
            <a:r>
              <a:rPr lang="en-CA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CA" sz="1400" b="1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2" name="Object 5"/>
          <p:cNvGraphicFramePr>
            <a:graphicFrameLocks noChangeAspect="1"/>
          </p:cNvGraphicFramePr>
          <p:nvPr/>
        </p:nvGraphicFramePr>
        <p:xfrm>
          <a:off x="219075" y="3467100"/>
          <a:ext cx="8669338" cy="2006600"/>
        </p:xfrm>
        <a:graphic>
          <a:graphicData uri="http://schemas.openxmlformats.org/presentationml/2006/ole">
            <p:oleObj spid="_x0000_s289796" name="Equation" r:id="rId3" imgW="7086600" imgH="1650960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27" name="Object 11"/>
          <p:cNvGraphicFramePr>
            <a:graphicFrameLocks noChangeAspect="1"/>
          </p:cNvGraphicFramePr>
          <p:nvPr/>
        </p:nvGraphicFramePr>
        <p:xfrm>
          <a:off x="219075" y="3467100"/>
          <a:ext cx="8669338" cy="2006600"/>
        </p:xfrm>
        <a:graphic>
          <a:graphicData uri="http://schemas.openxmlformats.org/presentationml/2006/ole">
            <p:oleObj spid="_x0000_s290827" name="Equation" r:id="rId3" imgW="7086600" imgH="1650960" progId="Equation.DSMT4">
              <p:embed/>
            </p:oleObj>
          </a:graphicData>
        </a:graphic>
      </p:graphicFrame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Two changes are required if the left boundary is insulated:</a:t>
            </a:r>
          </a:p>
          <a:p>
            <a:pPr lvl="1"/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CA" dirty="0" smtClean="0">
                <a:latin typeface="Arial" charset="0"/>
                <a:cs typeface="Arial" charset="0"/>
              </a:rPr>
              <a:t> are modified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original change to 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is no longer necessary</a:t>
            </a:r>
            <a:endParaRPr lang="en-CA" sz="1200" dirty="0" smtClean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84152" y="3414045"/>
            <a:ext cx="792163" cy="433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790353" y="2780085"/>
          <a:ext cx="772488" cy="678172"/>
        </p:xfrm>
        <a:graphic>
          <a:graphicData uri="http://schemas.openxmlformats.org/presentationml/2006/ole">
            <p:oleObj spid="_x0000_s290825" name="Equation" r:id="rId4" imgW="444307" imgH="393529" progId="Equation.DSMT4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1033256" y="3414041"/>
            <a:ext cx="792163" cy="433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1701800" y="2779403"/>
          <a:ext cx="595086" cy="678172"/>
        </p:xfrm>
        <a:graphic>
          <a:graphicData uri="http://schemas.openxmlformats.org/presentationml/2006/ole">
            <p:oleObj spid="_x0000_s290826" name="Equation" r:id="rId5" imgW="342751" imgH="393529" progId="Equation.DSMT4">
              <p:embed/>
            </p:oleObj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7874227" y="3524038"/>
            <a:ext cx="935037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874227" y="3525625"/>
            <a:ext cx="935037" cy="287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57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219075" y="3467100"/>
          <a:ext cx="8669338" cy="2006600"/>
        </p:xfrm>
        <a:graphic>
          <a:graphicData uri="http://schemas.openxmlformats.org/presentationml/2006/ole">
            <p:oleObj spid="_x0000_s291851" name="Equation" r:id="rId3" imgW="7086600" imgH="1650960" progId="Equation.DSMT4">
              <p:embed/>
            </p:oleObj>
          </a:graphicData>
        </a:graphic>
      </p:graphicFrame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Two changes are required if the right boundary is insulated:</a:t>
            </a:r>
          </a:p>
          <a:p>
            <a:pPr lvl="1"/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– 2,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n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– 2</a:t>
            </a:r>
            <a:r>
              <a:rPr lang="en-CA" dirty="0" smtClean="0">
                <a:latin typeface="Arial" charset="0"/>
                <a:cs typeface="Arial" charset="0"/>
              </a:rPr>
              <a:t> and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– 2,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n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CA" dirty="0" smtClean="0">
                <a:latin typeface="Arial" charset="0"/>
                <a:cs typeface="Arial" charset="0"/>
              </a:rPr>
              <a:t> are modified</a:t>
            </a:r>
            <a:endParaRPr lang="en-CA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The original change to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– 2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is no longer necessary</a:t>
            </a:r>
            <a:endParaRPr lang="en-CA" sz="12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2322" y="2599874"/>
            <a:ext cx="24606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9550" y="2251985"/>
            <a:ext cx="2476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66915" y="2251985"/>
            <a:ext cx="24606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956959" y="5088416"/>
            <a:ext cx="792163" cy="433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4563160" y="4454456"/>
          <a:ext cx="772488" cy="678172"/>
        </p:xfrm>
        <a:graphic>
          <a:graphicData uri="http://schemas.openxmlformats.org/presentationml/2006/ole">
            <p:oleObj spid="_x0000_s291849" name="Equation" r:id="rId4" imgW="444307" imgH="393529" progId="Equation.DSMT4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3162277" y="5088412"/>
            <a:ext cx="792163" cy="4333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3830821" y="4453774"/>
          <a:ext cx="595086" cy="678172"/>
        </p:xfrm>
        <a:graphic>
          <a:graphicData uri="http://schemas.openxmlformats.org/presentationml/2006/ole">
            <p:oleObj spid="_x0000_s291850" name="Equation" r:id="rId5" imgW="342751" imgH="393529" progId="Equation.DSMT4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7885113" y="5154400"/>
            <a:ext cx="935037" cy="2889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85113" y="5155988"/>
            <a:ext cx="935037" cy="2873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55990" y="2251981"/>
            <a:ext cx="2476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3355" y="2251981"/>
            <a:ext cx="24606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100" i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58</a:t>
            </a:fld>
            <a:endParaRPr lang="en-C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How do we indicate an insulated boundary?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One of the best ideas I have found is to have the boundary function return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endParaRPr lang="en-CA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Recall that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Arial" charset="0"/>
                <a:cs typeface="Arial" charset="0"/>
              </a:rPr>
              <a:t> is the result of floating-point operations such as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0/0</a:t>
            </a:r>
            <a:r>
              <a:rPr lang="en-CA" dirty="0" smtClean="0">
                <a:latin typeface="Arial" charset="0"/>
                <a:cs typeface="Arial" charset="0"/>
              </a:rPr>
              <a:t>: 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&gt;&gt; 0/0</a:t>
            </a:r>
          </a:p>
          <a:p>
            <a:pPr lvl="2">
              <a:buFont typeface="Arial" charset="0"/>
              <a:buNone/>
            </a:pPr>
            <a:r>
              <a:rPr lang="en-CA" dirty="0" err="1" smtClean="0">
                <a:latin typeface="Consolas" pitchFamily="49" charset="0"/>
                <a:cs typeface="Consolas" pitchFamily="49" charset="0"/>
              </a:rPr>
              <a:t>ans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=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endParaRPr lang="en-CA" dirty="0" smtClean="0">
              <a:latin typeface="Arial" charset="0"/>
              <a:cs typeface="Arial" charset="0"/>
            </a:endParaRPr>
          </a:p>
          <a:p>
            <a:pPr lvl="1"/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It is also appropriate:  an insulated boundary has an undefined temperature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59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dwharder\Desktop\b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6425" y="2471738"/>
            <a:ext cx="3457575" cy="3783013"/>
          </a:xfrm>
          <a:prstGeom prst="rect">
            <a:avLst/>
          </a:prstGeom>
          <a:noFill/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Review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We found the finite-difference equation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by substituting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into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9171" y="4486047"/>
          <a:ext cx="1292225" cy="747712"/>
        </p:xfrm>
        <a:graphic>
          <a:graphicData uri="http://schemas.openxmlformats.org/presentationml/2006/ole">
            <p:oleObj spid="_x0000_s256011" name="Equation" r:id="rId4" imgW="723586" imgH="418918" progId="Equation.DSMT4">
              <p:embed/>
            </p:oleObj>
          </a:graphicData>
        </a:graphic>
      </p:graphicFrame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2741618" y="1968489"/>
          <a:ext cx="3953101" cy="682321"/>
        </p:xfrm>
        <a:graphic>
          <a:graphicData uri="http://schemas.openxmlformats.org/presentationml/2006/ole">
            <p:oleObj spid="_x0000_s256012" name="Equation" r:id="rId5" imgW="2273300" imgH="393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79563" y="2932113"/>
          <a:ext cx="3587750" cy="1460500"/>
        </p:xfrm>
        <a:graphic>
          <a:graphicData uri="http://schemas.openxmlformats.org/presentationml/2006/ole">
            <p:oleObj spid="_x0000_s256013" name="Equation" r:id="rId6" imgW="2057400" imgH="83808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20167" y="5423754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cs typeface="Arial" charset="0"/>
              </a:rPr>
              <a:t>Both focus on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CA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For example, the following would implement an insulated boundary at the left-hand end point: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CA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function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 u = u3c_bndry(t)</a:t>
            </a:r>
          </a:p>
          <a:p>
            <a:pPr lvl="1">
              <a:buFont typeface="Arial" charset="0"/>
              <a:buNone/>
            </a:pP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	    u = [0*t + </a:t>
            </a:r>
            <a:r>
              <a:rPr lang="fr-FR" sz="1600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lvl="1">
              <a:buFont typeface="Arial" charset="0"/>
              <a:buNone/>
            </a:pP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	         0*t + 2];</a:t>
            </a:r>
          </a:p>
          <a:p>
            <a:pPr lvl="1">
              <a:buFont typeface="Arial" charset="0"/>
              <a:buNone/>
            </a:pPr>
            <a:r>
              <a:rPr lang="fr-FR" sz="1600" dirty="0" smtClean="0">
                <a:latin typeface="Consolas" pitchFamily="49" charset="0"/>
                <a:cs typeface="Consolas" pitchFamily="49" charset="0"/>
              </a:rPr>
              <a:t>	end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endParaRPr lang="en-CA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sz="1400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Problem:  IEEE 754 standard requires that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≠ </a:t>
            </a:r>
            <a:r>
              <a:rPr lang="en-CA" dirty="0" err="1" smtClean="0">
                <a:latin typeface="Times New Roman" pitchFamily="18" charset="0"/>
                <a:cs typeface="Times New Roman" pitchFamily="18" charset="0"/>
              </a:rPr>
              <a:t>NaN</a:t>
            </a:r>
            <a:r>
              <a:rPr lang="en-CA" dirty="0" smtClean="0">
                <a:latin typeface="Arial" charset="0"/>
                <a:cs typeface="Arial" charset="0"/>
              </a:rPr>
              <a:t>:</a:t>
            </a:r>
            <a:endParaRPr lang="sv-SE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	&gt;&gt; NaN == NaN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ans =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     0</a:t>
            </a:r>
          </a:p>
          <a:p>
            <a:pPr lvl="1">
              <a:buFont typeface="Arial" charset="0"/>
              <a:buNone/>
            </a:pPr>
            <a:endParaRPr lang="sv-SE" sz="16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	&gt;&gt; NaN ~= NaN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ans =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     1</a:t>
            </a:r>
          </a:p>
          <a:p>
            <a:pPr lvl="1">
              <a:buFont typeface="Arial" charset="0"/>
              <a:buNone/>
            </a:pPr>
            <a:endParaRPr lang="sv-SE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en-C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Solution:  use the </a:t>
            </a:r>
            <a:r>
              <a:rPr lang="en-CA" sz="2000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isnan</a:t>
            </a:r>
            <a:r>
              <a:rPr lang="en-CA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command:</a:t>
            </a:r>
            <a:endParaRPr lang="sv-SE" sz="14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Arial" charset="0"/>
              <a:buNone/>
            </a:pPr>
            <a:r>
              <a:rPr lang="sv-SE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&gt;&gt; isnan( NaN )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	ans =</a:t>
            </a:r>
          </a:p>
          <a:p>
            <a:pPr lvl="1">
              <a:buFont typeface="Arial" charset="0"/>
              <a:buNone/>
            </a:pPr>
            <a:r>
              <a:rPr lang="sv-SE" sz="1600" dirty="0" smtClean="0">
                <a:latin typeface="Consolas" pitchFamily="49" charset="0"/>
                <a:cs typeface="Consolas" pitchFamily="49" charset="0"/>
              </a:rPr>
              <a:t>	    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Suppose that our system begins as follows: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&gt;&gt; [x3c, t3c, U3c] = crank_nicolson1d( 1.5, [0 2], 6, [0 1], 9, @u3c_init, @u3c_bndry );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250825" y="2395538"/>
            <a:ext cx="8669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onsolas" pitchFamily="49" charset="0"/>
                <a:cs typeface="Consolas" pitchFamily="49" charset="0"/>
              </a:rPr>
              <a:t>1      NaN     NaN     NaN     NaN     NaN     NaN     NaN     NaN </a:t>
            </a:r>
            <a:br>
              <a:rPr lang="en-CA">
                <a:latin typeface="Consolas" pitchFamily="49" charset="0"/>
                <a:cs typeface="Consolas" pitchFamily="49" charset="0"/>
              </a:rPr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6912429" y="4471987"/>
          <a:ext cx="1542824" cy="724255"/>
        </p:xfrm>
        <a:graphic>
          <a:graphicData uri="http://schemas.openxmlformats.org/presentationml/2006/ole">
            <p:oleObj spid="_x0000_s292868" name="Equation" r:id="rId3" imgW="837836" imgH="393529" progId="Equation.DSMT4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Suppose that our system begins as follows:</a:t>
            </a:r>
          </a:p>
          <a:p>
            <a:pPr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&gt;&gt; [x3c, t3c, U3c] = crank_nicolson1d( 1.5, [0 2], 6, [0 1], 9, @u3c_init, @u3c_bndry );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first system of equations yields the solution</a:t>
            </a:r>
          </a:p>
          <a:p>
            <a:pPr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1.0070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1.0250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1.0858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1.2929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669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onsolas" pitchFamily="49" charset="0"/>
                <a:cs typeface="Consolas" pitchFamily="49" charset="0"/>
              </a:rPr>
              <a:t>1      NaN     NaN     NaN     NaN     NaN     NaN     NaN     NaN </a:t>
            </a:r>
            <a:br>
              <a:rPr lang="en-CA">
                <a:latin typeface="Consolas" pitchFamily="49" charset="0"/>
                <a:cs typeface="Consolas" pitchFamily="49" charset="0"/>
              </a:rPr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1       0       0       0       0       0       0       0       0</a:t>
            </a:r>
            <a:r>
              <a:rPr lang="en-CA"/>
              <a:t/>
            </a:r>
            <a:br>
              <a:rPr lang="en-CA"/>
            </a:br>
            <a:r>
              <a:rPr lang="en-CA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63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These values are assigned to the 2</a:t>
            </a:r>
            <a:r>
              <a:rPr lang="en-CA" baseline="30000" dirty="0" smtClean="0">
                <a:latin typeface="Arial" charset="0"/>
                <a:cs typeface="Arial" charset="0"/>
              </a:rPr>
              <a:t>nd</a:t>
            </a:r>
            <a:r>
              <a:rPr lang="en-CA" dirty="0" smtClean="0">
                <a:latin typeface="Arial" charset="0"/>
                <a:cs typeface="Arial" charset="0"/>
              </a:rPr>
              <a:t> column: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first system of equations yields the solution</a:t>
            </a:r>
          </a:p>
          <a:p>
            <a:pPr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1.0070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1.0250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1.0858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1.2929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669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onsolas" pitchFamily="49" charset="0"/>
                <a:cs typeface="Consolas" pitchFamily="49" charset="0"/>
              </a:rPr>
              <a:t>1 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</a:t>
            </a:r>
            <a:br>
              <a:rPr lang="en-CA" dirty="0">
                <a:latin typeface="Consolas" pitchFamily="49" charset="0"/>
                <a:cs typeface="Consolas" pitchFamily="49" charset="0"/>
              </a:rPr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1.0070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1.0250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1.0858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1.2929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64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Now we reuse the formula: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first system of equations yields the solution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1.0070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1.0250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1.0858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1.2929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796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1.0010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</a:t>
            </a:r>
            <a:br>
              <a:rPr lang="en-CA" dirty="0">
                <a:latin typeface="Consolas" pitchFamily="49" charset="0"/>
                <a:cs typeface="Consolas" pitchFamily="49" charset="0"/>
              </a:rPr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1.0070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1.0250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1.0858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1.2929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sp>
        <p:nvSpPr>
          <p:cNvPr id="6" name="Oval 5"/>
          <p:cNvSpPr/>
          <p:nvPr/>
        </p:nvSpPr>
        <p:spPr>
          <a:xfrm>
            <a:off x="1250950" y="2420938"/>
            <a:ext cx="909638" cy="3222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4649101" y="1461181"/>
          <a:ext cx="2317749" cy="785495"/>
        </p:xfrm>
        <a:graphic>
          <a:graphicData uri="http://schemas.openxmlformats.org/presentationml/2006/ole">
            <p:oleObj spid="_x0000_s295941" name="Equation" r:id="rId3" imgW="1155700" imgH="393700" progId="Equation.DSMT4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65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30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Repeating the process...</a:t>
            </a:r>
          </a:p>
          <a:p>
            <a:pPr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second system of equations yields the solution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1.0404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1.1077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1.2735</a:t>
            </a:r>
          </a:p>
          <a:p>
            <a:pPr>
              <a:buFont typeface="Arial" charset="0"/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1.6133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796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1       1.0010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 smtClean="0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CA" dirty="0" smtClean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1       1.0070  0       0       0       0       0       0       0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1       1.0250  0       0       0       0       0       0       0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1       1.0858  0       0       0       0       0       0       0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1       1.2929  0     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66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Copy the values:</a:t>
            </a:r>
          </a:p>
          <a:p>
            <a:pPr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second system of equations yields the solution</a:t>
            </a:r>
          </a:p>
          <a:p>
            <a:pPr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1.0404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1.1077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1.2735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1.6133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6693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1.0010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</a:t>
            </a:r>
            <a:br>
              <a:rPr lang="en-CA" dirty="0">
                <a:latin typeface="Consolas" pitchFamily="49" charset="0"/>
                <a:cs typeface="Consolas" pitchFamily="49" charset="0"/>
              </a:rPr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1.0070 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1.0404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1.0250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1.1077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1.0858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1.2735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1.2929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1.6133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/>
              <a:t/>
            </a:r>
            <a:br>
              <a:rPr lang="en-CA" dirty="0"/>
            </a:br>
            <a:r>
              <a:rPr lang="en-CA" dirty="0">
                <a:latin typeface="Consolas" pitchFamily="49" charset="0"/>
                <a:cs typeface="Consolas" pitchFamily="49" charset="0"/>
              </a:rPr>
              <a:t>1       2       2       2       2       2       2       2       2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67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 And use the formula:</a:t>
            </a:r>
          </a:p>
          <a:p>
            <a:pPr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</a:t>
            </a:r>
            <a:endParaRPr lang="en-CA" sz="13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second system of equations yields the solution</a:t>
            </a:r>
          </a:p>
          <a:p>
            <a:pPr>
              <a:buNone/>
            </a:pPr>
            <a:r>
              <a:rPr lang="en-CA" sz="1800" dirty="0" smtClean="0">
                <a:latin typeface="Consolas" pitchFamily="49" charset="0"/>
                <a:cs typeface="Consolas" pitchFamily="49" charset="0"/>
              </a:rPr>
              <a:t>					</a:t>
            </a: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1.0404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1.1077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1.2735</a:t>
            </a:r>
          </a:p>
          <a:p>
            <a:pPr>
              <a:buNone/>
            </a:pPr>
            <a:r>
              <a:rPr lang="en-CA" sz="1800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					1.6133</a:t>
            </a:r>
            <a:endParaRPr lang="en-CA" sz="18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45061" name="TextBox 6"/>
          <p:cNvSpPr txBox="1">
            <a:spLocks noChangeArrowheads="1"/>
          </p:cNvSpPr>
          <p:nvPr/>
        </p:nvSpPr>
        <p:spPr bwMode="auto">
          <a:xfrm>
            <a:off x="250825" y="2395538"/>
            <a:ext cx="86693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1.0010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b="1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1.0179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CA" dirty="0" err="1">
                <a:latin typeface="Consolas" pitchFamily="49" charset="0"/>
                <a:cs typeface="Consolas" pitchFamily="49" charset="0"/>
              </a:rPr>
              <a:t>NaN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 </a:t>
            </a:r>
            <a:br>
              <a:rPr lang="en-CA" dirty="0">
                <a:latin typeface="Consolas" pitchFamily="49" charset="0"/>
                <a:cs typeface="Consolas" pitchFamily="49" charset="0"/>
              </a:rPr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1       1.0070 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1.0404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1       1.0250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1.1077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1       1.0858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1.2735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 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1       1.2929</a:t>
            </a:r>
            <a:r>
              <a:rPr lang="en-CA" dirty="0" smtClean="0">
                <a:solidFill>
                  <a:schemeClr val="tx2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CA" dirty="0" smtClean="0">
                <a:solidFill>
                  <a:srgbClr val="00B0F0"/>
                </a:solidFill>
                <a:latin typeface="Consolas" pitchFamily="49" charset="0"/>
                <a:cs typeface="Consolas" pitchFamily="49" charset="0"/>
              </a:rPr>
              <a:t>1.6133 </a:t>
            </a:r>
            <a:r>
              <a:rPr lang="en-CA" dirty="0" smtClean="0">
                <a:latin typeface="Consolas" pitchFamily="49" charset="0"/>
                <a:cs typeface="Consolas" pitchFamily="49" charset="0"/>
              </a:rPr>
              <a:t> 0       0       0       0       0       0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>
                <a:latin typeface="Consolas" pitchFamily="49" charset="0"/>
                <a:cs typeface="Consolas" pitchFamily="49" charset="0"/>
              </a:rPr>
              <a:t>1       </a:t>
            </a:r>
            <a:r>
              <a:rPr lang="en-CA" dirty="0">
                <a:latin typeface="Consolas" pitchFamily="49" charset="0"/>
                <a:cs typeface="Consolas" pitchFamily="49" charset="0"/>
              </a:rPr>
              <a:t>2       2       2       2       2       2       2       2</a:t>
            </a:r>
          </a:p>
        </p:txBody>
      </p:sp>
      <p:sp>
        <p:nvSpPr>
          <p:cNvPr id="6" name="Oval 5"/>
          <p:cNvSpPr/>
          <p:nvPr/>
        </p:nvSpPr>
        <p:spPr>
          <a:xfrm>
            <a:off x="2274234" y="2420938"/>
            <a:ext cx="909638" cy="3222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99011" name="Object 3"/>
          <p:cNvGraphicFramePr>
            <a:graphicFrameLocks noChangeAspect="1"/>
          </p:cNvGraphicFramePr>
          <p:nvPr/>
        </p:nvGraphicFramePr>
        <p:xfrm>
          <a:off x="3931331" y="1460500"/>
          <a:ext cx="2317750" cy="785813"/>
        </p:xfrm>
        <a:graphic>
          <a:graphicData uri="http://schemas.openxmlformats.org/presentationml/2006/ole">
            <p:oleObj spid="_x0000_s299013" name="Equation" r:id="rId3" imgW="1155700" imgH="393700" progId="Equation.DSMT4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68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Insulated Boundaries</a:t>
            </a: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If the insulated boundary condition is at the other end,</a:t>
            </a:r>
            <a:br>
              <a:rPr lang="en-CA" dirty="0" smtClean="0">
                <a:latin typeface="Arial" charset="0"/>
                <a:cs typeface="Arial" charset="0"/>
              </a:rPr>
            </a:br>
            <a:r>
              <a:rPr lang="en-CA" dirty="0" smtClean="0">
                <a:latin typeface="Arial" charset="0"/>
                <a:cs typeface="Arial" charset="0"/>
              </a:rPr>
              <a:t>we would use the formula: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to calculate the missing entry</a:t>
            </a: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/>
        </p:nvGraphicFramePr>
        <p:xfrm>
          <a:off x="2690813" y="2400300"/>
          <a:ext cx="3508375" cy="774700"/>
        </p:xfrm>
        <a:graphic>
          <a:graphicData uri="http://schemas.openxmlformats.org/presentationml/2006/ole">
            <p:oleObj spid="_x0000_s362500" name="Equation" r:id="rId3" imgW="1752480" imgH="393480" progId="Equation.DSMT4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69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The Crank-Nicolson Method</a:t>
            </a: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What happens if we focus on the point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CA" dirty="0" smtClean="0">
                <a:latin typeface="Arial" charset="0"/>
                <a:cs typeface="Arial" charset="0"/>
              </a:rPr>
              <a:t>?</a:t>
            </a: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58405" name="Object 4"/>
          <p:cNvGraphicFramePr>
            <a:graphicFrameLocks noChangeAspect="1"/>
          </p:cNvGraphicFramePr>
          <p:nvPr/>
        </p:nvGraphicFramePr>
        <p:xfrm>
          <a:off x="1270000" y="2147888"/>
          <a:ext cx="4208463" cy="1460500"/>
        </p:xfrm>
        <a:graphic>
          <a:graphicData uri="http://schemas.openxmlformats.org/presentationml/2006/ole">
            <p:oleObj spid="_x0000_s358407" name="Equation" r:id="rId3" imgW="2413000" imgH="838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83453" y="3949281"/>
            <a:ext cx="3424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cs typeface="Arial" charset="0"/>
              </a:rPr>
              <a:t>These focus on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sz="24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sz="2400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sz="2400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CA" sz="2400" dirty="0"/>
          </a:p>
        </p:txBody>
      </p:sp>
      <p:pic>
        <p:nvPicPr>
          <p:cNvPr id="13" name="Picture 5" descr="C:\Users\dwharder\Desktop\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425" y="2471738"/>
            <a:ext cx="3457575" cy="3783013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Step 3:  Solving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>
                <a:latin typeface="Arial" charset="0"/>
                <a:cs typeface="Arial" charset="0"/>
              </a:rPr>
              <a:t>	We only need two small changes: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First, in the argument checking,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≥ 4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Second, for each time step from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CA" dirty="0" smtClean="0">
                <a:latin typeface="Arial" charset="0"/>
                <a:cs typeface="Arial" charset="0"/>
              </a:rPr>
              <a:t> </a:t>
            </a:r>
            <a:r>
              <a:rPr lang="en-CA" dirty="0" smtClean="0">
                <a:latin typeface="Arial" charset="0"/>
                <a:cs typeface="Arial" charset="0"/>
              </a:rPr>
              <a:t>to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en-CA" dirty="0" smtClean="0">
                <a:latin typeface="Arial" charset="0"/>
                <a:cs typeface="Arial" charset="0"/>
              </a:rPr>
              <a:t>, </a:t>
            </a:r>
            <a:r>
              <a:rPr lang="en-CA" dirty="0" smtClean="0">
                <a:latin typeface="Arial" charset="0"/>
                <a:cs typeface="Arial" charset="0"/>
              </a:rPr>
              <a:t>we will, however, have to perform the following:</a:t>
            </a:r>
          </a:p>
          <a:p>
            <a:pPr lvl="2"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</a:t>
            </a:r>
            <a:r>
              <a:rPr lang="en-CA" sz="2000" dirty="0" smtClean="0">
                <a:latin typeface="Arial" charset="0"/>
                <a:cs typeface="Arial" charset="0"/>
              </a:rPr>
              <a:t>3</a:t>
            </a:r>
            <a:r>
              <a:rPr lang="en-CA" sz="2000" i="1" dirty="0" smtClean="0">
                <a:latin typeface="Arial" charset="0"/>
                <a:cs typeface="Arial" charset="0"/>
              </a:rPr>
              <a:t>a</a:t>
            </a:r>
            <a:r>
              <a:rPr lang="en-CA" sz="2000" dirty="0" smtClean="0">
                <a:latin typeface="Arial" charset="0"/>
                <a:cs typeface="Arial" charset="0"/>
              </a:rPr>
              <a:t>.  Set up the system of linear equations and modify:</a:t>
            </a:r>
          </a:p>
          <a:p>
            <a:pPr lvl="3"/>
            <a:r>
              <a:rPr lang="en-CA" sz="1800" dirty="0" smtClean="0">
                <a:latin typeface="Arial" charset="0"/>
                <a:cs typeface="Arial" charset="0"/>
              </a:rPr>
              <a:t>The vector if it is a </a:t>
            </a:r>
            <a:r>
              <a:rPr lang="en-CA" sz="1800" dirty="0" err="1" smtClean="0">
                <a:latin typeface="Arial" charset="0"/>
                <a:cs typeface="Arial" charset="0"/>
              </a:rPr>
              <a:t>Dirichlet</a:t>
            </a:r>
            <a:r>
              <a:rPr lang="en-CA" sz="1800" dirty="0" smtClean="0">
                <a:latin typeface="Arial" charset="0"/>
                <a:cs typeface="Arial" charset="0"/>
              </a:rPr>
              <a:t> boundary condition</a:t>
            </a:r>
          </a:p>
          <a:p>
            <a:pPr lvl="3"/>
            <a:r>
              <a:rPr lang="en-CA" sz="1800" dirty="0" smtClean="0">
                <a:latin typeface="Arial" charset="0"/>
                <a:cs typeface="Arial" charset="0"/>
              </a:rPr>
              <a:t>The matrix if it is an insulated boundaries</a:t>
            </a:r>
          </a:p>
          <a:p>
            <a:pPr lvl="2">
              <a:buFont typeface="Arial" charset="0"/>
              <a:buNone/>
            </a:pPr>
            <a:r>
              <a:rPr lang="en-CA" sz="2000" i="1" dirty="0" smtClean="0">
                <a:latin typeface="Arial" charset="0"/>
                <a:cs typeface="Arial" charset="0"/>
              </a:rPr>
              <a:t>	</a:t>
            </a:r>
            <a:r>
              <a:rPr lang="en-CA" sz="2000" dirty="0" smtClean="0">
                <a:latin typeface="Arial" charset="0"/>
                <a:cs typeface="Arial" charset="0"/>
              </a:rPr>
              <a:t>3</a:t>
            </a:r>
            <a:r>
              <a:rPr lang="en-CA" sz="2000" i="1" dirty="0" smtClean="0">
                <a:latin typeface="Arial" charset="0"/>
                <a:cs typeface="Arial" charset="0"/>
              </a:rPr>
              <a:t>b.  </a:t>
            </a:r>
            <a:r>
              <a:rPr lang="en-CA" sz="2000" dirty="0" smtClean="0">
                <a:latin typeface="Arial" charset="0"/>
                <a:cs typeface="Arial" charset="0"/>
              </a:rPr>
              <a:t>Solve the system, and</a:t>
            </a:r>
          </a:p>
          <a:p>
            <a:pPr lvl="2">
              <a:buFont typeface="Arial" charset="0"/>
              <a:buNone/>
            </a:pPr>
            <a:r>
              <a:rPr lang="en-CA" sz="2000" i="1" dirty="0" smtClean="0">
                <a:latin typeface="Arial" charset="0"/>
                <a:cs typeface="Arial" charset="0"/>
              </a:rPr>
              <a:t>	</a:t>
            </a:r>
            <a:r>
              <a:rPr lang="en-CA" sz="2000" dirty="0" smtClean="0">
                <a:latin typeface="Arial" charset="0"/>
                <a:cs typeface="Arial" charset="0"/>
              </a:rPr>
              <a:t>3</a:t>
            </a:r>
            <a:r>
              <a:rPr lang="en-CA" sz="2000" i="1" dirty="0" smtClean="0">
                <a:latin typeface="Arial" charset="0"/>
                <a:cs typeface="Arial" charset="0"/>
              </a:rPr>
              <a:t>c.  </a:t>
            </a:r>
            <a:r>
              <a:rPr lang="en-CA" sz="2000" dirty="0" smtClean="0">
                <a:latin typeface="Arial" charset="0"/>
                <a:cs typeface="Arial" charset="0"/>
              </a:rPr>
              <a:t>Copy the values back to </a:t>
            </a:r>
            <a:r>
              <a:rPr lang="en-CA" sz="2000" dirty="0" smtClean="0">
                <a:latin typeface="Consolas" pitchFamily="49" charset="0"/>
                <a:cs typeface="Consolas" pitchFamily="49" charset="0"/>
              </a:rPr>
              <a:t>U</a:t>
            </a:r>
            <a:r>
              <a:rPr lang="en-CA" sz="2000" dirty="0" smtClean="0">
                <a:latin typeface="Arial" charset="0"/>
                <a:cs typeface="Arial" charset="0"/>
              </a:rPr>
              <a:t> in the </a:t>
            </a:r>
            <a:r>
              <a:rPr lang="en-CA" sz="2000" dirty="0" smtClean="0">
                <a:latin typeface="Arial" charset="0"/>
                <a:cs typeface="Arial" charset="0"/>
              </a:rPr>
              <a:t>next column</a:t>
            </a:r>
            <a:endParaRPr lang="en-CA" sz="2000" dirty="0" smtClean="0">
              <a:latin typeface="Arial" charset="0"/>
              <a:cs typeface="Arial" charset="0"/>
            </a:endParaRPr>
          </a:p>
          <a:p>
            <a:pPr lvl="3"/>
            <a:r>
              <a:rPr lang="en-CA" sz="1800" dirty="0" smtClean="0">
                <a:latin typeface="Arial" charset="0"/>
                <a:cs typeface="Arial" charset="0"/>
              </a:rPr>
              <a:t>If the boundaries are </a:t>
            </a:r>
            <a:r>
              <a:rPr lang="en-CA" sz="1800" dirty="0" smtClean="0">
                <a:latin typeface="Arial" charset="0"/>
                <a:cs typeface="Arial" charset="0"/>
              </a:rPr>
              <a:t>insulated in that column, </a:t>
            </a:r>
            <a:r>
              <a:rPr lang="en-CA" sz="1800" dirty="0" smtClean="0">
                <a:latin typeface="Arial" charset="0"/>
                <a:cs typeface="Arial" charset="0"/>
              </a:rPr>
              <a:t>use the appropriate formula to find the end points</a:t>
            </a:r>
            <a:endParaRPr lang="en-CA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616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Ultimately, we get the image: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[x3c, t3c, U3c] = crank_nicolson1d( 1.5, [0 2], 6, [0 1], 9, @u3c_init, @u3c_bndry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mesh( t3c, x3c, U3c )</a:t>
            </a:r>
          </a:p>
        </p:txBody>
      </p:sp>
      <p:pic>
        <p:nvPicPr>
          <p:cNvPr id="7" name="Picture 1" descr="C:\Users\dwharder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2565400"/>
            <a:ext cx="5333334" cy="40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71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1" name="Picture 1" descr="C:\Users\dwharder\Desktop\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4114" y="2548164"/>
            <a:ext cx="5334000" cy="4000500"/>
          </a:xfrm>
          <a:prstGeom prst="rect">
            <a:avLst/>
          </a:prstGeom>
          <a:noFill/>
        </p:spPr>
      </p:pic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If we increase the resolution: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[x3d, t3d, U3d] = crank_nicolson1d( 1.5, [0 2], </a:t>
            </a:r>
            <a:r>
              <a:rPr lang="en-CA" sz="13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20</a:t>
            </a: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, [0 1], </a:t>
            </a:r>
            <a:r>
              <a:rPr lang="en-CA" sz="13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, @u3c_init, @u3c_bndry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mesh( t3d, x3d, U3d 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72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After three seconds, the temperature near the insulated boundary has increased significantly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[x3e, t3e, U3e] = crank_nicolson1d( 1.5, [0 2], 20, [0 3], 600, @u3c_init, @u3c_bndry );</a:t>
            </a:r>
          </a:p>
          <a:p>
            <a:pPr>
              <a:buFont typeface="Arial" charset="0"/>
              <a:buNone/>
            </a:pPr>
            <a:r>
              <a:rPr lang="en-CA" sz="1300" dirty="0" smtClean="0">
                <a:latin typeface="Consolas" pitchFamily="49" charset="0"/>
                <a:cs typeface="Consolas" pitchFamily="49" charset="0"/>
              </a:rPr>
              <a:t>     mesh( t3e, x3e, U3e )</a:t>
            </a:r>
          </a:p>
          <a:p>
            <a:pPr lvl="1">
              <a:buNone/>
            </a:pPr>
            <a:r>
              <a:rPr lang="fr-FR" sz="1300" dirty="0" smtClean="0">
                <a:latin typeface="Consolas" pitchFamily="49" charset="0"/>
                <a:cs typeface="Consolas" pitchFamily="49" charset="0"/>
              </a:rPr>
              <a:t>frames = </a:t>
            </a:r>
            <a:r>
              <a:rPr lang="fr-FR" sz="1300" dirty="0" err="1" smtClean="0">
                <a:latin typeface="Consolas" pitchFamily="49" charset="0"/>
                <a:cs typeface="Consolas" pitchFamily="49" charset="0"/>
              </a:rPr>
              <a:t>animate</a:t>
            </a:r>
            <a:r>
              <a:rPr lang="fr-FR" sz="1300" dirty="0" smtClean="0">
                <a:latin typeface="Consolas" pitchFamily="49" charset="0"/>
                <a:cs typeface="Consolas" pitchFamily="49" charset="0"/>
              </a:rPr>
              <a:t>( U3e );</a:t>
            </a:r>
          </a:p>
          <a:p>
            <a:pPr lvl="1">
              <a:buNone/>
            </a:pPr>
            <a:r>
              <a:rPr lang="fr-FR" sz="1300" dirty="0" smtClean="0">
                <a:latin typeface="Consolas"/>
                <a:ea typeface="ＭＳ Ｐゴシック"/>
                <a:cs typeface="Consolas"/>
              </a:rPr>
              <a:t>frames2gif( frames, 'U3e.gif' );</a:t>
            </a:r>
            <a:endParaRPr lang="en-CA" sz="13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52257" name="Picture 1" descr="C:\Users\dwharder\Documents\MATLAB\Lab217.1\U3d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629" y="3058886"/>
            <a:ext cx="4143375" cy="3267075"/>
          </a:xfrm>
          <a:prstGeom prst="rect">
            <a:avLst/>
          </a:prstGeom>
          <a:noFill/>
        </p:spPr>
      </p:pic>
      <p:pic>
        <p:nvPicPr>
          <p:cNvPr id="352258" name="Picture 2" descr="C:\Users\dwharder\Desktop\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746" y="3526969"/>
            <a:ext cx="4310743" cy="3233057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We have looked at the heat-conduction/diffusion equation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developed the Crank-Nicolson method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You will implement the algorithm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Unlike the previous implementation, there are less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restrictions on </a:t>
            </a:r>
          </a:p>
          <a:p>
            <a:pPr lvl="2"/>
            <a:endParaRPr 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Large values of this ratio may cause transient oscillations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We defined insulated boundaries</a:t>
            </a:r>
          </a:p>
          <a:p>
            <a:pPr lvl="2"/>
            <a:r>
              <a:rPr lang="en-US" dirty="0" smtClean="0">
                <a:latin typeface="Arial" charset="0"/>
                <a:cs typeface="Arial" charset="0"/>
              </a:rPr>
              <a:t>Considered their approximation using Matlab</a:t>
            </a:r>
          </a:p>
        </p:txBody>
      </p:sp>
      <p:graphicFrame>
        <p:nvGraphicFramePr>
          <p:cNvPr id="46082" name="Object 5"/>
          <p:cNvGraphicFramePr>
            <a:graphicFrameLocks noChangeAspect="1"/>
          </p:cNvGraphicFramePr>
          <p:nvPr/>
        </p:nvGraphicFramePr>
        <p:xfrm>
          <a:off x="2900704" y="3548740"/>
          <a:ext cx="567648" cy="799421"/>
        </p:xfrm>
        <a:graphic>
          <a:graphicData uri="http://schemas.openxmlformats.org/presentationml/2006/ole">
            <p:oleObj spid="_x0000_s300036" name="Equation" r:id="rId4" imgW="279279" imgH="393529" progId="Equation.DSMT4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[1]	Glyn James, Modern Engineering Mathematics, 4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latin typeface="Arial" charset="0"/>
                <a:cs typeface="Arial" charset="0"/>
              </a:rPr>
              <a:t> Ed., Prentice Hall, 2007, p.782.</a:t>
            </a:r>
          </a:p>
          <a:p>
            <a:pPr marL="533400" indent="-533400">
              <a:buFontTx/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 marL="533400" indent="-533400">
              <a:buFont typeface="Arial" charset="0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[2]	Glyn James, Advanced Modern Engineering Mathematics, 4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US" sz="2000" dirty="0" smtClean="0">
                <a:latin typeface="Arial" charset="0"/>
                <a:cs typeface="Arial" charset="0"/>
              </a:rPr>
              <a:t> Ed., Prentice Hall, 2011, p.164.</a:t>
            </a:r>
          </a:p>
          <a:p>
            <a:pPr marL="533400" indent="-533400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75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7" name="Picture 5" descr="C:\Users\dwharder\Desktop\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425" y="2471738"/>
            <a:ext cx="3457575" cy="3783013"/>
          </a:xfrm>
          <a:prstGeom prst="rect">
            <a:avLst/>
          </a:prstGeom>
          <a:noFill/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This gives us the finite-difference equation</a:t>
            </a: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CA" dirty="0" smtClean="0">
                <a:latin typeface="Arial" charset="0"/>
                <a:cs typeface="Arial" charset="0"/>
              </a:rPr>
              <a:t>	The linear equation now has:</a:t>
            </a: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One known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CA" dirty="0" smtClean="0">
              <a:latin typeface="Arial" charset="0"/>
              <a:cs typeface="Arial" charset="0"/>
            </a:endParaRPr>
          </a:p>
          <a:p>
            <a:pPr lvl="1"/>
            <a:r>
              <a:rPr lang="en-CA" dirty="0" smtClean="0">
                <a:latin typeface="Arial" charset="0"/>
                <a:cs typeface="Arial" charset="0"/>
              </a:rPr>
              <a:t>Three unknowns 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– 1,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aseline="-25000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CA" dirty="0" smtClean="0">
                <a:latin typeface="Arial" charset="0"/>
                <a:cs typeface="Arial" charset="0"/>
              </a:rPr>
              <a:t>, </a:t>
            </a:r>
            <a:r>
              <a:rPr lang="en-CA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CA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+ 1, </a:t>
            </a:r>
            <a:r>
              <a:rPr lang="en-CA" i="1" baseline="-25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CA" baseline="-25000" dirty="0" smtClean="0">
                <a:latin typeface="Times New Roman" pitchFamily="18" charset="0"/>
                <a:cs typeface="Times New Roman" pitchFamily="18" charset="0"/>
              </a:rPr>
              <a:t> + 1</a:t>
            </a: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CA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graphicFrame>
        <p:nvGraphicFramePr>
          <p:cNvPr id="259078" name="Object 6"/>
          <p:cNvGraphicFramePr>
            <a:graphicFrameLocks noChangeAspect="1"/>
          </p:cNvGraphicFramePr>
          <p:nvPr/>
        </p:nvGraphicFramePr>
        <p:xfrm>
          <a:off x="2473470" y="2117725"/>
          <a:ext cx="4152900" cy="635000"/>
        </p:xfrm>
        <a:graphic>
          <a:graphicData uri="http://schemas.openxmlformats.org/presentationml/2006/ole">
            <p:oleObj spid="_x0000_s259078" name="Equation" r:id="rId5" imgW="25273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dwharder\Desktop\b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15905"/>
            <a:ext cx="3457575" cy="3783013"/>
          </a:xfrm>
          <a:prstGeom prst="rect">
            <a:avLst/>
          </a:prstGeom>
          <a:noFill/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The Crank-Nicolson Method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r>
              <a:rPr lang="en-CA" dirty="0" smtClean="0">
                <a:latin typeface="Arial" charset="0"/>
                <a:cs typeface="Arial" charset="0"/>
              </a:rPr>
              <a:t>Compare the two:</a:t>
            </a:r>
          </a:p>
          <a:p>
            <a:pPr>
              <a:buFont typeface="Arial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20912" y="5842462"/>
          <a:ext cx="3743325" cy="644525"/>
        </p:xfrm>
        <a:graphic>
          <a:graphicData uri="http://schemas.openxmlformats.org/presentationml/2006/ole">
            <p:oleObj spid="_x0000_s260103" name="Equation" r:id="rId5" imgW="2273300" imgH="393700" progId="Equation.DSMT4">
              <p:embed/>
            </p:oleObj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524375" y="1789112"/>
          <a:ext cx="4162425" cy="644525"/>
        </p:xfrm>
        <a:graphic>
          <a:graphicData uri="http://schemas.openxmlformats.org/presentationml/2006/ole">
            <p:oleObj spid="_x0000_s260104" name="Equation" r:id="rId6" imgW="2527300" imgH="393700" progId="Equation.DSMT4">
              <p:embed/>
            </p:oleObj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00347-C159-474C-B961-9625E0FB8F9F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Crank-Nicolson Method</a:t>
            </a:r>
            <a:endParaRPr lang="en-US" dirty="0"/>
          </a:p>
        </p:txBody>
      </p:sp>
      <p:pic>
        <p:nvPicPr>
          <p:cNvPr id="11" name="Picture 5" descr="C:\Users\dwharder\Desktop\b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6425" y="2471738"/>
            <a:ext cx="3457575" cy="3783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Colour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41915</TotalTime>
  <Words>952</Words>
  <Application>Microsoft Office PowerPoint</Application>
  <PresentationFormat>On-screen Show (4:3)</PresentationFormat>
  <Paragraphs>652</Paragraphs>
  <Slides>75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8" baseType="lpstr">
      <vt:lpstr>Engineering_Colour</vt:lpstr>
      <vt:lpstr>Equation</vt:lpstr>
      <vt:lpstr>MathType 6.0 Equation</vt:lpstr>
      <vt:lpstr>The Crank-Nicolson Method and Insulated Boundaries</vt:lpstr>
      <vt:lpstr>Outline</vt:lpstr>
      <vt:lpstr>Outcomes Based Learning Objectives</vt:lpstr>
      <vt:lpstr>Review</vt:lpstr>
      <vt:lpstr>Review</vt:lpstr>
      <vt:lpstr>Review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The Crank-Nicolson Method</vt:lpstr>
      <vt:lpstr>Approximating the Solution</vt:lpstr>
      <vt:lpstr>Approximating the Solution</vt:lpstr>
      <vt:lpstr>Approximating the Solution</vt:lpstr>
      <vt:lpstr>Approximating the Solution</vt:lpstr>
      <vt:lpstr>Approximating the Solution</vt:lpstr>
      <vt:lpstr>Approximating the Solution</vt:lpstr>
      <vt:lpstr>The diffusion1d Function</vt:lpstr>
      <vt:lpstr>Step 1:  Error Checking</vt:lpstr>
      <vt:lpstr>Step 1:  Error Checking</vt:lpstr>
      <vt:lpstr>Step 2:  Initialization</vt:lpstr>
      <vt:lpstr>Step 3:  Solving</vt:lpstr>
      <vt:lpstr>Step 3:  Solving</vt:lpstr>
      <vt:lpstr>Useful Matlab Commands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Insulated Boundaries</vt:lpstr>
      <vt:lpstr>Terminology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Insulated Boundaries</vt:lpstr>
      <vt:lpstr>Step 3:  Solving</vt:lpstr>
      <vt:lpstr>Examples</vt:lpstr>
      <vt:lpstr>Examples</vt:lpstr>
      <vt:lpstr>Examples</vt:lpstr>
      <vt:lpstr>Summary</vt:lpstr>
      <vt:lpstr>References</vt:lpstr>
    </vt:vector>
  </TitlesOfParts>
  <Company>University of Waterloo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Crank-Nicolson Method and Insulated Boundaries</dc:title>
  <dc:subject>The Crank-Nicolson method and insulated boundaries</dc:subject>
  <dc:creator>Douglas Wilhelm Harder (dwharder@alumni.uwaterloo.ca)</dc:creator>
  <cp:lastModifiedBy>Douglas Wilhelm Harder</cp:lastModifiedBy>
  <cp:revision>3397</cp:revision>
  <cp:lastPrinted>2010-03-08T19:59:32Z</cp:lastPrinted>
  <dcterms:created xsi:type="dcterms:W3CDTF">2010-03-10T14:45:39Z</dcterms:created>
  <dcterms:modified xsi:type="dcterms:W3CDTF">2012-06-11T23:31:59Z</dcterms:modified>
</cp:coreProperties>
</file>