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55" r:id="rId3"/>
    <p:sldId id="375" r:id="rId4"/>
    <p:sldId id="450" r:id="rId5"/>
    <p:sldId id="451" r:id="rId6"/>
    <p:sldId id="452" r:id="rId7"/>
    <p:sldId id="453" r:id="rId8"/>
    <p:sldId id="388" r:id="rId9"/>
    <p:sldId id="421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54" r:id="rId23"/>
    <p:sldId id="422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5" r:id="rId32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455"/>
            <p14:sldId id="375"/>
            <p14:sldId id="450"/>
            <p14:sldId id="451"/>
            <p14:sldId id="452"/>
            <p14:sldId id="453"/>
            <p14:sldId id="388"/>
            <p14:sldId id="421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54"/>
            <p14:sldId id="422"/>
            <p14:sldId id="435"/>
            <p14:sldId id="436"/>
            <p14:sldId id="437"/>
            <p14:sldId id="438"/>
            <p14:sldId id="439"/>
            <p14:sldId id="440"/>
            <p14:sldId id="441"/>
            <p14:sldId id="4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6" autoAdjust="0"/>
  </p:normalViewPr>
  <p:slideViewPr>
    <p:cSldViewPr snapToGrid="0" snapToObjects="1">
      <p:cViewPr>
        <p:scale>
          <a:sx n="143" d="100"/>
          <a:sy n="143" d="100"/>
        </p:scale>
        <p:origin x="-80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10/17/12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10/17/12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</a:t>
            </a:r>
            <a:r>
              <a:rPr lang="en-CA" baseline="0" dirty="0" smtClean="0"/>
              <a:t>31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10/17/12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10/17/12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10/17/12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10/17/12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10/17/12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10/17/12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10/17/12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smtClean="0"/>
              <a:t>ECE 720T5 Fall 2012       </a:t>
            </a:r>
            <a:r>
              <a:rPr lang="en-US" dirty="0" smtClean="0"/>
              <a:t>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042046"/>
            <a:ext cx="8565158" cy="47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GS-BE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1" y="1012043"/>
            <a:ext cx="7196666" cy="49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Centralized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central scheduling node receives requests for channel creation</a:t>
            </a:r>
          </a:p>
          <a:p>
            <a:endParaRPr lang="en-US" dirty="0" smtClean="0"/>
          </a:p>
          <a:p>
            <a:r>
              <a:rPr lang="en-US" dirty="0" smtClean="0"/>
              <a:t>Central scheduler updates transmission tables in network interfaces (end node -&gt; </a:t>
            </a:r>
            <a:r>
              <a:rPr lang="en-US" dirty="0" err="1" smtClean="0"/>
              <a:t>NoC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Packet injection is regulated only by the network interfaces – no scheduling table in the router.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79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Mode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031709"/>
            <a:ext cx="8337253" cy="50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Buffers are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6" y="2568221"/>
            <a:ext cx="8994394" cy="17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18848"/>
          </a:xfrm>
        </p:spPr>
        <p:txBody>
          <a:bodyPr/>
          <a:lstStyle/>
          <a:p>
            <a:r>
              <a:rPr lang="en-US" dirty="0" smtClean="0"/>
              <a:t>How do you compute the scheduling table?</a:t>
            </a:r>
          </a:p>
          <a:p>
            <a:endParaRPr lang="en-US" dirty="0"/>
          </a:p>
          <a:p>
            <a:r>
              <a:rPr lang="en-US" dirty="0" smtClean="0"/>
              <a:t>No clear idea in the paper!</a:t>
            </a:r>
          </a:p>
          <a:p>
            <a:pPr lvl="1"/>
            <a:r>
              <a:rPr lang="en-US" dirty="0" smtClean="0"/>
              <a:t>In the distributed model, you can request slots until successful.</a:t>
            </a:r>
          </a:p>
          <a:p>
            <a:pPr lvl="1"/>
            <a:r>
              <a:rPr lang="en-US" dirty="0" smtClean="0"/>
              <a:t>In the centralized model, the central scheduler should run a proper admission control + scheduling algorithm!</a:t>
            </a:r>
          </a:p>
          <a:p>
            <a:pPr lvl="1"/>
            <a:r>
              <a:rPr lang="en-US" dirty="0" smtClean="0"/>
              <a:t>How do you decide the length (slot numbers) of the routing tables?</a:t>
            </a:r>
          </a:p>
          <a:p>
            <a:pPr lvl="1"/>
            <a:endParaRPr lang="en-US" dirty="0"/>
          </a:p>
          <a:p>
            <a:r>
              <a:rPr lang="en-US" dirty="0" smtClean="0"/>
              <a:t>Simple idea: treat the network as a single resource.</a:t>
            </a:r>
          </a:p>
          <a:p>
            <a:pPr lvl="1"/>
            <a:r>
              <a:rPr lang="en-US" dirty="0" smtClean="0"/>
              <a:t>Problem: can not exploit </a:t>
            </a:r>
            <a:r>
              <a:rPr lang="en-US" dirty="0" err="1" smtClean="0"/>
              <a:t>NoC</a:t>
            </a:r>
            <a:r>
              <a:rPr lang="en-US" dirty="0" smtClean="0"/>
              <a:t> parallelism.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05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2" y="956930"/>
            <a:ext cx="8988778" cy="5647070"/>
          </a:xfrm>
        </p:spPr>
        <p:txBody>
          <a:bodyPr/>
          <a:lstStyle/>
          <a:p>
            <a:r>
              <a:rPr lang="en-US" u="sng" dirty="0" smtClean="0"/>
              <a:t>Real-Time Communication for Multicore Systems with Multi-Domain Ring Buses.</a:t>
            </a:r>
            <a:endParaRPr lang="en-US" dirty="0"/>
          </a:p>
          <a:p>
            <a:r>
              <a:rPr lang="en-US" dirty="0" smtClean="0"/>
              <a:t>Scheduling for the ring bus implemented in Cell BE processor</a:t>
            </a:r>
          </a:p>
          <a:p>
            <a:pPr lvl="1"/>
            <a:r>
              <a:rPr lang="en-US" dirty="0" smtClean="0"/>
              <a:t>12 flit-switches</a:t>
            </a:r>
          </a:p>
          <a:p>
            <a:pPr lvl="1"/>
            <a:r>
              <a:rPr lang="en-US" dirty="0" smtClean="0"/>
              <a:t>Full-duplex</a:t>
            </a:r>
          </a:p>
          <a:p>
            <a:pPr lvl="1"/>
            <a:r>
              <a:rPr lang="en-US" dirty="0" smtClean="0"/>
              <a:t>SPE units use scratchpad with programmable DMA unit</a:t>
            </a:r>
            <a:endParaRPr lang="en-US" dirty="0"/>
          </a:p>
          <a:p>
            <a:r>
              <a:rPr lang="en-US" dirty="0" smtClean="0"/>
              <a:t>Main assumptions:</a:t>
            </a:r>
          </a:p>
          <a:p>
            <a:pPr lvl="1"/>
            <a:r>
              <a:rPr lang="en-US" dirty="0" smtClean="0"/>
              <a:t>Scheduling controlled by software on the SPEs</a:t>
            </a:r>
          </a:p>
          <a:p>
            <a:pPr lvl="1"/>
            <a:r>
              <a:rPr lang="en-US" dirty="0" smtClean="0"/>
              <a:t>Transfers large data chunks (unit transactions) using DMA</a:t>
            </a:r>
          </a:p>
          <a:p>
            <a:pPr lvl="1"/>
            <a:r>
              <a:rPr lang="en-US" dirty="0" smtClean="0"/>
              <a:t>All switches on the path are considered occupied during the unit transfer</a:t>
            </a:r>
          </a:p>
          <a:p>
            <a:pPr lvl="1"/>
            <a:r>
              <a:rPr lang="en-US" dirty="0" smtClean="0"/>
              <a:t>Periodic </a:t>
            </a:r>
            <a:r>
              <a:rPr lang="en-US" u="sng" dirty="0" smtClean="0"/>
              <a:t>data transactions </a:t>
            </a:r>
            <a:r>
              <a:rPr lang="en-US" dirty="0" smtClean="0"/>
              <a:t>with deadline = period.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559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Sets And Linearization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88" y="742080"/>
            <a:ext cx="5178778" cy="293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7" y="3983248"/>
            <a:ext cx="6618111" cy="21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 set: maximal set of overlapping transactions.</a:t>
            </a:r>
          </a:p>
          <a:p>
            <a:pPr lvl="1"/>
            <a:r>
              <a:rPr lang="en-US" dirty="0" smtClean="0"/>
              <a:t>Two overlapping transactions can not transmit at the same time…</a:t>
            </a:r>
          </a:p>
          <a:p>
            <a:endParaRPr lang="en-US" dirty="0"/>
          </a:p>
          <a:p>
            <a:r>
              <a:rPr lang="en-US" dirty="0" smtClean="0"/>
              <a:t>If the periods are all the same, then U &lt;=1 for each overlapping set is a necessary and sufficient </a:t>
            </a:r>
            <a:r>
              <a:rPr lang="en-US" dirty="0" err="1" smtClean="0"/>
              <a:t>schedulability</a:t>
            </a:r>
            <a:r>
              <a:rPr lang="en-US" dirty="0" smtClean="0"/>
              <a:t> condition.</a:t>
            </a:r>
            <a:endParaRPr lang="en-US" dirty="0"/>
          </a:p>
          <a:p>
            <a:r>
              <a:rPr lang="en-US" dirty="0" smtClean="0"/>
              <a:t>Otherwise, U &lt;= (L-1)/L is a sufficient condition (where L is the GCD of the periods in unit transactions).</a:t>
            </a:r>
          </a:p>
          <a:p>
            <a:endParaRPr lang="en-US" dirty="0"/>
          </a:p>
          <a:p>
            <a:r>
              <a:rPr lang="en-US" dirty="0" smtClean="0"/>
              <a:t>Implementation transfers 10KB in a time unit of 537.5ns – if periods are multiples of </a:t>
            </a:r>
            <a:r>
              <a:rPr lang="en-US" dirty="0" err="1" smtClean="0"/>
              <a:t>ms</a:t>
            </a:r>
            <a:r>
              <a:rPr lang="en-US" dirty="0" smtClean="0"/>
              <a:t>, L is large.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84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Periods – Greedy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68" y="861237"/>
            <a:ext cx="3852333" cy="3852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77" y="4861278"/>
            <a:ext cx="5768955" cy="12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Assignments – Research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024"/>
            <a:ext cx="9143999" cy="5550864"/>
          </a:xfrm>
        </p:spPr>
        <p:txBody>
          <a:bodyPr/>
          <a:lstStyle/>
          <a:p>
            <a:r>
              <a:rPr lang="en-CA" dirty="0" smtClean="0"/>
              <a:t>Saturday Oct 13 8:00AM: Project proposal</a:t>
            </a:r>
          </a:p>
          <a:p>
            <a:pPr lvl="1"/>
            <a:r>
              <a:rPr lang="en-CA" dirty="0" smtClean="0"/>
              <a:t>Max 2 pages document.</a:t>
            </a:r>
          </a:p>
          <a:p>
            <a:pPr lvl="1"/>
            <a:r>
              <a:rPr lang="en-CA" dirty="0" smtClean="0"/>
              <a:t>Describe what you want to do, why is it relevant, what will be the contribution, and a brief summary of your work plan.</a:t>
            </a:r>
          </a:p>
          <a:p>
            <a:pPr lvl="1"/>
            <a:r>
              <a:rPr lang="en-CA" dirty="0" smtClean="0"/>
              <a:t>Please pick a title for the project.</a:t>
            </a:r>
            <a:endParaRPr lang="en-CA" dirty="0"/>
          </a:p>
          <a:p>
            <a:pPr lvl="1"/>
            <a:r>
              <a:rPr lang="en-CA" dirty="0" smtClean="0"/>
              <a:t>I would suggest using a ACM/IEEE double-column conference format. This way, it is easier for you to re-use the proposal text when you create the final report.</a:t>
            </a:r>
          </a:p>
          <a:p>
            <a:pPr lvl="1"/>
            <a:r>
              <a:rPr lang="en-CA" dirty="0" smtClean="0"/>
              <a:t>Please send me the proposal by email in </a:t>
            </a:r>
            <a:r>
              <a:rPr lang="en-CA" dirty="0" err="1" smtClean="0"/>
              <a:t>pdf</a:t>
            </a:r>
            <a:r>
              <a:rPr lang="en-CA" dirty="0" smtClean="0"/>
              <a:t> or word format.</a:t>
            </a:r>
          </a:p>
          <a:p>
            <a:endParaRPr lang="en-CA" dirty="0" smtClean="0"/>
          </a:p>
          <a:p>
            <a:r>
              <a:rPr lang="en-CA" dirty="0" smtClean="0"/>
              <a:t>If you want to further discuss the project, I will be available this afternoon, tomorrow morning and Friday morning this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8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Divide time into intervals of length L.</a:t>
            </a:r>
            <a:endParaRPr lang="en-US" dirty="0"/>
          </a:p>
          <a:p>
            <a:r>
              <a:rPr lang="en-US" dirty="0" smtClean="0"/>
              <a:t>Define lag for a job of task </a:t>
            </a:r>
            <a:r>
              <a:rPr lang="en-US" dirty="0" err="1" smtClean="0"/>
              <a:t>i</a:t>
            </a:r>
            <a:r>
              <a:rPr lang="en-US" dirty="0" smtClean="0"/>
              <a:t> as: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* t - #</a:t>
            </a:r>
            <a:r>
              <a:rPr lang="en-US" dirty="0" err="1" smtClean="0"/>
              <a:t>units_executed</a:t>
            </a:r>
            <a:endParaRPr lang="en-US" dirty="0" smtClean="0"/>
          </a:p>
          <a:p>
            <a:pPr lvl="1"/>
            <a:r>
              <a:rPr lang="en-US" dirty="0" smtClean="0"/>
              <a:t>Schedulable if lag at the deadline = 0.</a:t>
            </a:r>
          </a:p>
          <a:p>
            <a:pPr lvl="1"/>
            <a:r>
              <a:rPr lang="en-US" dirty="0" smtClean="0"/>
              <a:t>Lag of a overlap set: sum of the lags of tasks in the set.</a:t>
            </a:r>
            <a:endParaRPr lang="en-US" dirty="0"/>
          </a:p>
          <a:p>
            <a:r>
              <a:rPr lang="en-US" dirty="0" smtClean="0"/>
              <a:t>Key idea: compute the number of time units that each job executes in the interval such that:</a:t>
            </a:r>
          </a:p>
          <a:p>
            <a:pPr lvl="1"/>
            <a:r>
              <a:rPr lang="en-US" dirty="0"/>
              <a:t>The number of time units for each overlap set is not greater than </a:t>
            </a:r>
            <a:r>
              <a:rPr lang="en-US" dirty="0" smtClean="0"/>
              <a:t>L (this makes it schedulable in the interval)</a:t>
            </a:r>
            <a:endParaRPr lang="en-US" dirty="0"/>
          </a:p>
          <a:p>
            <a:pPr lvl="1"/>
            <a:r>
              <a:rPr lang="en-US" dirty="0" smtClean="0"/>
              <a:t>The lag of the job is always &gt; -1 and &lt; 1 (this means the job meets the deadline) </a:t>
            </a:r>
            <a:endParaRPr lang="en-US" dirty="0"/>
          </a:p>
          <a:p>
            <a:r>
              <a:rPr lang="en-US" dirty="0" smtClean="0"/>
              <a:t>How is it done? Complex graph-theoretical proof.</a:t>
            </a:r>
          </a:p>
          <a:p>
            <a:pPr lvl="1"/>
            <a:r>
              <a:rPr lang="en-US" dirty="0" smtClean="0"/>
              <a:t>Solve a max flow problem at each interval.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932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mesh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 Slot-based Real-time Scheduling Algorithm for Concurrent Transactions in </a:t>
            </a:r>
            <a:r>
              <a:rPr lang="en-US" u="sng" dirty="0" err="1" smtClean="0"/>
              <a:t>NoC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Same result as before, but usable on 2D mesh networks.</a:t>
            </a:r>
          </a:p>
          <a:p>
            <a:endParaRPr lang="en-US" dirty="0" smtClean="0"/>
          </a:p>
          <a:p>
            <a:r>
              <a:rPr lang="en-US" dirty="0" smtClean="0"/>
              <a:t>Unfortunately, requires some weird assumptions on the transaction configuration…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04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Predictability: Other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8867162" cy="5514754"/>
          </a:xfrm>
        </p:spPr>
        <p:txBody>
          <a:bodyPr/>
          <a:lstStyle/>
          <a:p>
            <a:r>
              <a:rPr lang="en-US" sz="2200" dirty="0" smtClean="0"/>
              <a:t>Fixed-Priority Arbitration</a:t>
            </a:r>
          </a:p>
          <a:p>
            <a:pPr lvl="1"/>
            <a:r>
              <a:rPr lang="en-US" sz="2200" dirty="0" smtClean="0"/>
              <a:t>Let packets contend at each router, but arbitrate according to strict fixed-priority </a:t>
            </a:r>
          </a:p>
          <a:p>
            <a:pPr lvl="1"/>
            <a:r>
              <a:rPr lang="en-US" sz="2200" dirty="0" smtClean="0"/>
              <a:t>Then build a </a:t>
            </a:r>
            <a:r>
              <a:rPr lang="en-US" sz="2200" dirty="0" err="1" smtClean="0"/>
              <a:t>schedulability</a:t>
            </a:r>
            <a:r>
              <a:rPr lang="en-US" sz="2200" dirty="0" smtClean="0"/>
              <a:t> analysis for all flows</a:t>
            </a:r>
          </a:p>
          <a:p>
            <a:pPr lvl="1"/>
            <a:r>
              <a:rPr lang="en-US" sz="2200" dirty="0" smtClean="0"/>
              <a:t>Issue #1: not really </a:t>
            </a:r>
            <a:r>
              <a:rPr lang="en-US" sz="2200" dirty="0" err="1" smtClean="0"/>
              <a:t>composable</a:t>
            </a:r>
            <a:endParaRPr lang="en-US" sz="2200" dirty="0" smtClean="0"/>
          </a:p>
          <a:p>
            <a:pPr lvl="1"/>
            <a:r>
              <a:rPr lang="en-US" sz="2200" dirty="0" smtClean="0"/>
              <a:t>Issue #2: do we have enough priorities (i.e. do we have buffers)?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Routing</a:t>
            </a:r>
          </a:p>
          <a:p>
            <a:pPr lvl="1"/>
            <a:r>
              <a:rPr lang="en-US" sz="2200" dirty="0" smtClean="0"/>
              <a:t>So far we have assumed that routes are predetermined</a:t>
            </a:r>
          </a:p>
          <a:p>
            <a:pPr lvl="1"/>
            <a:r>
              <a:rPr lang="en-US" sz="2200" dirty="0" smtClean="0"/>
              <a:t>In practice, we can optimize the routes to reduce contention</a:t>
            </a:r>
          </a:p>
          <a:p>
            <a:pPr lvl="1"/>
            <a:r>
              <a:rPr lang="en-US" sz="2200" dirty="0" smtClean="0"/>
              <a:t>Many general-purpose networks use on-line rerouting</a:t>
            </a:r>
          </a:p>
          <a:p>
            <a:pPr lvl="1"/>
            <a:r>
              <a:rPr lang="en-US" sz="2200" dirty="0" smtClean="0"/>
              <a:t>Off-line routes optimization probably more suitable for real-time systems.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4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956930"/>
            <a:ext cx="8726051" cy="5514754"/>
          </a:xfrm>
        </p:spPr>
        <p:txBody>
          <a:bodyPr/>
          <a:lstStyle/>
          <a:p>
            <a:r>
              <a:rPr lang="en-US" dirty="0" smtClean="0"/>
              <a:t>In practice, timing interference in a multicore system depends on all shared resources:</a:t>
            </a:r>
          </a:p>
          <a:p>
            <a:pPr lvl="1"/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Interconnects</a:t>
            </a:r>
          </a:p>
          <a:p>
            <a:pPr lvl="1"/>
            <a:r>
              <a:rPr lang="en-US" dirty="0" smtClean="0"/>
              <a:t>Main Memory</a:t>
            </a:r>
          </a:p>
          <a:p>
            <a:r>
              <a:rPr lang="en-US" dirty="0" smtClean="0"/>
              <a:t>A predictable architecture should consider the interplay among all such resources</a:t>
            </a:r>
            <a:endParaRPr lang="en-US" dirty="0"/>
          </a:p>
          <a:p>
            <a:pPr lvl="1"/>
            <a:r>
              <a:rPr lang="en-US" dirty="0" smtClean="0"/>
              <a:t>Arbitration: the order in which cores access one resource will have an effect on the next resource in the chain</a:t>
            </a:r>
          </a:p>
          <a:p>
            <a:pPr lvl="1"/>
            <a:r>
              <a:rPr lang="en-US" dirty="0" smtClean="0"/>
              <a:t>Latency: access latency for a slower resource can effectively hide the latency for access to a faster resource</a:t>
            </a:r>
          </a:p>
          <a:p>
            <a:r>
              <a:rPr lang="en-US" dirty="0" smtClean="0"/>
              <a:t>Let’s see some examples…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847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sz="3800" dirty="0" smtClean="0"/>
              <a:t>HW Support for WCET Analysis of Hard Real-Time Multicore Systems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938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Intra-Core and Inter-Core Arbiters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77" b="-12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45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10" y="976488"/>
            <a:ext cx="4751211" cy="1609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09" y="2764367"/>
            <a:ext cx="4751211" cy="1487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07" y="4464755"/>
            <a:ext cx="5273325" cy="14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4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WCET Using Different Cache Banks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9915" b="-99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128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Bankization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                        </a:t>
            </a:r>
            <a:r>
              <a:rPr lang="en-US" sz="3200" dirty="0" err="1" smtClean="0"/>
              <a:t>Columnization</a:t>
            </a:r>
            <a:r>
              <a:rPr lang="en-US" sz="3200" dirty="0" smtClean="0"/>
              <a:t> (Cache-Way Partitioning)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965" r="-2965"/>
          <a:stretch>
            <a:fillRect/>
          </a:stretch>
        </p:blipFill>
        <p:spPr>
          <a:xfrm>
            <a:off x="654781" y="1098043"/>
            <a:ext cx="6541717" cy="39678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8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Non-Real Time Tasks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655" b="-10655"/>
          <a:stretch>
            <a:fillRect/>
          </a:stretch>
        </p:blipFill>
        <p:spPr>
          <a:xfrm>
            <a:off x="1176893" y="1309708"/>
            <a:ext cx="6192745" cy="37561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28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 Today: Interconnects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956930"/>
            <a:ext cx="6002606" cy="559272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</a:t>
            </a:r>
            <a:r>
              <a:rPr lang="en-US" dirty="0"/>
              <a:t>-chip </a:t>
            </a:r>
            <a:r>
              <a:rPr lang="en-US" u="sng" dirty="0"/>
              <a:t>bandwidth wall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We need scalable </a:t>
            </a:r>
            <a:r>
              <a:rPr lang="en-US" dirty="0"/>
              <a:t>communication between cores in a multi-core system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can we provide isolation?</a:t>
            </a:r>
          </a:p>
          <a:p>
            <a:endParaRPr lang="en-US" dirty="0" smtClean="0"/>
          </a:p>
          <a:p>
            <a:r>
              <a:rPr lang="en-US" dirty="0" smtClean="0"/>
              <a:t>Delay on the interconnects compounds cache/memory access delay</a:t>
            </a:r>
          </a:p>
          <a:p>
            <a:endParaRPr lang="en-US" dirty="0"/>
          </a:p>
          <a:p>
            <a:r>
              <a:rPr lang="en-US" dirty="0" smtClean="0"/>
              <a:t>Interconnects links are a shared resource – tasks suffer timing interference.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162" y="1523999"/>
            <a:ext cx="266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1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Bus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paper assumed RR inter-core arbitration.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do better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Yes! </a:t>
            </a:r>
            <a:r>
              <a:rPr lang="en-US" dirty="0"/>
              <a:t>Bus scheduling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Use TDMA instead of RR – same worst-case behavior</a:t>
            </a:r>
          </a:p>
          <a:p>
            <a:pPr lvl="1"/>
            <a:r>
              <a:rPr lang="en-US" dirty="0" smtClean="0"/>
              <a:t>Analyze the tasks</a:t>
            </a:r>
          </a:p>
          <a:p>
            <a:pPr lvl="1"/>
            <a:r>
              <a:rPr lang="en-US" dirty="0" smtClean="0"/>
              <a:t>Determine optimal TDMA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Ex: </a:t>
            </a:r>
            <a:r>
              <a:rPr lang="en-US" u="sng" dirty="0" smtClean="0"/>
              <a:t>Predictable </a:t>
            </a:r>
            <a:r>
              <a:rPr lang="en-US" u="sng" dirty="0"/>
              <a:t>Implementation of Real-Time Applications on Multiprocessor Systems-on-Chip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116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31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8" y="747889"/>
            <a:ext cx="7943355" cy="55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8867162" cy="5195157"/>
          </a:xfrm>
        </p:spPr>
        <p:txBody>
          <a:bodyPr/>
          <a:lstStyle/>
          <a:p>
            <a:r>
              <a:rPr lang="en-US" dirty="0" smtClean="0"/>
              <a:t>Shared bus</a:t>
            </a:r>
          </a:p>
          <a:p>
            <a:pPr lvl="1"/>
            <a:r>
              <a:rPr lang="en-US" dirty="0" smtClean="0"/>
              <a:t>Single resource – each data transaction interferes with every other transaction</a:t>
            </a:r>
          </a:p>
          <a:p>
            <a:pPr lvl="1"/>
            <a:r>
              <a:rPr lang="en-US" dirty="0" smtClean="0"/>
              <a:t>Not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57" y="3200399"/>
            <a:ext cx="3289300" cy="24765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726543"/>
            <a:ext cx="5235222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Crossbar</a:t>
            </a:r>
          </a:p>
          <a:p>
            <a:pPr lvl="1"/>
            <a:r>
              <a:rPr lang="en-US" dirty="0" smtClean="0"/>
              <a:t>N input ports, M output ports</a:t>
            </a:r>
          </a:p>
          <a:p>
            <a:pPr lvl="1"/>
            <a:r>
              <a:rPr lang="en-US" dirty="0" smtClean="0"/>
              <a:t>Each input connected to each output</a:t>
            </a:r>
          </a:p>
          <a:p>
            <a:pPr lvl="1"/>
            <a:r>
              <a:rPr lang="en-US" dirty="0" smtClean="0"/>
              <a:t>Usually employs virtual input buffers</a:t>
            </a:r>
          </a:p>
          <a:p>
            <a:pPr lvl="1"/>
            <a:r>
              <a:rPr lang="en-US" dirty="0" smtClean="0"/>
              <a:t>Problem: still scales poorly. Wire delay increases with N, M.</a:t>
            </a:r>
          </a:p>
        </p:txBody>
      </p:sp>
    </p:spTree>
    <p:extLst>
      <p:ext uri="{BB962C8B-B14F-4D97-AF65-F5344CB8AC3E}">
        <p14:creationId xmlns:p14="http://schemas.microsoft.com/office/powerpoint/2010/main" val="316954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Network-on-Chip</a:t>
            </a:r>
          </a:p>
          <a:p>
            <a:pPr lvl="1"/>
            <a:r>
              <a:rPr lang="en-US" dirty="0" smtClean="0"/>
              <a:t>Interconnects comprises on-chip routers connected by (usually full-duplex) links</a:t>
            </a:r>
          </a:p>
          <a:p>
            <a:pPr lvl="1"/>
            <a:r>
              <a:rPr lang="en-US" dirty="0" smtClean="0"/>
              <a:t>Topologies include linear, ring, 2D mesh, 2D torus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5" y="3316111"/>
            <a:ext cx="2689541" cy="2701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82" y="3205687"/>
            <a:ext cx="2755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Off-Chip </a:t>
            </a:r>
            <a:r>
              <a:rPr lang="en-US" dirty="0" err="1" smtClean="0"/>
              <a:t>vs</a:t>
            </a:r>
            <a:r>
              <a:rPr lang="en-US" dirty="0" smtClean="0"/>
              <a:t> On-Chip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Several key differences…</a:t>
            </a:r>
            <a:endParaRPr lang="en-US" dirty="0"/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It is much easier to synchronize on-chip routers</a:t>
            </a:r>
            <a:endParaRPr lang="en-US" dirty="0"/>
          </a:p>
          <a:p>
            <a:r>
              <a:rPr lang="en-US" dirty="0" smtClean="0"/>
              <a:t>Link Width</a:t>
            </a:r>
          </a:p>
          <a:p>
            <a:pPr lvl="1"/>
            <a:r>
              <a:rPr lang="en-US" dirty="0" smtClean="0"/>
              <a:t>Wires are relatively inexpensive in on-chip networks – this means links are typically fairly wide.</a:t>
            </a:r>
          </a:p>
          <a:p>
            <a:pPr lvl="1"/>
            <a:r>
              <a:rPr lang="en-US" dirty="0" smtClean="0"/>
              <a:t>On the other hand, many off-chip networks (ex: PCI express, SATA) moved to serial connections years ago.</a:t>
            </a:r>
          </a:p>
          <a:p>
            <a:r>
              <a:rPr lang="en-US" dirty="0" smtClean="0"/>
              <a:t>Buffers</a:t>
            </a:r>
          </a:p>
          <a:p>
            <a:pPr lvl="1"/>
            <a:r>
              <a:rPr lang="en-US" dirty="0" smtClean="0"/>
              <a:t>Buffers are relatively inexpensive in off-chip networks (compared to other elements).</a:t>
            </a:r>
          </a:p>
          <a:p>
            <a:pPr lvl="1"/>
            <a:r>
              <a:rPr lang="en-US" dirty="0" smtClean="0"/>
              <a:t>On the other hand, buffers are the main cost (area and power) in on-chip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63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2" y="956930"/>
            <a:ext cx="8711940" cy="5393070"/>
          </a:xfrm>
        </p:spPr>
        <p:txBody>
          <a:bodyPr/>
          <a:lstStyle/>
          <a:p>
            <a:r>
              <a:rPr lang="en-US" dirty="0" smtClean="0"/>
              <a:t>Wormhole routing (flit switches)</a:t>
            </a:r>
          </a:p>
          <a:p>
            <a:pPr lvl="1"/>
            <a:r>
              <a:rPr lang="en-US" dirty="0" smtClean="0"/>
              <a:t>Instead of buffering the whole packet, buffer only part of it </a:t>
            </a:r>
          </a:p>
          <a:p>
            <a:pPr lvl="1"/>
            <a:r>
              <a:rPr lang="en-US" dirty="0" smtClean="0"/>
              <a:t>Break packet into blocks (flits) – usually of size equal to link width</a:t>
            </a:r>
          </a:p>
          <a:p>
            <a:pPr lvl="1"/>
            <a:r>
              <a:rPr lang="en-US" dirty="0" smtClean="0"/>
              <a:t>Flits propagate in sequence through the network</a:t>
            </a:r>
          </a:p>
          <a:p>
            <a:r>
              <a:rPr lang="en-US" dirty="0" smtClean="0"/>
              <a:t>Virtual Channels</a:t>
            </a:r>
          </a:p>
          <a:p>
            <a:pPr lvl="1"/>
            <a:r>
              <a:rPr lang="en-US" dirty="0" smtClean="0"/>
              <a:t>Problem: packet now occupies multiple flit switches</a:t>
            </a:r>
          </a:p>
          <a:p>
            <a:pPr lvl="1"/>
            <a:r>
              <a:rPr lang="en-US" dirty="0" smtClean="0"/>
              <a:t>If the packet becomes blocked due to contention, all switches are blocked</a:t>
            </a:r>
          </a:p>
          <a:p>
            <a:pPr lvl="1"/>
            <a:r>
              <a:rPr lang="en-US" dirty="0" smtClean="0"/>
              <a:t>Solution: implement multiple flit buffers (virtual channels) inside each router</a:t>
            </a:r>
          </a:p>
          <a:p>
            <a:pPr lvl="1"/>
            <a:r>
              <a:rPr lang="en-US" dirty="0" smtClean="0"/>
              <a:t>Then assign different packets to different virtual channels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53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dirty="0" err="1" smtClean="0"/>
              <a:t>AEthereal</a:t>
            </a:r>
            <a:r>
              <a:rPr lang="en-US" dirty="0" smtClean="0"/>
              <a:t> Network on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78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AEthereal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interconnects architecture implemented by Philips (now NXP semiconductors)</a:t>
            </a:r>
          </a:p>
          <a:p>
            <a:endParaRPr lang="en-US" dirty="0" smtClean="0"/>
          </a:p>
          <a:p>
            <a:r>
              <a:rPr lang="en-US" dirty="0" smtClean="0"/>
              <a:t>Key idea: </a:t>
            </a:r>
            <a:r>
              <a:rPr lang="en-US" dirty="0" err="1" smtClean="0"/>
              <a:t>NoC</a:t>
            </a:r>
            <a:r>
              <a:rPr lang="en-US" dirty="0" smtClean="0"/>
              <a:t> comprises both Best Effort and Guaranteed Service routers.</a:t>
            </a:r>
          </a:p>
          <a:p>
            <a:r>
              <a:rPr lang="en-US" dirty="0" smtClean="0"/>
              <a:t>GS routers are </a:t>
            </a:r>
            <a:r>
              <a:rPr lang="en-US" dirty="0" err="1" smtClean="0"/>
              <a:t>contentionless</a:t>
            </a:r>
            <a:endParaRPr lang="en-US" dirty="0" smtClean="0"/>
          </a:p>
          <a:p>
            <a:pPr lvl="1"/>
            <a:r>
              <a:rPr lang="en-US" dirty="0" smtClean="0"/>
              <a:t>Synchronize routers</a:t>
            </a:r>
          </a:p>
          <a:p>
            <a:pPr lvl="1"/>
            <a:r>
              <a:rPr lang="en-US" dirty="0" smtClean="0"/>
              <a:t>Divide time into fixed-size slot</a:t>
            </a:r>
          </a:p>
          <a:p>
            <a:pPr lvl="1"/>
            <a:r>
              <a:rPr lang="en-US" dirty="0" smtClean="0"/>
              <a:t>Table dictates routing in each time slot</a:t>
            </a:r>
          </a:p>
          <a:p>
            <a:pPr lvl="1"/>
            <a:r>
              <a:rPr lang="en-US" dirty="0" smtClean="0"/>
              <a:t>Tables build so that blocks never wait – one-block queuing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779274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2154</TotalTime>
  <Words>1340</Words>
  <Application>Microsoft Macintosh PowerPoint</Application>
  <PresentationFormat>On-screen Show (4:3)</PresentationFormat>
  <Paragraphs>189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Engineering_Black</vt:lpstr>
      <vt:lpstr>ECE 720T5 Fall 2012       Cyber-Physical Systems</vt:lpstr>
      <vt:lpstr>Assignments – Research Track</vt:lpstr>
      <vt:lpstr>Topic Today: Interconnects</vt:lpstr>
      <vt:lpstr>Interconnects Types</vt:lpstr>
      <vt:lpstr>Interconnects Types</vt:lpstr>
      <vt:lpstr>Off-Chip vs On-Chip Networks</vt:lpstr>
      <vt:lpstr>Other Details</vt:lpstr>
      <vt:lpstr>AEthereal Network on Chip</vt:lpstr>
      <vt:lpstr>AEthereal</vt:lpstr>
      <vt:lpstr>Routing Table</vt:lpstr>
      <vt:lpstr>Combined GS-BE Router</vt:lpstr>
      <vt:lpstr>Alternative: Centralized Model</vt:lpstr>
      <vt:lpstr>Centralized Mode Router</vt:lpstr>
      <vt:lpstr>Results: Buffers are Expensive</vt:lpstr>
      <vt:lpstr>The Big Issue</vt:lpstr>
      <vt:lpstr>Computing the Schedule</vt:lpstr>
      <vt:lpstr>Transaction Sets And Linearization</vt:lpstr>
      <vt:lpstr>Results</vt:lpstr>
      <vt:lpstr>Same Periods – Greedy Algorithm</vt:lpstr>
      <vt:lpstr>Different Periods</vt:lpstr>
      <vt:lpstr>What about mesh networks?</vt:lpstr>
      <vt:lpstr>NoC Predictability: Other Directions</vt:lpstr>
      <vt:lpstr>Putting Everything Together…</vt:lpstr>
      <vt:lpstr>HW Support for WCET Analysis of Hard Real-Time Multicore Systems</vt:lpstr>
      <vt:lpstr>Intra-Core and Inter-Core Arbiters</vt:lpstr>
      <vt:lpstr>Timing Interference</vt:lpstr>
      <vt:lpstr>WCET Using Different Cache Banks</vt:lpstr>
      <vt:lpstr>Bankization vs                         Columnization (Cache-Way Partitioning)</vt:lpstr>
      <vt:lpstr>Non-Real Time Tasks</vt:lpstr>
      <vt:lpstr>Optimizing the Bus Schedule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393</cp:revision>
  <cp:lastPrinted>2011-10-12T04:59:54Z</cp:lastPrinted>
  <dcterms:created xsi:type="dcterms:W3CDTF">2011-07-11T00:40:10Z</dcterms:created>
  <dcterms:modified xsi:type="dcterms:W3CDTF">2012-10-18T02:19:49Z</dcterms:modified>
</cp:coreProperties>
</file>