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3" r:id="rId2"/>
  </p:sldMasterIdLst>
  <p:notesMasterIdLst>
    <p:notesMasterId r:id="rId18"/>
  </p:notesMasterIdLst>
  <p:sldIdLst>
    <p:sldId id="256" r:id="rId3"/>
    <p:sldId id="512" r:id="rId4"/>
    <p:sldId id="511" r:id="rId5"/>
    <p:sldId id="515" r:id="rId6"/>
    <p:sldId id="530" r:id="rId7"/>
    <p:sldId id="516" r:id="rId8"/>
    <p:sldId id="518" r:id="rId9"/>
    <p:sldId id="519" r:id="rId10"/>
    <p:sldId id="528" r:id="rId11"/>
    <p:sldId id="478" r:id="rId12"/>
    <p:sldId id="493" r:id="rId13"/>
    <p:sldId id="494" r:id="rId14"/>
    <p:sldId id="520" r:id="rId15"/>
    <p:sldId id="521" r:id="rId16"/>
    <p:sldId id="522" r:id="rId17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F214EA-474A-4334-A62F-9999E722DA2C}">
          <p14:sldIdLst>
            <p14:sldId id="256"/>
            <p14:sldId id="512"/>
            <p14:sldId id="511"/>
            <p14:sldId id="515"/>
            <p14:sldId id="530"/>
            <p14:sldId id="516"/>
            <p14:sldId id="518"/>
            <p14:sldId id="519"/>
            <p14:sldId id="528"/>
            <p14:sldId id="478"/>
            <p14:sldId id="493"/>
            <p14:sldId id="494"/>
            <p14:sldId id="520"/>
            <p14:sldId id="521"/>
            <p14:sldId id="52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66" autoAdjust="0"/>
  </p:normalViewPr>
  <p:slideViewPr>
    <p:cSldViewPr snapToGrid="0" snapToObjects="1">
      <p:cViewPr>
        <p:scale>
          <a:sx n="108" d="100"/>
          <a:sy n="108" d="100"/>
        </p:scale>
        <p:origin x="-1696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D4B28-E48A-4072-9159-A2EA3DEAAE79}" type="datetimeFigureOut">
              <a:rPr lang="en-CA" smtClean="0"/>
              <a:t>10/30/12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3BA49-2B02-4A24-9E99-FC23E1A79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24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4000" y="-11796713"/>
            <a:ext cx="16644938" cy="12485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8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152400"/>
            <a:ext cx="8274111" cy="2384426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733800"/>
            <a:ext cx="7315200" cy="298767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8" descr="uiuc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2710" y="2667000"/>
            <a:ext cx="64129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2667000"/>
            <a:ext cx="8305800" cy="868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A356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51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530"/>
            <a:ext cx="82296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173"/>
            <a:ext cx="8229600" cy="51881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107442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31635"/>
            <a:ext cx="533400" cy="12567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90550" y="931635"/>
            <a:ext cx="8553450" cy="1256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A3562"/>
              </a:solidFill>
              <a:latin typeface="Calibri"/>
            </a:endParaRPr>
          </a:p>
        </p:txBody>
      </p:sp>
      <p:sp>
        <p:nvSpPr>
          <p:cNvPr id="10" name="Slide Number Placeholder 22"/>
          <p:cNvSpPr txBox="1">
            <a:spLocks/>
          </p:cNvSpPr>
          <p:nvPr userDrawn="1"/>
        </p:nvSpPr>
        <p:spPr>
          <a:xfrm>
            <a:off x="0" y="923697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/>
              <a:ea typeface="+mn-ea"/>
            </a:endParaRPr>
          </a:p>
        </p:txBody>
      </p:sp>
      <p:pic>
        <p:nvPicPr>
          <p:cNvPr id="11" name="Picture 8" descr="uiuc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48456"/>
            <a:ext cx="228599" cy="30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228600" y="6548456"/>
            <a:ext cx="685800" cy="30954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79714" y="6548456"/>
            <a:ext cx="8164286" cy="30954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Real-Time Control of I/O COTS Peripherals for Embedded Systems, RTSS 2009</a:t>
            </a:r>
            <a:endParaRPr lang="en-US" dirty="0">
              <a:solidFill>
                <a:srgbClr val="0A356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955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744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5198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570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5859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182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040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929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492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04" y="0"/>
            <a:ext cx="8565158" cy="861237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19515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DA3D6-BA25-433F-A9BA-5036AE111D03}" type="datetime1">
              <a:rPr lang="en-CA" smtClean="0"/>
              <a:t>10/30/12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3082" y="6106559"/>
            <a:ext cx="966175" cy="365125"/>
          </a:xfrm>
        </p:spPr>
        <p:txBody>
          <a:bodyPr/>
          <a:lstStyle>
            <a:lvl1pPr>
              <a:defRPr/>
            </a:lvl1pPr>
          </a:lstStyle>
          <a:p>
            <a:fld id="{9E8281E7-ED26-4FDF-A81D-C63B5C4C571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008" y="5830349"/>
            <a:ext cx="2223083" cy="643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861237"/>
            <a:ext cx="9144000" cy="4390"/>
          </a:xfrm>
          <a:prstGeom prst="line">
            <a:avLst/>
          </a:prstGeom>
          <a:ln w="12700" cmpd="sng">
            <a:solidFill>
              <a:srgbClr val="4A23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54196" y="610870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CA" dirty="0" smtClean="0"/>
              <a:t>/</a:t>
            </a:r>
            <a:r>
              <a:rPr lang="en-CA" baseline="0" dirty="0" smtClean="0"/>
              <a:t> 50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721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10/30/12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86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58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D0014-C320-4223-B3CF-C6D006A281E8}" type="datetime1">
              <a:rPr lang="en-CA" smtClean="0"/>
              <a:t>10/30/12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0B6C9-74B1-4D63-A8AE-62FC058CA6E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67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C0AF0-110E-402C-B9B4-1E65A5CAEB6F}" type="datetime1">
              <a:rPr lang="en-CA" smtClean="0"/>
              <a:t>10/30/12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7D0F1-AF9F-4725-A92B-88ECFB40C4B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33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E1FA2-6918-4420-A423-A3AF65C20276}" type="datetime1">
              <a:rPr lang="en-CA" smtClean="0"/>
              <a:t>10/30/12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38026-329F-4D12-BF8A-D8C726627C7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29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4AA4C-BE25-4A96-A1D0-57E82FB7B036}" type="datetime1">
              <a:rPr lang="en-CA" smtClean="0"/>
              <a:t>10/30/12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E6E1-08A3-4AC1-B41C-052042F445A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74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F8E3F-6E57-4BF6-978F-E0A16BD28633}" type="datetime1">
              <a:rPr lang="en-CA" smtClean="0"/>
              <a:t>10/30/12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F9F8-463D-4CD6-95B9-B1C20388211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88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0AB6D-57E4-4157-A3AC-E721F379C44A}" type="datetime1">
              <a:rPr lang="en-CA" smtClean="0"/>
              <a:t>10/30/12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C2A06-1BFC-4AC4-9B35-69C76D4C2B0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15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49CF754-CA6D-4F0F-A54C-6670EC127DB0}" type="datetime1">
              <a:rPr lang="en-CA" smtClean="0"/>
              <a:t>10/30/12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7" y="608965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3F60D685-141D-4225-82A7-0CA82435C40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4" r:id="rId2"/>
    <p:sldLayoutId id="2147483712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10/30/12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825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174750" y="1182688"/>
            <a:ext cx="7512050" cy="2417762"/>
          </a:xfrm>
        </p:spPr>
        <p:txBody>
          <a:bodyPr/>
          <a:lstStyle/>
          <a:p>
            <a:pPr eaLnBrk="1" hangingPunct="1"/>
            <a:r>
              <a:rPr lang="en-US" dirty="0" smtClean="0"/>
              <a:t>ECE 720T5 Fall 2012       Cyber-Physical Systems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3240088" y="3684588"/>
            <a:ext cx="4967287" cy="1168400"/>
          </a:xfrm>
        </p:spPr>
        <p:txBody>
          <a:bodyPr/>
          <a:lstStyle/>
          <a:p>
            <a:pPr eaLnBrk="1" hangingPunct="1"/>
            <a:r>
              <a:rPr lang="en-US" dirty="0" smtClean="0"/>
              <a:t>Rodolfo </a:t>
            </a:r>
            <a:r>
              <a:rPr lang="en-US" dirty="0" err="1" smtClean="0"/>
              <a:t>Pellizzoni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031" y="5372650"/>
            <a:ext cx="863600" cy="79400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055" y="2919600"/>
            <a:ext cx="838200" cy="593089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rot="16200000" flipH="1">
            <a:off x="4022109" y="3670999"/>
            <a:ext cx="3226246" cy="1593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Real-Time Control of I/O COTS Peripherals for Embedded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2034"/>
            <a:ext cx="3886200" cy="55473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u="sng" dirty="0" smtClean="0"/>
              <a:t>Real-Time Bridge</a:t>
            </a:r>
            <a:r>
              <a:rPr lang="en-US" sz="2000" dirty="0" smtClean="0"/>
              <a:t> is interposed between each high-throughput peripheral and COTS bus.</a:t>
            </a:r>
          </a:p>
          <a:p>
            <a:endParaRPr lang="en-US" sz="2000" dirty="0" smtClean="0"/>
          </a:p>
          <a:p>
            <a:r>
              <a:rPr lang="en-US" sz="2000" dirty="0" smtClean="0"/>
              <a:t>The Real-Time Bridge buffers incoming/outgoing data and delivers it predictably.</a:t>
            </a:r>
          </a:p>
          <a:p>
            <a:endParaRPr lang="en-US" sz="2000" dirty="0" smtClean="0"/>
          </a:p>
          <a:p>
            <a:r>
              <a:rPr lang="en-US" sz="2000" u="sng" dirty="0" smtClean="0"/>
              <a:t>Reservation Controller</a:t>
            </a:r>
            <a:r>
              <a:rPr lang="en-US" sz="2000" dirty="0" smtClean="0"/>
              <a:t> enforces global implicit schedule.</a:t>
            </a:r>
          </a:p>
          <a:p>
            <a:endParaRPr lang="en-US" sz="2000" dirty="0" smtClean="0"/>
          </a:p>
          <a:p>
            <a:r>
              <a:rPr lang="en-US" sz="2000" dirty="0" smtClean="0"/>
              <a:t>Assumption: all flows share main memory… 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… only one peripheral transmit at a time.</a:t>
            </a:r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5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5476" y="4543583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mages10.newegg.com/NeweggImage/productimage/22-136-074-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9531" y="3698282"/>
            <a:ext cx="794724" cy="67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30404" y="1432269"/>
            <a:ext cx="768479" cy="4572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CPU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93755" y="2270470"/>
            <a:ext cx="914401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North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Bridge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6714216" y="2826889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PCIe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89530" y="2826889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Up-Down Arrow 13"/>
          <p:cNvSpPr/>
          <p:nvPr/>
        </p:nvSpPr>
        <p:spPr>
          <a:xfrm>
            <a:off x="7752095" y="3360107"/>
            <a:ext cx="616079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93755" y="3688108"/>
            <a:ext cx="914401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South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Bridge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6714216" y="3688108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ATA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89530" y="3688106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Left-Right Arrow 17"/>
          <p:cNvSpPr/>
          <p:nvPr/>
        </p:nvSpPr>
        <p:spPr>
          <a:xfrm rot="16200000">
            <a:off x="7132239" y="4984045"/>
            <a:ext cx="1830958" cy="61607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PCI-X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89530" y="539467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89530" y="4573134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Up-Down Arrow 20"/>
          <p:cNvSpPr/>
          <p:nvPr/>
        </p:nvSpPr>
        <p:spPr>
          <a:xfrm>
            <a:off x="7739677" y="1904768"/>
            <a:ext cx="616078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6746940" y="4641055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Left-Right Arrow 22"/>
          <p:cNvSpPr/>
          <p:nvPr/>
        </p:nvSpPr>
        <p:spPr>
          <a:xfrm>
            <a:off x="6750046" y="5484330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5451530" y="2826889"/>
            <a:ext cx="1262685" cy="685800"/>
            <a:chOff x="5484254" y="3269457"/>
            <a:chExt cx="1262685" cy="685800"/>
          </a:xfrm>
        </p:grpSpPr>
        <p:sp>
          <p:nvSpPr>
            <p:cNvPr id="24" name="Rectangle 23"/>
            <p:cNvSpPr/>
            <p:nvPr/>
          </p:nvSpPr>
          <p:spPr>
            <a:xfrm>
              <a:off x="5874801" y="3269457"/>
              <a:ext cx="872138" cy="6858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29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Bridge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Left-Right Arrow 25"/>
            <p:cNvSpPr/>
            <p:nvPr/>
          </p:nvSpPr>
          <p:spPr>
            <a:xfrm>
              <a:off x="5484254" y="3444876"/>
              <a:ext cx="390547" cy="334962"/>
            </a:xfrm>
            <a:prstGeom prst="leftRightArrow">
              <a:avLst>
                <a:gd name="adj1" fmla="val 50000"/>
                <a:gd name="adj2" fmla="val 2678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" name="Group 36"/>
          <p:cNvGrpSpPr/>
          <p:nvPr/>
        </p:nvGrpSpPr>
        <p:grpSpPr>
          <a:xfrm>
            <a:off x="5451530" y="3688106"/>
            <a:ext cx="1262685" cy="685800"/>
            <a:chOff x="5484254" y="3269457"/>
            <a:chExt cx="1262685" cy="685800"/>
          </a:xfrm>
        </p:grpSpPr>
        <p:sp>
          <p:nvSpPr>
            <p:cNvPr id="38" name="Rectangle 37"/>
            <p:cNvSpPr/>
            <p:nvPr/>
          </p:nvSpPr>
          <p:spPr>
            <a:xfrm>
              <a:off x="5874801" y="3269457"/>
              <a:ext cx="872138" cy="6858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29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Bridge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Left-Right Arrow 38"/>
            <p:cNvSpPr/>
            <p:nvPr/>
          </p:nvSpPr>
          <p:spPr>
            <a:xfrm>
              <a:off x="5484254" y="3444876"/>
              <a:ext cx="390547" cy="334962"/>
            </a:xfrm>
            <a:prstGeom prst="leftRightArrow">
              <a:avLst>
                <a:gd name="adj1" fmla="val 50000"/>
                <a:gd name="adj2" fmla="val 2678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0" name="Group 39"/>
          <p:cNvGrpSpPr/>
          <p:nvPr/>
        </p:nvGrpSpPr>
        <p:grpSpPr>
          <a:xfrm>
            <a:off x="5451531" y="4548532"/>
            <a:ext cx="1262685" cy="685800"/>
            <a:chOff x="5484254" y="3269457"/>
            <a:chExt cx="1262685" cy="685800"/>
          </a:xfrm>
        </p:grpSpPr>
        <p:sp>
          <p:nvSpPr>
            <p:cNvPr id="41" name="Rectangle 40"/>
            <p:cNvSpPr/>
            <p:nvPr/>
          </p:nvSpPr>
          <p:spPr>
            <a:xfrm>
              <a:off x="5874801" y="3269457"/>
              <a:ext cx="872138" cy="6858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29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Bridge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2" name="Left-Right Arrow 41"/>
            <p:cNvSpPr/>
            <p:nvPr/>
          </p:nvSpPr>
          <p:spPr>
            <a:xfrm>
              <a:off x="5484254" y="3444876"/>
              <a:ext cx="390547" cy="334962"/>
            </a:xfrm>
            <a:prstGeom prst="leftRightArrow">
              <a:avLst>
                <a:gd name="adj1" fmla="val 50000"/>
                <a:gd name="adj2" fmla="val 2678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" name="Group 42"/>
          <p:cNvGrpSpPr/>
          <p:nvPr/>
        </p:nvGrpSpPr>
        <p:grpSpPr>
          <a:xfrm>
            <a:off x="5451531" y="5394670"/>
            <a:ext cx="1262685" cy="685800"/>
            <a:chOff x="5484254" y="3269457"/>
            <a:chExt cx="1262685" cy="685800"/>
          </a:xfrm>
        </p:grpSpPr>
        <p:sp>
          <p:nvSpPr>
            <p:cNvPr id="44" name="Rectangle 43"/>
            <p:cNvSpPr/>
            <p:nvPr/>
          </p:nvSpPr>
          <p:spPr>
            <a:xfrm>
              <a:off x="5874801" y="3269457"/>
              <a:ext cx="872138" cy="6858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29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Bridge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5" name="Left-Right Arrow 44"/>
            <p:cNvSpPr/>
            <p:nvPr/>
          </p:nvSpPr>
          <p:spPr>
            <a:xfrm>
              <a:off x="5484254" y="3444876"/>
              <a:ext cx="390547" cy="334962"/>
            </a:xfrm>
            <a:prstGeom prst="leftRightArrow">
              <a:avLst>
                <a:gd name="adj1" fmla="val 50000"/>
                <a:gd name="adj2" fmla="val 2678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4919843" y="1435760"/>
            <a:ext cx="1483392" cy="6096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Reservation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Controller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627267" y="2654386"/>
            <a:ext cx="214810" cy="1725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627267" y="3515605"/>
            <a:ext cx="214810" cy="1725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627267" y="4373906"/>
            <a:ext cx="214810" cy="1725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627268" y="5234332"/>
            <a:ext cx="214810" cy="1725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Left-Right Arrow 59"/>
          <p:cNvSpPr/>
          <p:nvPr/>
        </p:nvSpPr>
        <p:spPr>
          <a:xfrm>
            <a:off x="6714215" y="2377627"/>
            <a:ext cx="879539" cy="3349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952216" y="2210146"/>
            <a:ext cx="762000" cy="4873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2019300" y="5484330"/>
            <a:ext cx="381000" cy="420721"/>
          </a:xfrm>
          <a:prstGeom prst="downArrow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0384" y="6515405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6/19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08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1037"/>
            <a:ext cx="4038600" cy="20875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Experiments based on Intel 975X motherboard with 4 </a:t>
            </a:r>
            <a:r>
              <a:rPr lang="en-US" sz="2000" dirty="0" err="1" smtClean="0"/>
              <a:t>PCIe</a:t>
            </a:r>
            <a:r>
              <a:rPr lang="en-US" sz="2000" dirty="0" smtClean="0"/>
              <a:t> slots.</a:t>
            </a:r>
          </a:p>
          <a:p>
            <a:r>
              <a:rPr lang="en-US" sz="2000" dirty="0" smtClean="0"/>
              <a:t>3 x Real-Time Bridges, 1 x Traffic Generator with synthetic traffic.</a:t>
            </a:r>
          </a:p>
          <a:p>
            <a:r>
              <a:rPr lang="en-US" sz="2000" dirty="0" smtClean="0"/>
              <a:t>Rate Monotonic with Sporadic Servers.</a:t>
            </a:r>
            <a:endParaRPr lang="en-US" sz="2000" dirty="0"/>
          </a:p>
        </p:txBody>
      </p:sp>
      <p:pic>
        <p:nvPicPr>
          <p:cNvPr id="4" name="Picture 3" descr="timing_unschedu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88599"/>
            <a:ext cx="4114800" cy="311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4407799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Scheduling flows without reservation controller (block always low) leads to deadline misses!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4876800" y="5423462"/>
            <a:ext cx="3810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419600" y="5017400"/>
            <a:ext cx="457200" cy="40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191000" y="1101037"/>
          <a:ext cx="4724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  <a:gridCol w="1181100"/>
                <a:gridCol w="1181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Peripheral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RT</a:t>
                      </a:r>
                      <a:r>
                        <a:rPr lang="en-US" baseline="0" dirty="0" smtClean="0"/>
                        <a:t> Bridge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62600" y="261066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Utilization 1, harmonic periods.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5562600" y="3009182"/>
            <a:ext cx="335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5209351" y="2657521"/>
            <a:ext cx="401698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3645799"/>
            <a:ext cx="11437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Generator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96" y="4389870"/>
            <a:ext cx="1092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RT-Bridge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68" y="5062223"/>
            <a:ext cx="1092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RT-Bridge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96" y="5748022"/>
            <a:ext cx="1092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RT-Bridge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384" y="6515405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17/19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458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6228"/>
            <a:ext cx="4038600" cy="20875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Experiments based on Intel 975X motherboard with 4 </a:t>
            </a:r>
            <a:r>
              <a:rPr lang="en-US" sz="2000" dirty="0" err="1" smtClean="0"/>
              <a:t>PCIe</a:t>
            </a:r>
            <a:r>
              <a:rPr lang="en-US" sz="2000" dirty="0" smtClean="0"/>
              <a:t> slots.</a:t>
            </a:r>
          </a:p>
          <a:p>
            <a:r>
              <a:rPr lang="en-US" sz="2000" dirty="0" smtClean="0"/>
              <a:t>3 x Real-Time Bridges, 1 x Traffic Generator with synthetic traffic.</a:t>
            </a:r>
          </a:p>
          <a:p>
            <a:r>
              <a:rPr lang="en-US" sz="2000" dirty="0" smtClean="0"/>
              <a:t>Rate Monotonic with Sporadic Servers.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191000" y="1095590"/>
          <a:ext cx="4724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  <a:gridCol w="1181100"/>
                <a:gridCol w="1181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Peripheral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RT</a:t>
                      </a:r>
                      <a:r>
                        <a:rPr lang="en-US" baseline="0" dirty="0" smtClean="0"/>
                        <a:t> Bridge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 descr="timing_schedu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32981"/>
            <a:ext cx="7543800" cy="3088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62399" y="2669875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No deadline misses with reservation controller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3962399" y="3069986"/>
            <a:ext cx="4953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3581399" y="3069986"/>
            <a:ext cx="381000" cy="262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858" y="3909298"/>
            <a:ext cx="11437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Generator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402" y="4558316"/>
            <a:ext cx="1092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RT-Bridge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402" y="5248599"/>
            <a:ext cx="1092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RT-Bridge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402" y="5916468"/>
            <a:ext cx="1092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RT-Bridge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384" y="6515405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17/19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539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Reconfigurable Devices and Real-Time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23" y="956930"/>
            <a:ext cx="8929077" cy="5901070"/>
          </a:xfrm>
        </p:spPr>
        <p:txBody>
          <a:bodyPr/>
          <a:lstStyle/>
          <a:p>
            <a:r>
              <a:rPr lang="en-US" sz="2200" dirty="0" smtClean="0"/>
              <a:t>Great deal of attention on reconfigurable FPGA for embedded and real-time systems</a:t>
            </a:r>
          </a:p>
          <a:p>
            <a:pPr lvl="1"/>
            <a:r>
              <a:rPr lang="en-US" sz="2200" b="1" dirty="0" smtClean="0"/>
              <a:t>Pro</a:t>
            </a:r>
            <a:r>
              <a:rPr lang="en-US" sz="2200" dirty="0" smtClean="0"/>
              <a:t>: HW logic is (often) more predictable than SW executing on complex microarchitectures</a:t>
            </a:r>
          </a:p>
          <a:p>
            <a:pPr lvl="1"/>
            <a:r>
              <a:rPr lang="en-US" sz="2200" b="1" dirty="0" smtClean="0"/>
              <a:t>Pro</a:t>
            </a:r>
            <a:r>
              <a:rPr lang="en-US" sz="2200" dirty="0" smtClean="0"/>
              <a:t>: HW logic is more efficient (per unit of chip area/power consumption) compared to GP CPU on parallel math crunching applications – somehow negated by GPU nowadays</a:t>
            </a:r>
          </a:p>
          <a:p>
            <a:pPr lvl="1"/>
            <a:r>
              <a:rPr lang="en-US" sz="2200" b="1" dirty="0" smtClean="0"/>
              <a:t>Cons</a:t>
            </a:r>
            <a:r>
              <a:rPr lang="en-US" sz="2200" dirty="0" smtClean="0"/>
              <a:t>: Programming the HW is more complex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Huge </a:t>
            </a:r>
            <a:r>
              <a:rPr lang="en-US" sz="2200" dirty="0" smtClean="0"/>
              <a:t>amount of research on synthesis of FPGA logic from high-level specification (ex: </a:t>
            </a:r>
            <a:r>
              <a:rPr lang="en-US" sz="2200" dirty="0" err="1" smtClean="0"/>
              <a:t>SystemC</a:t>
            </a:r>
            <a:r>
              <a:rPr lang="en-US" sz="2200" dirty="0" smtClean="0"/>
              <a:t>)</a:t>
            </a:r>
            <a:r>
              <a:rPr lang="en-US" sz="2200" dirty="0" smtClean="0"/>
              <a:t>.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702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Reconfigurable 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US" sz="2200" dirty="0"/>
              <a:t>How to use it: static design</a:t>
            </a:r>
          </a:p>
          <a:p>
            <a:pPr lvl="1"/>
            <a:r>
              <a:rPr lang="en-US" sz="2200" dirty="0"/>
              <a:t>Implement I/O, interconnects and all other PE on ASIC.</a:t>
            </a:r>
          </a:p>
          <a:p>
            <a:pPr lvl="1"/>
            <a:r>
              <a:rPr lang="en-US" sz="2200" dirty="0"/>
              <a:t>Use some portion of the chip for a programmable FPGA processor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r>
              <a:rPr lang="en-US" sz="2200" dirty="0" smtClean="0"/>
              <a:t>How </a:t>
            </a:r>
            <a:r>
              <a:rPr lang="en-US" sz="2200" dirty="0"/>
              <a:t>to use it: </a:t>
            </a:r>
            <a:r>
              <a:rPr lang="en-US" sz="2200" dirty="0" smtClean="0"/>
              <a:t>dynamic design</a:t>
            </a:r>
            <a:endParaRPr lang="en-US" sz="2200" dirty="0"/>
          </a:p>
          <a:p>
            <a:pPr lvl="1"/>
            <a:r>
              <a:rPr lang="en-US" sz="2200" dirty="0"/>
              <a:t>Implement I/</a:t>
            </a:r>
            <a:r>
              <a:rPr lang="en-US" sz="2200" dirty="0" smtClean="0"/>
              <a:t>O and </a:t>
            </a:r>
            <a:r>
              <a:rPr lang="en-US" sz="2200" dirty="0"/>
              <a:t>interconnects </a:t>
            </a:r>
            <a:r>
              <a:rPr lang="en-US" sz="2200" dirty="0" smtClean="0"/>
              <a:t>as </a:t>
            </a:r>
            <a:r>
              <a:rPr lang="en-US" sz="2200" i="1" dirty="0" smtClean="0"/>
              <a:t>fixed logic </a:t>
            </a:r>
            <a:r>
              <a:rPr lang="en-US" sz="2200" dirty="0" smtClean="0"/>
              <a:t>on FPGA.</a:t>
            </a:r>
            <a:endParaRPr lang="en-US" sz="2200" dirty="0"/>
          </a:p>
          <a:p>
            <a:pPr lvl="1"/>
            <a:r>
              <a:rPr lang="en-US" sz="2200" dirty="0" smtClean="0"/>
              <a:t>Use the rest of the FPGA area for reconfigurable </a:t>
            </a:r>
            <a:r>
              <a:rPr lang="en-US" sz="2200" i="1" dirty="0" smtClean="0"/>
              <a:t>HW tasks</a:t>
            </a:r>
            <a:r>
              <a:rPr lang="en-US" sz="2200" dirty="0" smtClean="0"/>
              <a:t>.</a:t>
            </a:r>
            <a:endParaRPr lang="en-US" sz="2200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HW Task</a:t>
            </a:r>
          </a:p>
          <a:p>
            <a:pPr lvl="1"/>
            <a:r>
              <a:rPr lang="en-US" dirty="0" smtClean="0"/>
              <a:t>Period, deadline, </a:t>
            </a:r>
            <a:r>
              <a:rPr lang="en-US" dirty="0" err="1" smtClean="0"/>
              <a:t>wcet</a:t>
            </a:r>
            <a:r>
              <a:rPr lang="en-US" dirty="0" smtClean="0"/>
              <a:t> as SW tasks.</a:t>
            </a:r>
          </a:p>
          <a:p>
            <a:pPr lvl="1"/>
            <a:r>
              <a:rPr lang="en-US" dirty="0" smtClean="0"/>
              <a:t>Additionally has an </a:t>
            </a:r>
            <a:r>
              <a:rPr lang="en-US" i="1" dirty="0" smtClean="0"/>
              <a:t>area</a:t>
            </a:r>
            <a:r>
              <a:rPr lang="en-US" dirty="0" smtClean="0"/>
              <a:t> requirement.</a:t>
            </a:r>
          </a:p>
          <a:p>
            <a:pPr lvl="1"/>
            <a:r>
              <a:rPr lang="en-US" dirty="0" smtClean="0"/>
              <a:t>Requirement depends on the area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264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u="sng" dirty="0" smtClean="0"/>
              <a:t>Sonic-on-a-Chip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783" y="851013"/>
            <a:ext cx="3888996" cy="5195157"/>
          </a:xfrm>
        </p:spPr>
        <p:txBody>
          <a:bodyPr/>
          <a:lstStyle/>
          <a:p>
            <a:r>
              <a:rPr lang="en-US" dirty="0"/>
              <a:t>Slotted </a:t>
            </a:r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Fixed-area slots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Reconfigurable design targeted at image processing.</a:t>
            </a:r>
          </a:p>
          <a:p>
            <a:endParaRPr lang="en-US" dirty="0" smtClean="0"/>
          </a:p>
          <a:p>
            <a:r>
              <a:rPr lang="en-US" dirty="0" smtClean="0"/>
              <a:t>Dataflow application.</a:t>
            </a:r>
          </a:p>
          <a:p>
            <a:endParaRPr lang="en-US" dirty="0" smtClean="0"/>
          </a:p>
          <a:p>
            <a:r>
              <a:rPr lang="en-US" dirty="0" smtClean="0"/>
              <a:t>Some or all dataflow nodes are implemented as HW tasks.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15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49" y="861237"/>
            <a:ext cx="2814381" cy="57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1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Topic Today: Heterogeneous </a:t>
            </a:r>
            <a:r>
              <a:rPr lang="en-CA" sz="3600" dirty="0"/>
              <a:t>S</a:t>
            </a:r>
            <a:r>
              <a:rPr lang="en-CA" sz="3600" dirty="0" smtClean="0"/>
              <a:t>ystems 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dirty="0" smtClean="0"/>
              <a:t>Modern </a:t>
            </a:r>
            <a:r>
              <a:rPr lang="en-CA" dirty="0" err="1" smtClean="0"/>
              <a:t>SoC</a:t>
            </a:r>
            <a:r>
              <a:rPr lang="en-CA" dirty="0" smtClean="0"/>
              <a:t> devices are highly heterogeneous systems  - use the best type of </a:t>
            </a:r>
            <a:r>
              <a:rPr lang="en-CA" u="sng" dirty="0" smtClean="0"/>
              <a:t>processing element</a:t>
            </a:r>
            <a:r>
              <a:rPr lang="en-CA" dirty="0" smtClean="0"/>
              <a:t> for each job</a:t>
            </a:r>
          </a:p>
          <a:p>
            <a:endParaRPr lang="en-CA" dirty="0" smtClean="0"/>
          </a:p>
          <a:p>
            <a:r>
              <a:rPr lang="en-CA" dirty="0" smtClean="0"/>
              <a:t>Good for CPS – processing                                       elements are often more                                          predictable than GP CPU!</a:t>
            </a:r>
          </a:p>
          <a:p>
            <a:pPr marL="0" indent="0">
              <a:buNone/>
            </a:pPr>
            <a:r>
              <a:rPr lang="en-CA" dirty="0" smtClean="0"/>
              <a:t> </a:t>
            </a:r>
          </a:p>
          <a:p>
            <a:endParaRPr lang="en-CA" sz="800" dirty="0" smtClean="0"/>
          </a:p>
          <a:p>
            <a:r>
              <a:rPr lang="en-CA" dirty="0" smtClean="0"/>
              <a:t>Challenge #1: schedule                                                       computation among all                                             processing units.                                                        </a:t>
            </a:r>
          </a:p>
          <a:p>
            <a:endParaRPr lang="en-CA" dirty="0" smtClean="0"/>
          </a:p>
          <a:p>
            <a:r>
              <a:rPr lang="en-CA" dirty="0" smtClean="0"/>
              <a:t>Challenge #2: I/O &amp; interconnects                                      as shared resources.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00987" y="6106559"/>
            <a:ext cx="966175" cy="365125"/>
          </a:xfrm>
        </p:spPr>
        <p:txBody>
          <a:bodyPr/>
          <a:lstStyle/>
          <a:p>
            <a:fld id="{9E8281E7-ED26-4FDF-A81D-C63B5C4C571A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829052" y="3847635"/>
            <a:ext cx="235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NVIDIA </a:t>
            </a:r>
            <a:r>
              <a:rPr lang="en-US" b="1" dirty="0" err="1" smtClean="0"/>
              <a:t>Tegra</a:t>
            </a:r>
            <a:r>
              <a:rPr lang="en-US" b="1" dirty="0" smtClean="0"/>
              <a:t> </a:t>
            </a:r>
            <a:r>
              <a:rPr lang="en-US" b="1" dirty="0" smtClean="0"/>
              <a:t>3 </a:t>
            </a:r>
            <a:r>
              <a:rPr lang="en-US" b="1" dirty="0" err="1" smtClean="0"/>
              <a:t>SoC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065" y="2024145"/>
            <a:ext cx="2497626" cy="2478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066" y="4502632"/>
            <a:ext cx="2497626" cy="228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6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Trade-offs of programmability </a:t>
            </a:r>
            <a:r>
              <a:rPr lang="en-US" dirty="0" err="1" smtClean="0"/>
              <a:t>vs</a:t>
            </a:r>
            <a:r>
              <a:rPr lang="en-US" dirty="0" smtClean="0"/>
              <a:t> performance/power consumption/area.</a:t>
            </a:r>
          </a:p>
          <a:p>
            <a:r>
              <a:rPr lang="en-US" dirty="0" smtClean="0"/>
              <a:t>Not always in this order…</a:t>
            </a:r>
          </a:p>
          <a:p>
            <a:endParaRPr lang="en-US" dirty="0"/>
          </a:p>
          <a:p>
            <a:r>
              <a:rPr lang="en-US" dirty="0" smtClean="0"/>
              <a:t>Application-Specific Instruction Processors</a:t>
            </a:r>
          </a:p>
          <a:p>
            <a:r>
              <a:rPr lang="en-US" dirty="0" smtClean="0"/>
              <a:t>Graphics Processing Unit</a:t>
            </a:r>
          </a:p>
          <a:p>
            <a:r>
              <a:rPr lang="en-US" dirty="0" smtClean="0"/>
              <a:t>Reconfigurable Field-Programmable Gate Array</a:t>
            </a:r>
          </a:p>
          <a:p>
            <a:r>
              <a:rPr lang="en-US" dirty="0" smtClean="0"/>
              <a:t>Coarse-Grained Reconfigurable Device</a:t>
            </a:r>
          </a:p>
          <a:p>
            <a:r>
              <a:rPr lang="en-US" dirty="0" smtClean="0"/>
              <a:t>I/O Processors</a:t>
            </a:r>
          </a:p>
          <a:p>
            <a:r>
              <a:rPr lang="en-US" dirty="0" smtClean="0"/>
              <a:t>HW Coprocessors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822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US" dirty="0" smtClean="0"/>
              <a:t>Application-Specific Instruction Processors</a:t>
            </a:r>
          </a:p>
          <a:p>
            <a:pPr lvl="1"/>
            <a:r>
              <a:rPr lang="en-US" dirty="0" smtClean="0"/>
              <a:t>The ISA and microarchitecture is tailored for a specific application.</a:t>
            </a:r>
          </a:p>
          <a:p>
            <a:pPr lvl="1"/>
            <a:r>
              <a:rPr lang="en-US" dirty="0" smtClean="0"/>
              <a:t>Ex: Digital Signal Processor.</a:t>
            </a:r>
          </a:p>
          <a:p>
            <a:pPr lvl="1"/>
            <a:r>
              <a:rPr lang="en-US" dirty="0" smtClean="0"/>
              <a:t>Sometimes “instructions” invoke HW coprocessors.</a:t>
            </a:r>
          </a:p>
          <a:p>
            <a:endParaRPr lang="en-US" dirty="0" smtClean="0"/>
          </a:p>
          <a:p>
            <a:r>
              <a:rPr lang="en-US" dirty="0" smtClean="0"/>
              <a:t>Graphics </a:t>
            </a:r>
            <a:r>
              <a:rPr lang="en-US" dirty="0" smtClean="0"/>
              <a:t>Processing Unit</a:t>
            </a:r>
          </a:p>
          <a:p>
            <a:pPr lvl="1"/>
            <a:r>
              <a:rPr lang="en-US" dirty="0" smtClean="0"/>
              <a:t>Delegate graphics computation to a separate processor</a:t>
            </a:r>
          </a:p>
          <a:p>
            <a:pPr lvl="1"/>
            <a:r>
              <a:rPr lang="en-US" dirty="0" smtClean="0"/>
              <a:t>First appear in the </a:t>
            </a:r>
            <a:r>
              <a:rPr lang="fr-FR" dirty="0" smtClean="0"/>
              <a:t>’</a:t>
            </a:r>
            <a:r>
              <a:rPr lang="en-US" dirty="0" smtClean="0"/>
              <a:t>80, until the turn of the century GPUs were HW processors (fixed functions)</a:t>
            </a:r>
          </a:p>
          <a:p>
            <a:pPr lvl="1"/>
            <a:r>
              <a:rPr lang="en-US" dirty="0" smtClean="0"/>
              <a:t>Now GPUs are ASIP – execute </a:t>
            </a:r>
            <a:r>
              <a:rPr lang="en-US" i="1" dirty="0" err="1" smtClean="0"/>
              <a:t>shader</a:t>
            </a:r>
            <a:r>
              <a:rPr lang="en-US" i="1" dirty="0" smtClean="0"/>
              <a:t> programs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New trend: GPGPU – execute computation on GPU.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764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121" y="228600"/>
            <a:ext cx="8825023" cy="688975"/>
          </a:xfrm>
        </p:spPr>
        <p:txBody>
          <a:bodyPr/>
          <a:lstStyle/>
          <a:p>
            <a:pPr eaLnBrk="1" hangingPunct="1"/>
            <a:r>
              <a:rPr lang="en-US" sz="2600" dirty="0" smtClean="0"/>
              <a:t>Ex: Real</a:t>
            </a:r>
            <a:r>
              <a:rPr lang="en-US" sz="2600" dirty="0" smtClean="0"/>
              <a:t>-Time Traffic Prediction </a:t>
            </a:r>
            <a:r>
              <a:rPr lang="en-US" sz="2600" dirty="0" smtClean="0"/>
              <a:t>Algorithms on GPU</a:t>
            </a:r>
            <a:endParaRPr lang="en-US" sz="2600" dirty="0"/>
          </a:p>
        </p:txBody>
      </p:sp>
      <p:sp>
        <p:nvSpPr>
          <p:cNvPr id="315" name="Slide Number Placeholder 3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608BF-BCE0-C44A-B751-C6C6CF2B569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819400"/>
            <a:ext cx="11588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5257800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rgbClr val="808080"/>
                </a:solidFill>
              </a:rPr>
              <a:t>Datacenter</a:t>
            </a:r>
            <a:endParaRPr lang="en-US" u="sng" dirty="0">
              <a:solidFill>
                <a:srgbClr val="808080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8600" y="4572000"/>
            <a:ext cx="241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rgbClr val="808080"/>
                </a:solidFill>
              </a:rPr>
              <a:t>Historic Traffic Data</a:t>
            </a:r>
            <a:endParaRPr lang="en-US" dirty="0">
              <a:solidFill>
                <a:srgbClr val="80808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flipH="1">
            <a:off x="7086600" y="1981200"/>
            <a:ext cx="304800" cy="152400"/>
            <a:chOff x="1872" y="2496"/>
            <a:chExt cx="816" cy="378"/>
          </a:xfrm>
        </p:grpSpPr>
        <p:sp>
          <p:nvSpPr>
            <p:cNvPr id="10547" name="Rectangle 7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8" name="Rectangle 8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9" name="Rectangle 9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0" name="Rectangle 10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1" name="Rectangle 11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2" name="Rectangle 12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21" name="Rectangle 13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22" name="Rectangle 14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620000" y="3733800"/>
            <a:ext cx="304800" cy="152400"/>
            <a:chOff x="2280" y="1928"/>
            <a:chExt cx="192" cy="96"/>
          </a:xfrm>
        </p:grpSpPr>
        <p:sp>
          <p:nvSpPr>
            <p:cNvPr id="10539" name="Rectangle 16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0" name="Rectangle 17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1" name="Rectangle 18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2" name="Rectangle 19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3" name="Rectangle 20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4" name="Rectangle 21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0" name="Rectangle 22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31" name="Rectangle 23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391400" y="3962400"/>
            <a:ext cx="304800" cy="152400"/>
            <a:chOff x="2280" y="1928"/>
            <a:chExt cx="192" cy="96"/>
          </a:xfrm>
        </p:grpSpPr>
        <p:sp>
          <p:nvSpPr>
            <p:cNvPr id="10531" name="Rectangle 25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2" name="Rectangle 26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3" name="Rectangle 27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4" name="Rectangle 28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5" name="Rectangle 29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6" name="Rectangle 30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Rectangle 31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40" name="Rectangle 32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7086600" y="4267200"/>
            <a:ext cx="304800" cy="152400"/>
            <a:chOff x="2280" y="1928"/>
            <a:chExt cx="192" cy="96"/>
          </a:xfrm>
        </p:grpSpPr>
        <p:sp>
          <p:nvSpPr>
            <p:cNvPr id="10523" name="Rectangle 34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4" name="Rectangle 35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5" name="Rectangle 36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6" name="Rectangle 37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7" name="Rectangle 38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8" name="Rectangle 39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Rectangle 40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49" name="Rectangle 41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7467600" y="4267200"/>
            <a:ext cx="304800" cy="152400"/>
            <a:chOff x="2280" y="1928"/>
            <a:chExt cx="192" cy="96"/>
          </a:xfrm>
        </p:grpSpPr>
        <p:sp>
          <p:nvSpPr>
            <p:cNvPr id="10515" name="Rectangle 43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6" name="Rectangle 44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7" name="Rectangle 45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8" name="Rectangle 46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9" name="Rectangle 47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0" name="Rectangle 48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7" name="Rectangle 49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58" name="Rectangle 50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6705600" y="2362200"/>
            <a:ext cx="304800" cy="152400"/>
            <a:chOff x="2280" y="1928"/>
            <a:chExt cx="192" cy="96"/>
          </a:xfrm>
        </p:grpSpPr>
        <p:sp>
          <p:nvSpPr>
            <p:cNvPr id="10507" name="Rectangle 52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8" name="Rectangle 53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9" name="Rectangle 54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0" name="Rectangle 55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1" name="Rectangle 56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2" name="Rectangle 57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6" name="Rectangle 58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67" name="Rectangle 59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6858000" y="2590800"/>
            <a:ext cx="304800" cy="152400"/>
            <a:chOff x="2280" y="1928"/>
            <a:chExt cx="192" cy="96"/>
          </a:xfrm>
        </p:grpSpPr>
        <p:sp>
          <p:nvSpPr>
            <p:cNvPr id="10499" name="Rectangle 61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0" name="Rectangle 62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1" name="Rectangle 63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2" name="Rectangle 64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3" name="Rectangle 65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4" name="Rectangle 66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75" name="Rectangle 67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76" name="Rectangle 68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 flipH="1">
            <a:off x="7543800" y="1981200"/>
            <a:ext cx="304800" cy="152400"/>
            <a:chOff x="1872" y="2496"/>
            <a:chExt cx="816" cy="378"/>
          </a:xfrm>
        </p:grpSpPr>
        <p:sp>
          <p:nvSpPr>
            <p:cNvPr id="10491" name="Rectangle 70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2" name="Rectangle 71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3" name="Rectangle 72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4" name="Rectangle 73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5" name="Rectangle 74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6" name="Rectangle 75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84" name="Rectangle 76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85" name="Rectangle 77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78"/>
          <p:cNvGrpSpPr>
            <a:grpSpLocks/>
          </p:cNvGrpSpPr>
          <p:nvPr/>
        </p:nvGrpSpPr>
        <p:grpSpPr bwMode="auto">
          <a:xfrm flipH="1">
            <a:off x="8382000" y="2438400"/>
            <a:ext cx="304800" cy="152400"/>
            <a:chOff x="1872" y="2496"/>
            <a:chExt cx="816" cy="378"/>
          </a:xfrm>
        </p:grpSpPr>
        <p:sp>
          <p:nvSpPr>
            <p:cNvPr id="10483" name="Rectangle 79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4" name="Rectangle 80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5" name="Rectangle 81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6" name="Rectangle 82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7" name="Rectangle 83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8" name="Rectangle 84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3" name="Rectangle 85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94" name="Rectangle 86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" name="Group 87"/>
          <p:cNvGrpSpPr>
            <a:grpSpLocks/>
          </p:cNvGrpSpPr>
          <p:nvPr/>
        </p:nvGrpSpPr>
        <p:grpSpPr bwMode="auto">
          <a:xfrm flipH="1">
            <a:off x="8382000" y="2667000"/>
            <a:ext cx="304800" cy="152400"/>
            <a:chOff x="1872" y="2496"/>
            <a:chExt cx="816" cy="378"/>
          </a:xfrm>
        </p:grpSpPr>
        <p:sp>
          <p:nvSpPr>
            <p:cNvPr id="10475" name="Rectangle 88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6" name="Rectangle 89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7" name="Rectangle 90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8" name="Rectangle 91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9" name="Rectangle 92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0" name="Rectangle 93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2" name="Rectangle 94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03" name="Rectangle 95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2" name="Group 96"/>
          <p:cNvGrpSpPr>
            <a:grpSpLocks/>
          </p:cNvGrpSpPr>
          <p:nvPr/>
        </p:nvGrpSpPr>
        <p:grpSpPr bwMode="auto">
          <a:xfrm flipH="1">
            <a:off x="7924800" y="2667000"/>
            <a:ext cx="304800" cy="152400"/>
            <a:chOff x="1872" y="2496"/>
            <a:chExt cx="816" cy="378"/>
          </a:xfrm>
        </p:grpSpPr>
        <p:sp>
          <p:nvSpPr>
            <p:cNvPr id="10467" name="Rectangle 97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8" name="Rectangle 98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9" name="Rectangle 99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0" name="Rectangle 100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1" name="Rectangle 101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2" name="Rectangle 102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1" name="Rectangle 103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12" name="Rectangle 104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3" name="Group 105"/>
          <p:cNvGrpSpPr>
            <a:grpSpLocks/>
          </p:cNvGrpSpPr>
          <p:nvPr/>
        </p:nvGrpSpPr>
        <p:grpSpPr bwMode="auto">
          <a:xfrm flipH="1">
            <a:off x="7010400" y="1447800"/>
            <a:ext cx="304800" cy="152400"/>
            <a:chOff x="1872" y="2496"/>
            <a:chExt cx="816" cy="378"/>
          </a:xfrm>
        </p:grpSpPr>
        <p:sp>
          <p:nvSpPr>
            <p:cNvPr id="10459" name="Rectangle 106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0" name="Rectangle 107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1" name="Rectangle 108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2" name="Rectangle 109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3" name="Rectangle 110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4" name="Rectangle 111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0" name="Rectangle 112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21" name="Rectangle 113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" name="Group 114"/>
          <p:cNvGrpSpPr>
            <a:grpSpLocks/>
          </p:cNvGrpSpPr>
          <p:nvPr/>
        </p:nvGrpSpPr>
        <p:grpSpPr bwMode="auto">
          <a:xfrm>
            <a:off x="7543800" y="3200400"/>
            <a:ext cx="304800" cy="152400"/>
            <a:chOff x="2280" y="1928"/>
            <a:chExt cx="192" cy="96"/>
          </a:xfrm>
        </p:grpSpPr>
        <p:sp>
          <p:nvSpPr>
            <p:cNvPr id="10451" name="Rectangle 115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2" name="Rectangle 116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3" name="Rectangle 117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4" name="Rectangle 118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5" name="Rectangle 119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6" name="Rectangle 120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9" name="Rectangle 121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30" name="Rectangle 122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5" name="Group 123"/>
          <p:cNvGrpSpPr>
            <a:grpSpLocks/>
          </p:cNvGrpSpPr>
          <p:nvPr/>
        </p:nvGrpSpPr>
        <p:grpSpPr bwMode="auto">
          <a:xfrm>
            <a:off x="7315200" y="3429000"/>
            <a:ext cx="304800" cy="152400"/>
            <a:chOff x="2280" y="1928"/>
            <a:chExt cx="192" cy="96"/>
          </a:xfrm>
        </p:grpSpPr>
        <p:sp>
          <p:nvSpPr>
            <p:cNvPr id="10443" name="Rectangle 124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4" name="Rectangle 125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" name="Rectangle 126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" name="Rectangle 127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7" name="Rectangle 128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8" name="Rectangle 129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8" name="Rectangle 130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39" name="Rectangle 131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" name="Group 132"/>
          <p:cNvGrpSpPr>
            <a:grpSpLocks/>
          </p:cNvGrpSpPr>
          <p:nvPr/>
        </p:nvGrpSpPr>
        <p:grpSpPr bwMode="auto">
          <a:xfrm>
            <a:off x="7010400" y="3733800"/>
            <a:ext cx="304800" cy="152400"/>
            <a:chOff x="2280" y="1928"/>
            <a:chExt cx="192" cy="96"/>
          </a:xfrm>
        </p:grpSpPr>
        <p:sp>
          <p:nvSpPr>
            <p:cNvPr id="10435" name="Rectangle 133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6" name="Rectangle 134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7" name="Rectangle 135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8" name="Rectangle 136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9" name="Rectangle 137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0" name="Rectangle 138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7" name="Rectangle 139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48" name="Rectangle 140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41"/>
          <p:cNvGrpSpPr>
            <a:grpSpLocks/>
          </p:cNvGrpSpPr>
          <p:nvPr/>
        </p:nvGrpSpPr>
        <p:grpSpPr bwMode="auto">
          <a:xfrm>
            <a:off x="7391400" y="3733800"/>
            <a:ext cx="304800" cy="152400"/>
            <a:chOff x="2280" y="1928"/>
            <a:chExt cx="192" cy="96"/>
          </a:xfrm>
        </p:grpSpPr>
        <p:sp>
          <p:nvSpPr>
            <p:cNvPr id="10427" name="Rectangle 142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8" name="Rectangle 143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9" name="Rectangle 144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0" name="Rectangle 145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1" name="Rectangle 146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2" name="Rectangle 147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56" name="Rectangle 148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57" name="Rectangle 149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" name="Group 150"/>
          <p:cNvGrpSpPr>
            <a:grpSpLocks/>
          </p:cNvGrpSpPr>
          <p:nvPr/>
        </p:nvGrpSpPr>
        <p:grpSpPr bwMode="auto">
          <a:xfrm>
            <a:off x="6629400" y="1828800"/>
            <a:ext cx="304800" cy="152400"/>
            <a:chOff x="2280" y="1928"/>
            <a:chExt cx="192" cy="96"/>
          </a:xfrm>
        </p:grpSpPr>
        <p:sp>
          <p:nvSpPr>
            <p:cNvPr id="10419" name="Rectangle 151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0" name="Rectangle 152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1" name="Rectangle 153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2" name="Rectangle 154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3" name="Rectangle 155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4" name="Rectangle 156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5" name="Rectangle 157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66" name="Rectangle 158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9" name="Group 159"/>
          <p:cNvGrpSpPr>
            <a:grpSpLocks/>
          </p:cNvGrpSpPr>
          <p:nvPr/>
        </p:nvGrpSpPr>
        <p:grpSpPr bwMode="auto">
          <a:xfrm>
            <a:off x="6781800" y="2057400"/>
            <a:ext cx="304800" cy="152400"/>
            <a:chOff x="2280" y="1928"/>
            <a:chExt cx="192" cy="96"/>
          </a:xfrm>
        </p:grpSpPr>
        <p:sp>
          <p:nvSpPr>
            <p:cNvPr id="10411" name="Rectangle 160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2" name="Rectangle 161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3" name="Rectangle 162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4" name="Rectangle 163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5" name="Rectangle 164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6" name="Rectangle 165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4" name="Rectangle 166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75" name="Rectangle 167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" name="Group 168"/>
          <p:cNvGrpSpPr>
            <a:grpSpLocks/>
          </p:cNvGrpSpPr>
          <p:nvPr/>
        </p:nvGrpSpPr>
        <p:grpSpPr bwMode="auto">
          <a:xfrm flipH="1">
            <a:off x="7467600" y="1447800"/>
            <a:ext cx="304800" cy="152400"/>
            <a:chOff x="1872" y="2496"/>
            <a:chExt cx="816" cy="378"/>
          </a:xfrm>
        </p:grpSpPr>
        <p:sp>
          <p:nvSpPr>
            <p:cNvPr id="10403" name="Rectangle 169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4" name="Rectangle 170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5" name="Rectangle 171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6" name="Rectangle 172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7" name="Rectangle 173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8" name="Rectangle 174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83" name="Rectangle 175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84" name="Rectangle 176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1" name="Group 177"/>
          <p:cNvGrpSpPr>
            <a:grpSpLocks/>
          </p:cNvGrpSpPr>
          <p:nvPr/>
        </p:nvGrpSpPr>
        <p:grpSpPr bwMode="auto">
          <a:xfrm flipH="1">
            <a:off x="8305800" y="1905000"/>
            <a:ext cx="304800" cy="152400"/>
            <a:chOff x="1872" y="2496"/>
            <a:chExt cx="816" cy="378"/>
          </a:xfrm>
        </p:grpSpPr>
        <p:sp>
          <p:nvSpPr>
            <p:cNvPr id="10395" name="Rectangle 178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6" name="Rectangle 179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7" name="Rectangle 180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8" name="Rectangle 181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9" name="Rectangle 182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0" name="Rectangle 183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2" name="Rectangle 184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93" name="Rectangle 185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2" name="Group 186"/>
          <p:cNvGrpSpPr>
            <a:grpSpLocks/>
          </p:cNvGrpSpPr>
          <p:nvPr/>
        </p:nvGrpSpPr>
        <p:grpSpPr bwMode="auto">
          <a:xfrm flipH="1">
            <a:off x="8305800" y="2133600"/>
            <a:ext cx="304800" cy="152400"/>
            <a:chOff x="1872" y="2496"/>
            <a:chExt cx="816" cy="378"/>
          </a:xfrm>
        </p:grpSpPr>
        <p:sp>
          <p:nvSpPr>
            <p:cNvPr id="10387" name="Rectangle 187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8" name="Rectangle 188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9" name="Rectangle 189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0" name="Rectangle 190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1" name="Rectangle 191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2" name="Rectangle 192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1" name="Rectangle 193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02" name="Rectangle 194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" name="Group 195"/>
          <p:cNvGrpSpPr>
            <a:grpSpLocks/>
          </p:cNvGrpSpPr>
          <p:nvPr/>
        </p:nvGrpSpPr>
        <p:grpSpPr bwMode="auto">
          <a:xfrm flipH="1">
            <a:off x="7848600" y="2133600"/>
            <a:ext cx="304800" cy="152400"/>
            <a:chOff x="1872" y="2496"/>
            <a:chExt cx="816" cy="378"/>
          </a:xfrm>
        </p:grpSpPr>
        <p:sp>
          <p:nvSpPr>
            <p:cNvPr id="10379" name="Rectangle 196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0" name="Rectangle 197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1" name="Rectangle 198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2" name="Rectangle 199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3" name="Rectangle 200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4" name="Rectangle 201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0" name="Rectangle 202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11" name="Rectangle 203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" name="Group 204"/>
          <p:cNvGrpSpPr>
            <a:grpSpLocks/>
          </p:cNvGrpSpPr>
          <p:nvPr/>
        </p:nvGrpSpPr>
        <p:grpSpPr bwMode="auto">
          <a:xfrm flipH="1">
            <a:off x="7086600" y="2895600"/>
            <a:ext cx="304800" cy="152400"/>
            <a:chOff x="1872" y="2496"/>
            <a:chExt cx="816" cy="378"/>
          </a:xfrm>
        </p:grpSpPr>
        <p:sp>
          <p:nvSpPr>
            <p:cNvPr id="10371" name="Rectangle 205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2" name="Rectangle 206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3" name="Rectangle 207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4" name="Rectangle 208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5" name="Rectangle 209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6" name="Rectangle 210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9" name="Rectangle 211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20" name="Rectangle 212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5" name="Group 213"/>
          <p:cNvGrpSpPr>
            <a:grpSpLocks/>
          </p:cNvGrpSpPr>
          <p:nvPr/>
        </p:nvGrpSpPr>
        <p:grpSpPr bwMode="auto">
          <a:xfrm>
            <a:off x="7620000" y="4648200"/>
            <a:ext cx="304800" cy="152400"/>
            <a:chOff x="2280" y="1928"/>
            <a:chExt cx="192" cy="96"/>
          </a:xfrm>
        </p:grpSpPr>
        <p:sp>
          <p:nvSpPr>
            <p:cNvPr id="10363" name="Rectangle 214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4" name="Rectangle 215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5" name="Rectangle 216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6" name="Rectangle 217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7" name="Rectangle 218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8" name="Rectangle 219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8" name="Rectangle 220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29" name="Rectangle 221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" name="Group 222"/>
          <p:cNvGrpSpPr>
            <a:grpSpLocks/>
          </p:cNvGrpSpPr>
          <p:nvPr/>
        </p:nvGrpSpPr>
        <p:grpSpPr bwMode="auto">
          <a:xfrm>
            <a:off x="7391400" y="4876800"/>
            <a:ext cx="304800" cy="152400"/>
            <a:chOff x="2280" y="1928"/>
            <a:chExt cx="192" cy="96"/>
          </a:xfrm>
        </p:grpSpPr>
        <p:sp>
          <p:nvSpPr>
            <p:cNvPr id="10355" name="Rectangle 223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6" name="Rectangle 224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7" name="Rectangle 225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8" name="Rectangle 226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9" name="Rectangle 227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0" name="Rectangle 228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7" name="Rectangle 229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38" name="Rectangle 230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7" name="Group 231"/>
          <p:cNvGrpSpPr>
            <a:grpSpLocks/>
          </p:cNvGrpSpPr>
          <p:nvPr/>
        </p:nvGrpSpPr>
        <p:grpSpPr bwMode="auto">
          <a:xfrm>
            <a:off x="7086600" y="5181600"/>
            <a:ext cx="304800" cy="152400"/>
            <a:chOff x="2280" y="1928"/>
            <a:chExt cx="192" cy="96"/>
          </a:xfrm>
        </p:grpSpPr>
        <p:sp>
          <p:nvSpPr>
            <p:cNvPr id="10347" name="Rectangle 232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8" name="Rectangle 233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9" name="Rectangle 234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0" name="Rectangle 235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1" name="Rectangle 236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2" name="Rectangle 237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6" name="Rectangle 238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47" name="Rectangle 239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8" name="Group 240"/>
          <p:cNvGrpSpPr>
            <a:grpSpLocks/>
          </p:cNvGrpSpPr>
          <p:nvPr/>
        </p:nvGrpSpPr>
        <p:grpSpPr bwMode="auto">
          <a:xfrm>
            <a:off x="7467600" y="5181600"/>
            <a:ext cx="304800" cy="152400"/>
            <a:chOff x="2280" y="1928"/>
            <a:chExt cx="192" cy="96"/>
          </a:xfrm>
        </p:grpSpPr>
        <p:sp>
          <p:nvSpPr>
            <p:cNvPr id="10339" name="Rectangle 241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0" name="Rectangle 242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1" name="Rectangle 243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2" name="Rectangle 244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" name="Rectangle 245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" name="Rectangle 246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5" name="Rectangle 247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56" name="Rectangle 248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9" name="Group 249"/>
          <p:cNvGrpSpPr>
            <a:grpSpLocks/>
          </p:cNvGrpSpPr>
          <p:nvPr/>
        </p:nvGrpSpPr>
        <p:grpSpPr bwMode="auto">
          <a:xfrm>
            <a:off x="6705600" y="3276600"/>
            <a:ext cx="304800" cy="152400"/>
            <a:chOff x="2280" y="1928"/>
            <a:chExt cx="192" cy="96"/>
          </a:xfrm>
        </p:grpSpPr>
        <p:sp>
          <p:nvSpPr>
            <p:cNvPr id="10331" name="Rectangle 250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2" name="Rectangle 251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3" name="Rectangle 252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4" name="Rectangle 253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5" name="Rectangle 254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6" name="Rectangle 255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4" name="Rectangle 256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65" name="Rectangle 257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0" name="Group 258"/>
          <p:cNvGrpSpPr>
            <a:grpSpLocks/>
          </p:cNvGrpSpPr>
          <p:nvPr/>
        </p:nvGrpSpPr>
        <p:grpSpPr bwMode="auto">
          <a:xfrm>
            <a:off x="6858000" y="3505200"/>
            <a:ext cx="304800" cy="152400"/>
            <a:chOff x="2280" y="1928"/>
            <a:chExt cx="192" cy="96"/>
          </a:xfrm>
        </p:grpSpPr>
        <p:sp>
          <p:nvSpPr>
            <p:cNvPr id="10323" name="Rectangle 259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4" name="Rectangle 260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5" name="Rectangle 261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6" name="Rectangle 262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7" name="Rectangle 263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8" name="Rectangle 264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3" name="Rectangle 265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74" name="Rectangle 266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1" name="Group 267"/>
          <p:cNvGrpSpPr>
            <a:grpSpLocks/>
          </p:cNvGrpSpPr>
          <p:nvPr/>
        </p:nvGrpSpPr>
        <p:grpSpPr bwMode="auto">
          <a:xfrm flipH="1">
            <a:off x="7543800" y="2895600"/>
            <a:ext cx="304800" cy="152400"/>
            <a:chOff x="1872" y="2496"/>
            <a:chExt cx="816" cy="378"/>
          </a:xfrm>
        </p:grpSpPr>
        <p:sp>
          <p:nvSpPr>
            <p:cNvPr id="10315" name="Rectangle 268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6" name="Rectangle 269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7" name="Rectangle 270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8" name="Rectangle 271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9" name="Rectangle 272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0" name="Rectangle 273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2" name="Rectangle 274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83" name="Rectangle 275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4208" name="Group 276"/>
          <p:cNvGrpSpPr>
            <a:grpSpLocks/>
          </p:cNvGrpSpPr>
          <p:nvPr/>
        </p:nvGrpSpPr>
        <p:grpSpPr bwMode="auto">
          <a:xfrm flipH="1">
            <a:off x="8382000" y="3352800"/>
            <a:ext cx="304800" cy="152400"/>
            <a:chOff x="1872" y="2496"/>
            <a:chExt cx="816" cy="378"/>
          </a:xfrm>
        </p:grpSpPr>
        <p:sp>
          <p:nvSpPr>
            <p:cNvPr id="10307" name="Rectangle 277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8" name="Rectangle 278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9" name="Rectangle 279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0" name="Rectangle 280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1" name="Rectangle 281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2" name="Rectangle 282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1" name="Rectangle 283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92" name="Rectangle 284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4209" name="Group 285"/>
          <p:cNvGrpSpPr>
            <a:grpSpLocks/>
          </p:cNvGrpSpPr>
          <p:nvPr/>
        </p:nvGrpSpPr>
        <p:grpSpPr bwMode="auto">
          <a:xfrm flipH="1">
            <a:off x="8382000" y="3581400"/>
            <a:ext cx="304800" cy="152400"/>
            <a:chOff x="1872" y="2496"/>
            <a:chExt cx="816" cy="378"/>
          </a:xfrm>
        </p:grpSpPr>
        <p:sp>
          <p:nvSpPr>
            <p:cNvPr id="10299" name="Rectangle 286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0" name="Rectangle 287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1" name="Rectangle 288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2" name="Rectangle 289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3" name="Rectangle 290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4" name="Rectangle 291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0" name="Rectangle 292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501" name="Rectangle 293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4210" name="Group 294"/>
          <p:cNvGrpSpPr>
            <a:grpSpLocks/>
          </p:cNvGrpSpPr>
          <p:nvPr/>
        </p:nvGrpSpPr>
        <p:grpSpPr bwMode="auto">
          <a:xfrm flipH="1">
            <a:off x="7924800" y="3581400"/>
            <a:ext cx="304800" cy="152400"/>
            <a:chOff x="1872" y="2496"/>
            <a:chExt cx="816" cy="378"/>
          </a:xfrm>
        </p:grpSpPr>
        <p:sp>
          <p:nvSpPr>
            <p:cNvPr id="10291" name="Rectangle 295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2" name="Rectangle 296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3" name="Rectangle 297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4" name="Rectangle 298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5" name="Rectangle 299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6" name="Rectangle 300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9" name="Rectangle 301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510" name="Rectangle 302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9" name="Text Box 303"/>
          <p:cNvSpPr txBox="1">
            <a:spLocks noChangeArrowheads="1"/>
          </p:cNvSpPr>
          <p:nvPr/>
        </p:nvSpPr>
        <p:spPr bwMode="auto">
          <a:xfrm>
            <a:off x="5435600" y="5410200"/>
            <a:ext cx="370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rgbClr val="808080"/>
                </a:solidFill>
              </a:rPr>
              <a:t>Large Number of Vehicles</a:t>
            </a:r>
          </a:p>
        </p:txBody>
      </p:sp>
      <p:grpSp>
        <p:nvGrpSpPr>
          <p:cNvPr id="94211" name="Group 304"/>
          <p:cNvGrpSpPr>
            <a:grpSpLocks/>
          </p:cNvGrpSpPr>
          <p:nvPr/>
        </p:nvGrpSpPr>
        <p:grpSpPr bwMode="auto">
          <a:xfrm>
            <a:off x="2514604" y="2513014"/>
            <a:ext cx="3776668" cy="687388"/>
            <a:chOff x="1584" y="1583"/>
            <a:chExt cx="2379" cy="433"/>
          </a:xfrm>
        </p:grpSpPr>
        <p:sp>
          <p:nvSpPr>
            <p:cNvPr id="10288" name="Line 305"/>
            <p:cNvSpPr>
              <a:spLocks noChangeShapeType="1"/>
            </p:cNvSpPr>
            <p:nvPr/>
          </p:nvSpPr>
          <p:spPr bwMode="auto">
            <a:xfrm flipH="1">
              <a:off x="1776" y="2016"/>
              <a:ext cx="21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9" name="Text Box 306"/>
            <p:cNvSpPr txBox="1">
              <a:spLocks noChangeArrowheads="1"/>
            </p:cNvSpPr>
            <p:nvPr/>
          </p:nvSpPr>
          <p:spPr bwMode="auto">
            <a:xfrm>
              <a:off x="1769" y="1583"/>
              <a:ext cx="219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dirty="0" smtClean="0">
                  <a:solidFill>
                    <a:schemeClr val="bg2"/>
                  </a:solidFill>
                </a:rPr>
                <a:t>On-line Vehicle Traffic Congestion </a:t>
              </a:r>
              <a:r>
                <a:rPr lang="en-US" sz="1800" dirty="0">
                  <a:solidFill>
                    <a:schemeClr val="bg2"/>
                  </a:solidFill>
                </a:rPr>
                <a:t>Probing</a:t>
              </a:r>
            </a:p>
          </p:txBody>
        </p:sp>
        <p:sp>
          <p:nvSpPr>
            <p:cNvPr id="10290" name="Oval 307"/>
            <p:cNvSpPr>
              <a:spLocks noChangeArrowheads="1"/>
            </p:cNvSpPr>
            <p:nvPr/>
          </p:nvSpPr>
          <p:spPr bwMode="auto">
            <a:xfrm>
              <a:off x="1584" y="1776"/>
              <a:ext cx="213" cy="23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4212" name="Group 308"/>
          <p:cNvGrpSpPr>
            <a:grpSpLocks/>
          </p:cNvGrpSpPr>
          <p:nvPr/>
        </p:nvGrpSpPr>
        <p:grpSpPr bwMode="auto">
          <a:xfrm>
            <a:off x="0" y="1828800"/>
            <a:ext cx="2895600" cy="946150"/>
            <a:chOff x="0" y="1152"/>
            <a:chExt cx="1824" cy="596"/>
          </a:xfrm>
        </p:grpSpPr>
        <p:sp>
          <p:nvSpPr>
            <p:cNvPr id="10286" name="Text Box 309"/>
            <p:cNvSpPr txBox="1">
              <a:spLocks noChangeArrowheads="1"/>
            </p:cNvSpPr>
            <p:nvPr/>
          </p:nvSpPr>
          <p:spPr bwMode="auto">
            <a:xfrm>
              <a:off x="0" y="1344"/>
              <a:ext cx="18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accent2"/>
                  </a:solidFill>
                </a:rPr>
                <a:t>Real-Time Congestion Prediction</a:t>
              </a:r>
            </a:p>
          </p:txBody>
        </p:sp>
        <p:sp>
          <p:nvSpPr>
            <p:cNvPr id="10287" name="Oval 310"/>
            <p:cNvSpPr>
              <a:spLocks noChangeArrowheads="1"/>
            </p:cNvSpPr>
            <p:nvPr/>
          </p:nvSpPr>
          <p:spPr bwMode="auto">
            <a:xfrm>
              <a:off x="48" y="1152"/>
              <a:ext cx="213" cy="23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4213" name="Group 311"/>
          <p:cNvGrpSpPr>
            <a:grpSpLocks/>
          </p:cNvGrpSpPr>
          <p:nvPr/>
        </p:nvGrpSpPr>
        <p:grpSpPr bwMode="auto">
          <a:xfrm>
            <a:off x="2590800" y="3886198"/>
            <a:ext cx="3657600" cy="798513"/>
            <a:chOff x="1632" y="2448"/>
            <a:chExt cx="2304" cy="503"/>
          </a:xfrm>
        </p:grpSpPr>
        <p:sp>
          <p:nvSpPr>
            <p:cNvPr id="10283" name="Line 312"/>
            <p:cNvSpPr>
              <a:spLocks noChangeShapeType="1"/>
            </p:cNvSpPr>
            <p:nvPr/>
          </p:nvSpPr>
          <p:spPr bwMode="auto">
            <a:xfrm>
              <a:off x="1824" y="2448"/>
              <a:ext cx="21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4" name="Text Box 313"/>
            <p:cNvSpPr txBox="1">
              <a:spLocks noChangeArrowheads="1"/>
            </p:cNvSpPr>
            <p:nvPr/>
          </p:nvSpPr>
          <p:spPr bwMode="auto">
            <a:xfrm>
              <a:off x="1742" y="2544"/>
              <a:ext cx="219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en-US" sz="1800" dirty="0">
                  <a:solidFill>
                    <a:srgbClr val="FF0000"/>
                  </a:solidFill>
                </a:rPr>
                <a:t>Real-Time Route </a:t>
              </a:r>
              <a:r>
                <a:rPr lang="en-US" sz="1800" dirty="0" smtClean="0">
                  <a:solidFill>
                    <a:srgbClr val="FF0000"/>
                  </a:solidFill>
                </a:rPr>
                <a:t>Assignment</a:t>
              </a:r>
            </a:p>
            <a:p>
              <a:pPr algn="ctr" eaLnBrk="0" hangingPunct="0">
                <a:spcBef>
                  <a:spcPts val="0"/>
                </a:spcBef>
              </a:pPr>
              <a:r>
                <a:rPr lang="en-US" sz="1800" dirty="0" smtClean="0">
                  <a:solidFill>
                    <a:srgbClr val="FF0000"/>
                  </a:solidFill>
                </a:rPr>
                <a:t>[MAIN FOCUS]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0285" name="Oval 314"/>
            <p:cNvSpPr>
              <a:spLocks noChangeArrowheads="1"/>
            </p:cNvSpPr>
            <p:nvPr/>
          </p:nvSpPr>
          <p:spPr bwMode="auto">
            <a:xfrm>
              <a:off x="1632" y="2496"/>
              <a:ext cx="213" cy="23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16" name="Rectangle 315"/>
          <p:cNvSpPr/>
          <p:nvPr/>
        </p:nvSpPr>
        <p:spPr bwMode="auto">
          <a:xfrm>
            <a:off x="7587041" y="6193784"/>
            <a:ext cx="1556959" cy="664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6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Reconfigurable FPGA</a:t>
            </a:r>
          </a:p>
          <a:p>
            <a:pPr lvl="1"/>
            <a:r>
              <a:rPr lang="en-US" dirty="0" smtClean="0"/>
              <a:t>Logic circuits that can be programmed after production</a:t>
            </a:r>
          </a:p>
          <a:p>
            <a:pPr lvl="1"/>
            <a:r>
              <a:rPr lang="en-US" dirty="0" smtClean="0"/>
              <a:t>Static reconfiguration: configure FPGA before booting</a:t>
            </a:r>
          </a:p>
          <a:p>
            <a:pPr lvl="1"/>
            <a:r>
              <a:rPr lang="en-US" dirty="0" smtClean="0"/>
              <a:t>Dynamic reconfiguration: change logic at run-time</a:t>
            </a:r>
          </a:p>
          <a:p>
            <a:endParaRPr lang="en-US" dirty="0" smtClean="0"/>
          </a:p>
          <a:p>
            <a:r>
              <a:rPr lang="en-US" dirty="0" smtClean="0"/>
              <a:t>Coarse-Grained Devices</a:t>
            </a:r>
          </a:p>
          <a:p>
            <a:pPr lvl="1"/>
            <a:r>
              <a:rPr lang="en-US" dirty="0" smtClean="0"/>
              <a:t>Similar to FPGA, but the logic is more constrained.</a:t>
            </a:r>
          </a:p>
          <a:p>
            <a:pPr lvl="1"/>
            <a:r>
              <a:rPr lang="en-US" dirty="0" smtClean="0"/>
              <a:t>Device typically composed of word-wide reconfigurable blocks implementing ALU operations, together with registers, mux/</a:t>
            </a:r>
            <a:r>
              <a:rPr lang="en-US" dirty="0" err="1" smtClean="0"/>
              <a:t>demux</a:t>
            </a:r>
            <a:r>
              <a:rPr lang="en-US" dirty="0"/>
              <a:t> </a:t>
            </a:r>
            <a:r>
              <a:rPr lang="en-US" dirty="0" smtClean="0"/>
              <a:t>and programmable interconnects.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964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</a:t>
            </a:r>
            <a:r>
              <a:rPr lang="en-US" dirty="0"/>
              <a:t>P</a:t>
            </a:r>
            <a:r>
              <a:rPr lang="en-US" dirty="0" smtClean="0"/>
              <a:t>rocessors</a:t>
            </a:r>
          </a:p>
          <a:p>
            <a:pPr lvl="1"/>
            <a:r>
              <a:rPr lang="en-US" dirty="0" smtClean="0"/>
              <a:t>ASIC logic block executing a specific function.</a:t>
            </a:r>
          </a:p>
          <a:p>
            <a:pPr lvl="1"/>
            <a:r>
              <a:rPr lang="en-US" dirty="0" smtClean="0"/>
              <a:t>Directly connected to the global system interconnects.</a:t>
            </a:r>
          </a:p>
          <a:p>
            <a:pPr lvl="1"/>
            <a:r>
              <a:rPr lang="en-US" dirty="0" smtClean="0"/>
              <a:t>Typically an active device (i.e., DMA capable).</a:t>
            </a:r>
          </a:p>
          <a:p>
            <a:pPr lvl="1"/>
            <a:r>
              <a:rPr lang="en-US" dirty="0" smtClean="0"/>
              <a:t>Can be more or less programmable.</a:t>
            </a:r>
          </a:p>
          <a:p>
            <a:pPr lvl="1"/>
            <a:r>
              <a:rPr lang="en-US" dirty="0" smtClean="0"/>
              <a:t>Ex#1: cellular baseband decoders – not programmable</a:t>
            </a:r>
          </a:p>
          <a:p>
            <a:pPr lvl="1"/>
            <a:r>
              <a:rPr lang="en-US" dirty="0" smtClean="0"/>
              <a:t>Ex#2: video decoder – often highly programmable (sometimes more of an ASIP)</a:t>
            </a:r>
          </a:p>
          <a:p>
            <a:r>
              <a:rPr lang="en-US" dirty="0" smtClean="0"/>
              <a:t>I/O Processor</a:t>
            </a:r>
          </a:p>
          <a:p>
            <a:pPr lvl="1"/>
            <a:r>
              <a:rPr lang="en-US" dirty="0" smtClean="0"/>
              <a:t>Same as before, but dedicated to I/O processing.</a:t>
            </a:r>
          </a:p>
          <a:p>
            <a:pPr lvl="1"/>
            <a:r>
              <a:rPr lang="en-US" dirty="0" smtClean="0"/>
              <a:t>Ex: accelerated Ethernet NICs – move some portion of the TPC/IP stack in HW.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889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and Peripherals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US" dirty="0" smtClean="0"/>
              <a:t>What about peripherals and I/O?</a:t>
            </a:r>
          </a:p>
          <a:p>
            <a:r>
              <a:rPr lang="en-US" dirty="0" smtClean="0"/>
              <a:t>Standardized Off-Chip Interconnects are popular</a:t>
            </a:r>
          </a:p>
          <a:p>
            <a:pPr lvl="1"/>
            <a:r>
              <a:rPr lang="en-US" dirty="0" smtClean="0"/>
              <a:t>PCI Express</a:t>
            </a:r>
          </a:p>
          <a:p>
            <a:pPr lvl="1"/>
            <a:r>
              <a:rPr lang="en-US" dirty="0" smtClean="0"/>
              <a:t>USB</a:t>
            </a:r>
          </a:p>
          <a:p>
            <a:pPr lvl="1"/>
            <a:r>
              <a:rPr lang="en-US" dirty="0" smtClean="0"/>
              <a:t>SATA</a:t>
            </a:r>
          </a:p>
          <a:p>
            <a:pPr lvl="1"/>
            <a:r>
              <a:rPr lang="en-US" dirty="0" smtClean="0"/>
              <a:t>Etc.</a:t>
            </a:r>
          </a:p>
          <a:p>
            <a:endParaRPr lang="en-US" dirty="0" smtClean="0"/>
          </a:p>
          <a:p>
            <a:r>
              <a:rPr lang="en-US" dirty="0" smtClean="0"/>
              <a:t>Peripherals can interfere with each other on off-chip </a:t>
            </a:r>
            <a:r>
              <a:rPr lang="en-US" dirty="0" smtClean="0"/>
              <a:t>interconnects</a:t>
            </a:r>
            <a:r>
              <a:rPr lang="en-US" dirty="0"/>
              <a:t> </a:t>
            </a:r>
            <a:r>
              <a:rPr lang="en-US" dirty="0" smtClean="0"/>
              <a:t>and with cores in memory!</a:t>
            </a:r>
            <a:endParaRPr lang="en-US" dirty="0" smtClean="0"/>
          </a:p>
          <a:p>
            <a:pPr lvl="1"/>
            <a:r>
              <a:rPr lang="en-US" dirty="0" smtClean="0"/>
              <a:t>Dangerous if assigned different criticalities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can not schedule peripherals like we do for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948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and Peripherals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US" dirty="0" smtClean="0"/>
              <a:t>Solution 1: analysis</a:t>
            </a:r>
          </a:p>
          <a:p>
            <a:pPr lvl="1"/>
            <a:r>
              <a:rPr lang="en-US" sz="2200" dirty="0" smtClean="0"/>
              <a:t>Build a model of data transfers (i.e., how much data is transferred over an interval of time).</a:t>
            </a:r>
          </a:p>
          <a:p>
            <a:pPr lvl="1"/>
            <a:r>
              <a:rPr lang="en-US" sz="2200" dirty="0" smtClean="0"/>
              <a:t>Perform analysis to derive delay on the interconnect.</a:t>
            </a:r>
          </a:p>
          <a:p>
            <a:pPr lvl="1"/>
            <a:r>
              <a:rPr lang="en-US" sz="2200" dirty="0" smtClean="0"/>
              <a:t>Perform analysis to derive task delay in memory</a:t>
            </a:r>
          </a:p>
          <a:p>
            <a:pPr lvl="1"/>
            <a:r>
              <a:rPr lang="en-US" sz="2200" dirty="0" smtClean="0"/>
              <a:t>More on this next lecture…</a:t>
            </a:r>
          </a:p>
          <a:p>
            <a:r>
              <a:rPr lang="en-US" dirty="0" smtClean="0"/>
              <a:t>Solution 2: controlled DMA</a:t>
            </a:r>
          </a:p>
          <a:p>
            <a:pPr lvl="1"/>
            <a:r>
              <a:rPr lang="en-US" sz="2200" dirty="0" smtClean="0"/>
              <a:t>Ex: </a:t>
            </a:r>
            <a:r>
              <a:rPr lang="en-US" sz="2200" u="sng" dirty="0"/>
              <a:t>Real-Time Control of I/O COTS Peripherals for Embedded </a:t>
            </a:r>
            <a:r>
              <a:rPr lang="en-US" sz="2200" u="sng" dirty="0" smtClean="0"/>
              <a:t>Systems</a:t>
            </a:r>
          </a:p>
          <a:p>
            <a:pPr lvl="1"/>
            <a:r>
              <a:rPr lang="en-US" sz="2200" dirty="0" smtClean="0"/>
              <a:t>Idea: use a controllable DMA engine</a:t>
            </a:r>
          </a:p>
          <a:p>
            <a:pPr lvl="1"/>
            <a:r>
              <a:rPr lang="en-US" sz="2200" dirty="0" smtClean="0"/>
              <a:t>DMA transfers are synchronized with each other and with core data transfers. </a:t>
            </a:r>
          </a:p>
          <a:p>
            <a:pPr lvl="1"/>
            <a:r>
              <a:rPr lang="en-US" sz="2200" dirty="0" smtClean="0"/>
              <a:t>Implicit schedule of memory transfers.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644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ineering_Black">
  <a:themeElements>
    <a:clrScheme name="Waterloo 1">
      <a:dk1>
        <a:sysClr val="windowText" lastClr="000000"/>
      </a:dk1>
      <a:lt1>
        <a:srgbClr val="FFFFFF"/>
      </a:lt1>
      <a:dk2>
        <a:srgbClr val="57068C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B6BF00"/>
      </a:accent5>
      <a:accent6>
        <a:srgbClr val="96172E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Engineering_Black</Template>
  <TotalTime>3469</TotalTime>
  <Words>1034</Words>
  <Application>Microsoft Macintosh PowerPoint</Application>
  <PresentationFormat>On-screen Show (4:3)</PresentationFormat>
  <Paragraphs>200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Engineering_Black</vt:lpstr>
      <vt:lpstr>Office Theme</vt:lpstr>
      <vt:lpstr>ECE 720T5 Fall 2012       Cyber-Physical Systems</vt:lpstr>
      <vt:lpstr>Topic Today: Heterogeneous Systems </vt:lpstr>
      <vt:lpstr>Processing Elements</vt:lpstr>
      <vt:lpstr>Processing Elements</vt:lpstr>
      <vt:lpstr>Ex: Real-Time Traffic Prediction Algorithms on GPU</vt:lpstr>
      <vt:lpstr>Processing Elements</vt:lpstr>
      <vt:lpstr>Processing Elements</vt:lpstr>
      <vt:lpstr>I/O and Peripherals</vt:lpstr>
      <vt:lpstr>I/O and Peripherals</vt:lpstr>
      <vt:lpstr>Real-Time Control of I/O COTS Peripherals for Embedded Systems</vt:lpstr>
      <vt:lpstr>Evaluation</vt:lpstr>
      <vt:lpstr>Evaluation</vt:lpstr>
      <vt:lpstr>Reconfigurable Devices and Real-Time</vt:lpstr>
      <vt:lpstr>Reconfigurable FPGA</vt:lpstr>
      <vt:lpstr>Example: Sonic-on-a-Chip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rpellizz</dc:creator>
  <cp:lastModifiedBy>Rodolfo Pellizzoni</cp:lastModifiedBy>
  <cp:revision>474</cp:revision>
  <cp:lastPrinted>2011-10-12T04:59:54Z</cp:lastPrinted>
  <dcterms:created xsi:type="dcterms:W3CDTF">2011-07-11T00:40:10Z</dcterms:created>
  <dcterms:modified xsi:type="dcterms:W3CDTF">2012-10-30T20:43:15Z</dcterms:modified>
</cp:coreProperties>
</file>