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375" r:id="rId3"/>
    <p:sldId id="385" r:id="rId4"/>
    <p:sldId id="393" r:id="rId5"/>
    <p:sldId id="373" r:id="rId6"/>
    <p:sldId id="377" r:id="rId7"/>
    <p:sldId id="379" r:id="rId8"/>
    <p:sldId id="376" r:id="rId9"/>
    <p:sldId id="378" r:id="rId10"/>
    <p:sldId id="381" r:id="rId11"/>
    <p:sldId id="382" r:id="rId12"/>
    <p:sldId id="380" r:id="rId13"/>
    <p:sldId id="374" r:id="rId14"/>
    <p:sldId id="383" r:id="rId15"/>
    <p:sldId id="384" r:id="rId16"/>
    <p:sldId id="387" r:id="rId17"/>
    <p:sldId id="386" r:id="rId18"/>
    <p:sldId id="388" r:id="rId19"/>
    <p:sldId id="389" r:id="rId20"/>
    <p:sldId id="443" r:id="rId21"/>
    <p:sldId id="394" r:id="rId22"/>
    <p:sldId id="444" r:id="rId23"/>
    <p:sldId id="395" r:id="rId24"/>
    <p:sldId id="396" r:id="rId25"/>
    <p:sldId id="397" r:id="rId26"/>
    <p:sldId id="398" r:id="rId27"/>
    <p:sldId id="399" r:id="rId28"/>
    <p:sldId id="400" r:id="rId29"/>
    <p:sldId id="445" r:id="rId30"/>
    <p:sldId id="401" r:id="rId31"/>
    <p:sldId id="404" r:id="rId32"/>
    <p:sldId id="447" r:id="rId33"/>
    <p:sldId id="448" r:id="rId34"/>
    <p:sldId id="449" r:id="rId35"/>
    <p:sldId id="450" r:id="rId36"/>
    <p:sldId id="451" r:id="rId37"/>
    <p:sldId id="452" r:id="rId38"/>
    <p:sldId id="453" r:id="rId39"/>
    <p:sldId id="454" r:id="rId40"/>
    <p:sldId id="456" r:id="rId41"/>
    <p:sldId id="455" r:id="rId42"/>
    <p:sldId id="457" r:id="rId43"/>
    <p:sldId id="392" r:id="rId44"/>
    <p:sldId id="402" r:id="rId45"/>
    <p:sldId id="410" r:id="rId46"/>
    <p:sldId id="411" r:id="rId47"/>
    <p:sldId id="421" r:id="rId48"/>
    <p:sldId id="422" r:id="rId49"/>
    <p:sldId id="423" r:id="rId50"/>
    <p:sldId id="424" r:id="rId51"/>
    <p:sldId id="425" r:id="rId52"/>
    <p:sldId id="426" r:id="rId53"/>
    <p:sldId id="427" r:id="rId54"/>
    <p:sldId id="428" r:id="rId55"/>
    <p:sldId id="429" r:id="rId56"/>
    <p:sldId id="430" r:id="rId57"/>
    <p:sldId id="431" r:id="rId58"/>
    <p:sldId id="432" r:id="rId59"/>
    <p:sldId id="433" r:id="rId60"/>
    <p:sldId id="434" r:id="rId61"/>
    <p:sldId id="437" r:id="rId62"/>
    <p:sldId id="438" r:id="rId63"/>
    <p:sldId id="435" r:id="rId64"/>
    <p:sldId id="436" r:id="rId65"/>
    <p:sldId id="390" r:id="rId66"/>
    <p:sldId id="412" r:id="rId67"/>
    <p:sldId id="413" r:id="rId68"/>
    <p:sldId id="414" r:id="rId69"/>
    <p:sldId id="415" r:id="rId70"/>
    <p:sldId id="416" r:id="rId71"/>
    <p:sldId id="417" r:id="rId72"/>
    <p:sldId id="418" r:id="rId73"/>
    <p:sldId id="419" r:id="rId74"/>
    <p:sldId id="420" r:id="rId75"/>
    <p:sldId id="439" r:id="rId76"/>
  </p:sldIdLst>
  <p:sldSz cx="9144000" cy="6858000" type="screen4x3"/>
  <p:notesSz cx="6858000" cy="9144000"/>
  <p:defaultTextStyle>
    <a:defPPr>
      <a:defRPr lang="en-CA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F214EA-474A-4334-A62F-9999E722DA2C}">
          <p14:sldIdLst>
            <p14:sldId id="256"/>
            <p14:sldId id="375"/>
            <p14:sldId id="385"/>
            <p14:sldId id="393"/>
            <p14:sldId id="373"/>
            <p14:sldId id="377"/>
            <p14:sldId id="379"/>
            <p14:sldId id="376"/>
            <p14:sldId id="378"/>
            <p14:sldId id="381"/>
            <p14:sldId id="382"/>
            <p14:sldId id="380"/>
            <p14:sldId id="374"/>
            <p14:sldId id="383"/>
            <p14:sldId id="384"/>
            <p14:sldId id="387"/>
            <p14:sldId id="386"/>
            <p14:sldId id="388"/>
            <p14:sldId id="389"/>
            <p14:sldId id="443"/>
            <p14:sldId id="394"/>
            <p14:sldId id="444"/>
            <p14:sldId id="395"/>
            <p14:sldId id="396"/>
            <p14:sldId id="397"/>
            <p14:sldId id="398"/>
            <p14:sldId id="399"/>
            <p14:sldId id="400"/>
            <p14:sldId id="445"/>
            <p14:sldId id="401"/>
            <p14:sldId id="404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6"/>
            <p14:sldId id="455"/>
            <p14:sldId id="457"/>
            <p14:sldId id="392"/>
            <p14:sldId id="402"/>
            <p14:sldId id="410"/>
            <p14:sldId id="411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7"/>
            <p14:sldId id="438"/>
            <p14:sldId id="435"/>
            <p14:sldId id="436"/>
            <p14:sldId id="390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66" autoAdjust="0"/>
  </p:normalViewPr>
  <p:slideViewPr>
    <p:cSldViewPr snapToGrid="0" snapToObjects="1">
      <p:cViewPr>
        <p:scale>
          <a:sx n="90" d="100"/>
          <a:sy n="90" d="100"/>
        </p:scale>
        <p:origin x="-2176" y="-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8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pellizz:Library:Mail%20Downloads:rockwell%20zheng%20dram%20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pellizz:Library:Mail%20Downloads:rockwell%20zheng%20dram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LBM </a:t>
            </a:r>
            <a:r>
              <a:rPr lang="en-US" dirty="0" smtClean="0"/>
              <a:t>Tasks</a:t>
            </a:r>
            <a:endParaRPr lang="en-US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Sheet2!$N$3</c:f>
              <c:strCache>
                <c:ptCount val="1"/>
                <c:pt idx="0">
                  <c:v>1task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Sheet2!$O$3:$P$3</c:f>
              <c:numCache>
                <c:formatCode>General</c:formatCode>
                <c:ptCount val="2"/>
                <c:pt idx="0">
                  <c:v>1.0</c:v>
                </c:pt>
                <c:pt idx="1">
                  <c:v>1.16200710476613</c:v>
                </c:pt>
              </c:numCache>
            </c:numRef>
          </c:val>
        </c:ser>
        <c:ser>
          <c:idx val="1"/>
          <c:order val="1"/>
          <c:tx>
            <c:strRef>
              <c:f>Sheet2!$N$4</c:f>
              <c:strCache>
                <c:ptCount val="1"/>
                <c:pt idx="0">
                  <c:v>2task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Sheet2!$O$4:$P$4</c:f>
              <c:numCache>
                <c:formatCode>General</c:formatCode>
                <c:ptCount val="2"/>
                <c:pt idx="0">
                  <c:v>2.3891962141933</c:v>
                </c:pt>
                <c:pt idx="1">
                  <c:v>1.26094803125256</c:v>
                </c:pt>
              </c:numCache>
            </c:numRef>
          </c:val>
        </c:ser>
        <c:ser>
          <c:idx val="2"/>
          <c:order val="2"/>
          <c:tx>
            <c:strRef>
              <c:f>Sheet2!$N$5</c:f>
              <c:strCache>
                <c:ptCount val="1"/>
                <c:pt idx="0">
                  <c:v>3task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Sheet2!$O$5:$P$5</c:f>
              <c:numCache>
                <c:formatCode>General</c:formatCode>
                <c:ptCount val="2"/>
                <c:pt idx="0">
                  <c:v>3.845258503916817</c:v>
                </c:pt>
                <c:pt idx="1">
                  <c:v>1.354895017701655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4671608"/>
        <c:axId val="-2135051640"/>
        <c:axId val="0"/>
      </c:bar3DChart>
      <c:catAx>
        <c:axId val="-2134671608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5051640"/>
        <c:crosses val="autoZero"/>
        <c:auto val="1"/>
        <c:lblAlgn val="ctr"/>
        <c:lblOffset val="100"/>
        <c:noMultiLvlLbl val="0"/>
      </c:catAx>
      <c:valAx>
        <c:axId val="-21350516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Normalized</a:t>
                </a:r>
                <a:r>
                  <a:rPr lang="en-US" baseline="0"/>
                  <a:t> Delay</a:t>
                </a:r>
              </a:p>
              <a:p>
                <a:pPr>
                  <a:defRPr/>
                </a:pPr>
                <a:r>
                  <a:rPr lang="en-US" baseline="0"/>
                  <a:t>(wrt 1 Interleaved Task)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346272659156337"/>
              <c:y val="0.2341676163206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346716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LBM Tasks at 5X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Sheet2!$N$3</c:f>
              <c:strCache>
                <c:ptCount val="1"/>
                <c:pt idx="0">
                  <c:v>1task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Sheet2!$O$3:$P$3</c:f>
              <c:numCache>
                <c:formatCode>General</c:formatCode>
                <c:ptCount val="2"/>
                <c:pt idx="0">
                  <c:v>1.0</c:v>
                </c:pt>
                <c:pt idx="1">
                  <c:v>1.16200710476613</c:v>
                </c:pt>
              </c:numCache>
            </c:numRef>
          </c:val>
        </c:ser>
        <c:ser>
          <c:idx val="1"/>
          <c:order val="1"/>
          <c:tx>
            <c:strRef>
              <c:f>Sheet2!$N$4</c:f>
              <c:strCache>
                <c:ptCount val="1"/>
                <c:pt idx="0">
                  <c:v>2task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Sheet2!$O$4:$P$4</c:f>
              <c:numCache>
                <c:formatCode>General</c:formatCode>
                <c:ptCount val="2"/>
                <c:pt idx="0">
                  <c:v>2.3891962141933</c:v>
                </c:pt>
                <c:pt idx="1">
                  <c:v>1.26094803125256</c:v>
                </c:pt>
              </c:numCache>
            </c:numRef>
          </c:val>
        </c:ser>
        <c:ser>
          <c:idx val="2"/>
          <c:order val="2"/>
          <c:tx>
            <c:strRef>
              <c:f>Sheet2!$N$5</c:f>
              <c:strCache>
                <c:ptCount val="1"/>
                <c:pt idx="0">
                  <c:v>3task</c:v>
                </c:pt>
              </c:strCache>
            </c:strRef>
          </c:tx>
          <c:invertIfNegative val="0"/>
          <c:cat>
            <c:strRef>
              <c:f>Sheet2!$O$2:$P$2</c:f>
              <c:strCache>
                <c:ptCount val="2"/>
                <c:pt idx="0">
                  <c:v>Interleaved</c:v>
                </c:pt>
                <c:pt idx="1">
                  <c:v>Diff Bank</c:v>
                </c:pt>
              </c:strCache>
            </c:strRef>
          </c:cat>
          <c:val>
            <c:numRef>
              <c:f>Sheet2!$O$5:$P$5</c:f>
              <c:numCache>
                <c:formatCode>General</c:formatCode>
                <c:ptCount val="2"/>
                <c:pt idx="0">
                  <c:v>3.845258503916817</c:v>
                </c:pt>
                <c:pt idx="1">
                  <c:v>1.354895017701655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4849416"/>
        <c:axId val="-2096973400"/>
        <c:axId val="0"/>
      </c:bar3DChart>
      <c:catAx>
        <c:axId val="2114849416"/>
        <c:scaling>
          <c:orientation val="minMax"/>
        </c:scaling>
        <c:delete val="0"/>
        <c:axPos val="b"/>
        <c:majorTickMark val="none"/>
        <c:minorTickMark val="none"/>
        <c:tickLblPos val="nextTo"/>
        <c:crossAx val="-2096973400"/>
        <c:crosses val="autoZero"/>
        <c:auto val="1"/>
        <c:lblAlgn val="ctr"/>
        <c:lblOffset val="100"/>
        <c:noMultiLvlLbl val="0"/>
      </c:catAx>
      <c:valAx>
        <c:axId val="-20969734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Normalized</a:t>
                </a:r>
                <a:r>
                  <a:rPr lang="en-US" baseline="0"/>
                  <a:t> Delay</a:t>
                </a:r>
              </a:p>
              <a:p>
                <a:pPr>
                  <a:defRPr/>
                </a:pPr>
                <a:r>
                  <a:rPr lang="en-US" baseline="0"/>
                  <a:t>(wrt 1 Interleaved Task)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346272659156337"/>
              <c:y val="0.23416761632068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148494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D4B28-E48A-4072-9159-A2EA3DEAAE79}" type="datetimeFigureOut">
              <a:rPr lang="en-CA" smtClean="0"/>
              <a:t>1/28/14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3BA49-2B02-4A24-9E99-FC23E1A79B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24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this is typical of any partitioning system</a:t>
            </a:r>
          </a:p>
          <a:p>
            <a:endParaRPr lang="en-US" dirty="0" smtClean="0"/>
          </a:p>
          <a:p>
            <a:r>
              <a:rPr lang="en-US" dirty="0" smtClean="0"/>
              <a:t>Note2: redraw this graph with just interleaved and diff bank.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CA6B4-31D9-D745-9C5C-47EEFE2EA72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05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PR_MC =</a:t>
            </a:r>
            <a:r>
              <a:rPr lang="en-US" baseline="0" dirty="0" smtClean="0"/>
              <a:t> private </a:t>
            </a:r>
            <a:r>
              <a:rPr lang="en-US" baseline="0" dirty="0" err="1" smtClean="0"/>
              <a:t>memory_controllers</a:t>
            </a:r>
            <a:endParaRPr lang="en-US" baseline="0" dirty="0" smtClean="0"/>
          </a:p>
          <a:p>
            <a:r>
              <a:rPr lang="en-US" baseline="0" dirty="0" smtClean="0"/>
              <a:t>MOET = measured</a:t>
            </a:r>
          </a:p>
          <a:p>
            <a:r>
              <a:rPr lang="en-US" baseline="0" dirty="0" smtClean="0"/>
              <a:t>AMC = what they 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3BA49-2B02-4A24-9E99-FC23E1A79BE0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892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390" y="1182415"/>
            <a:ext cx="7512410" cy="24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690" y="3684743"/>
            <a:ext cx="4966138" cy="116752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8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0"/>
            <a:ext cx="8565158" cy="861237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19515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DA3D6-BA25-433F-A9BA-5036AE111D03}" type="datetime1">
              <a:rPr lang="en-CA" smtClean="0"/>
              <a:t>1/28/14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3082" y="6106559"/>
            <a:ext cx="966175" cy="365125"/>
          </a:xfrm>
        </p:spPr>
        <p:txBody>
          <a:bodyPr/>
          <a:lstStyle>
            <a:lvl1pPr>
              <a:defRPr/>
            </a:lvl1pPr>
          </a:lstStyle>
          <a:p>
            <a:fld id="{9E8281E7-ED26-4FDF-A81D-C63B5C4C571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008" y="5830349"/>
            <a:ext cx="2223083" cy="643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861237"/>
            <a:ext cx="9144000" cy="4390"/>
          </a:xfrm>
          <a:prstGeom prst="line">
            <a:avLst/>
          </a:prstGeom>
          <a:ln w="12700" cmpd="sng">
            <a:solidFill>
              <a:srgbClr val="4A23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4196" y="610870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/>
            <a:r>
              <a:rPr lang="en-CA" dirty="0" smtClean="0"/>
              <a:t>/</a:t>
            </a:r>
            <a:r>
              <a:rPr lang="en-CA" baseline="0" dirty="0" smtClean="0"/>
              <a:t> </a:t>
            </a:r>
            <a:r>
              <a:rPr lang="en-CA" baseline="0" dirty="0" smtClean="0"/>
              <a:t>75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21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690" y="3582278"/>
            <a:ext cx="4002689" cy="220421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723" y="1086070"/>
            <a:ext cx="7418553" cy="2364828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58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D0014-C320-4223-B3CF-C6D006A281E8}" type="datetime1">
              <a:rPr lang="en-CA" smtClean="0"/>
              <a:t>1/28/14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0B6C9-74B1-4D63-A8AE-62FC058CA6E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67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C0AF0-110E-402C-B9B4-1E65A5CAEB6F}" type="datetime1">
              <a:rPr lang="en-CA" smtClean="0"/>
              <a:t>1/28/14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7D0F1-AF9F-4725-A92B-88ECFB40C4B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33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2E1FA2-6918-4420-A423-A3AF65C20276}" type="datetime1">
              <a:rPr lang="en-CA" smtClean="0"/>
              <a:t>1/28/14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38026-329F-4D12-BF8A-D8C726627C77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29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4AA4C-BE25-4A96-A1D0-57E82FB7B036}" type="datetime1">
              <a:rPr lang="en-CA" smtClean="0"/>
              <a:t>1/28/14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E6E1-08A3-4AC1-B41C-052042F445A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74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28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6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F8E3F-6E57-4BF6-978F-E0A16BD28633}" type="datetime1">
              <a:rPr lang="en-CA" smtClean="0"/>
              <a:t>1/28/14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9F9F8-463D-4CD6-95B9-B1C20388211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88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9914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1131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65881"/>
            <a:ext cx="5486400" cy="3783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0AB6D-57E4-4157-A3AC-E721F379C44A}" type="datetime1">
              <a:rPr lang="en-CA" smtClean="0"/>
              <a:t>1/28/14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C2A06-1BFC-4AC4-9B35-69C76D4C2B0E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15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CA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200" y="6227763"/>
            <a:ext cx="2133600" cy="2460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49CF754-CA6D-4F0F-A54C-6670EC127DB0}" type="datetime1">
              <a:rPr lang="en-CA" smtClean="0"/>
              <a:t>1/28/14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959475"/>
            <a:ext cx="3163888" cy="257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0987" y="608965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3F60D685-141D-4225-82A7-0CA82435C40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4" r:id="rId2"/>
    <p:sldLayoutId id="2147483712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174750" y="1182688"/>
            <a:ext cx="7512050" cy="2417762"/>
          </a:xfrm>
        </p:spPr>
        <p:txBody>
          <a:bodyPr/>
          <a:lstStyle/>
          <a:p>
            <a:pPr eaLnBrk="1" hangingPunct="1"/>
            <a:r>
              <a:rPr lang="en-US" dirty="0" smtClean="0"/>
              <a:t>ECE 720T5 Winter 2014 Cyber-Physical Systems</a:t>
            </a: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3240088" y="3684588"/>
            <a:ext cx="4967287" cy="1168400"/>
          </a:xfrm>
        </p:spPr>
        <p:txBody>
          <a:bodyPr/>
          <a:lstStyle/>
          <a:p>
            <a:pPr eaLnBrk="1" hangingPunct="1"/>
            <a:r>
              <a:rPr lang="en-US" dirty="0" smtClean="0"/>
              <a:t>Rodolfo </a:t>
            </a:r>
            <a:r>
              <a:rPr lang="en-US" dirty="0" err="1" smtClean="0"/>
              <a:t>Pellizzoni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Interference, 2 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9144000" cy="914399"/>
          </a:xfrm>
        </p:spPr>
        <p:txBody>
          <a:bodyPr>
            <a:normAutofit/>
          </a:bodyPr>
          <a:lstStyle/>
          <a:p>
            <a:r>
              <a:rPr lang="en-US" sz="2200" dirty="0" smtClean="0"/>
              <a:t>Task A suffers max number of cache misses (92% stall time).</a:t>
            </a:r>
          </a:p>
          <a:p>
            <a:r>
              <a:rPr lang="en-US" sz="2200" dirty="0" smtClean="0"/>
              <a:t>Task B has variable cache stall time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70455"/>
            <a:ext cx="53340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 flipH="1" flipV="1">
            <a:off x="4191000" y="3948478"/>
            <a:ext cx="2209800" cy="10045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324600" y="4953000"/>
            <a:ext cx="25908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6019800" y="4248133"/>
            <a:ext cx="3048000" cy="70486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44225" rIns="0" bIns="44225">
            <a:spAutoFit/>
          </a:bodyPr>
          <a:lstStyle/>
          <a:p>
            <a:pPr algn="ctr" defTabSz="884238"/>
            <a:r>
              <a:rPr lang="en-US" sz="2000" b="1" dirty="0" err="1" smtClean="0">
                <a:solidFill>
                  <a:srgbClr val="000000"/>
                </a:solidFill>
                <a:latin typeface="Calibri" pitchFamily="34" charset="0"/>
              </a:rPr>
              <a:t>Wcet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</a:rPr>
              <a:t> increase proportional to cache stall time</a:t>
            </a:r>
            <a:endParaRPr lang="en-US" sz="2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 flipH="1" flipV="1">
            <a:off x="5334000" y="2948344"/>
            <a:ext cx="533400" cy="7341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867400" y="3682499"/>
            <a:ext cx="2819400" cy="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5943600" y="2948344"/>
            <a:ext cx="2743200" cy="70486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44225" rIns="0" bIns="44225">
            <a:spAutoFit/>
          </a:bodyPr>
          <a:lstStyle/>
          <a:p>
            <a:pPr algn="ctr" defTabSz="884238"/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</a:rPr>
              <a:t>Max WCET increase ~= cache stall time of task A</a:t>
            </a:r>
            <a:endParaRPr lang="en-US" sz="2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2033945"/>
            <a:ext cx="9144000" cy="914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200" dirty="0" smtClean="0"/>
              <a:t>Adding PCI-E peripheral interference -&gt; 196% WCET increase!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384" y="6515405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3/20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lpha8cor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55108"/>
            <a:ext cx="6730999" cy="5060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</a:t>
            </a:r>
            <a:r>
              <a:rPr lang="en-US" dirty="0" smtClean="0"/>
              <a:t>Interference, 8 Cores </a:t>
            </a:r>
            <a:r>
              <a:rPr lang="en-US" dirty="0" err="1" smtClean="0"/>
              <a:t>Sim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9144000" cy="16383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7 Interfering cores.</a:t>
            </a:r>
          </a:p>
          <a:p>
            <a:r>
              <a:rPr lang="en-US" sz="2200" dirty="0" smtClean="0"/>
              <a:t>Almost 300% WCET increase!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384" y="6515405"/>
            <a:ext cx="74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19/20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0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Remember: there are three general solutions…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We will see it later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Modify the architecture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Redesign the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788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Solutions: allocation </a:t>
            </a:r>
            <a:r>
              <a:rPr lang="en-US" dirty="0"/>
              <a:t>interference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956930"/>
            <a:ext cx="8768384" cy="5731737"/>
          </a:xfrm>
        </p:spPr>
        <p:txBody>
          <a:bodyPr/>
          <a:lstStyle/>
          <a:p>
            <a:r>
              <a:rPr lang="en-US" u="sng" dirty="0" smtClean="0"/>
              <a:t>Cache partitioning</a:t>
            </a:r>
          </a:p>
          <a:p>
            <a:pPr lvl="1"/>
            <a:r>
              <a:rPr lang="en-US" dirty="0" smtClean="0"/>
              <a:t>Partition the cache either among multiple tasks or multiple cores.</a:t>
            </a:r>
          </a:p>
          <a:p>
            <a:pPr lvl="1"/>
            <a:r>
              <a:rPr lang="en-US" dirty="0" smtClean="0"/>
              <a:t>Pros: no allocation interference</a:t>
            </a:r>
          </a:p>
          <a:p>
            <a:pPr lvl="1"/>
            <a:r>
              <a:rPr lang="en-US" dirty="0" smtClean="0"/>
              <a:t>Cons: each task/core gets a smaller portion of the cache</a:t>
            </a:r>
          </a:p>
          <a:p>
            <a:r>
              <a:rPr lang="en-US" dirty="0" smtClean="0"/>
              <a:t>How to do it?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Compiler-based (coloring): modify linkage (and </a:t>
            </a:r>
            <a:r>
              <a:rPr lang="en-US" sz="2200" dirty="0" err="1" smtClean="0"/>
              <a:t>malloc</a:t>
            </a:r>
            <a:r>
              <a:rPr lang="en-US" sz="2200" dirty="0" smtClean="0"/>
              <a:t>) such that different tasks/cores occupy different cache lines.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OS-based (coloring): modify the page allocation mechanisms such that different tasks/cores occupy different cache lines.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HW-based (way-partitioning): partition cache ways among tasks/cores.</a:t>
            </a:r>
          </a:p>
          <a:p>
            <a:r>
              <a:rPr lang="en-US" dirty="0" smtClean="0"/>
              <a:t>Note that 1 (possibly 2) can also help single-task analysis.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6669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OS-based partitioning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6045200" y="4457699"/>
            <a:ext cx="65072" cy="45719"/>
          </a:xfrm>
          <a:prstGeom prst="rect">
            <a:avLst/>
          </a:prstGeom>
        </p:spPr>
      </p:pic>
      <p:sp>
        <p:nvSpPr>
          <p:cNvPr id="150" name="Rectangle 149"/>
          <p:cNvSpPr/>
          <p:nvPr/>
        </p:nvSpPr>
        <p:spPr>
          <a:xfrm>
            <a:off x="1600159" y="4265612"/>
            <a:ext cx="1523953" cy="306388"/>
          </a:xfrm>
          <a:prstGeom prst="rect">
            <a:avLst/>
          </a:prstGeom>
          <a:solidFill>
            <a:srgbClr val="8064A2">
              <a:lumMod val="75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1600159" y="3048000"/>
            <a:ext cx="1523953" cy="1219200"/>
          </a:xfrm>
          <a:prstGeom prst="rect">
            <a:avLst/>
          </a:prstGeom>
          <a:solidFill>
            <a:srgbClr val="EEECE1">
              <a:lumMod val="5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1600208" y="2286000"/>
            <a:ext cx="1523953" cy="7620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3" name="Straight Connector 152"/>
          <p:cNvCxnSpPr/>
          <p:nvPr/>
        </p:nvCxnSpPr>
        <p:spPr>
          <a:xfrm rot="5400000">
            <a:off x="-495332" y="3695700"/>
            <a:ext cx="4191000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4" name="Straight Connector 153"/>
          <p:cNvCxnSpPr/>
          <p:nvPr/>
        </p:nvCxnSpPr>
        <p:spPr>
          <a:xfrm rot="5400000">
            <a:off x="1028669" y="3695700"/>
            <a:ext cx="4191000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5" name="Straight Connector 154"/>
          <p:cNvCxnSpPr/>
          <p:nvPr/>
        </p:nvCxnSpPr>
        <p:spPr>
          <a:xfrm>
            <a:off x="1600176" y="24384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6" name="Straight Connector 155"/>
          <p:cNvCxnSpPr/>
          <p:nvPr/>
        </p:nvCxnSpPr>
        <p:spPr>
          <a:xfrm>
            <a:off x="1447800" y="1828800"/>
            <a:ext cx="1828800" cy="158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7" name="Straight Connector 156"/>
          <p:cNvCxnSpPr/>
          <p:nvPr/>
        </p:nvCxnSpPr>
        <p:spPr>
          <a:xfrm>
            <a:off x="1600176" y="22860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58" name="Straight Connector 157"/>
          <p:cNvCxnSpPr/>
          <p:nvPr/>
        </p:nvCxnSpPr>
        <p:spPr>
          <a:xfrm>
            <a:off x="1600176" y="21336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59" name="Straight Connector 158"/>
          <p:cNvCxnSpPr/>
          <p:nvPr/>
        </p:nvCxnSpPr>
        <p:spPr>
          <a:xfrm>
            <a:off x="1600176" y="19812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0" name="Straight Connector 159"/>
          <p:cNvCxnSpPr/>
          <p:nvPr/>
        </p:nvCxnSpPr>
        <p:spPr>
          <a:xfrm>
            <a:off x="1600176" y="30480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1" name="Straight Connector 160"/>
          <p:cNvCxnSpPr/>
          <p:nvPr/>
        </p:nvCxnSpPr>
        <p:spPr>
          <a:xfrm>
            <a:off x="1600168" y="24384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2" name="Straight Connector 161"/>
          <p:cNvCxnSpPr/>
          <p:nvPr/>
        </p:nvCxnSpPr>
        <p:spPr>
          <a:xfrm>
            <a:off x="1600176" y="28956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3" name="Straight Connector 162"/>
          <p:cNvCxnSpPr/>
          <p:nvPr/>
        </p:nvCxnSpPr>
        <p:spPr>
          <a:xfrm>
            <a:off x="1600176" y="27432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4" name="Straight Connector 163"/>
          <p:cNvCxnSpPr/>
          <p:nvPr/>
        </p:nvCxnSpPr>
        <p:spPr>
          <a:xfrm>
            <a:off x="1600176" y="25908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5" name="Straight Connector 164"/>
          <p:cNvCxnSpPr/>
          <p:nvPr/>
        </p:nvCxnSpPr>
        <p:spPr>
          <a:xfrm>
            <a:off x="1600167" y="36576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6" name="Straight Connector 165"/>
          <p:cNvCxnSpPr/>
          <p:nvPr/>
        </p:nvCxnSpPr>
        <p:spPr>
          <a:xfrm>
            <a:off x="1600159" y="30480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7" name="Straight Connector 166"/>
          <p:cNvCxnSpPr/>
          <p:nvPr/>
        </p:nvCxnSpPr>
        <p:spPr>
          <a:xfrm>
            <a:off x="1600167" y="35052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8" name="Straight Connector 167"/>
          <p:cNvCxnSpPr/>
          <p:nvPr/>
        </p:nvCxnSpPr>
        <p:spPr>
          <a:xfrm>
            <a:off x="1600167" y="33528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69" name="Straight Connector 168"/>
          <p:cNvCxnSpPr/>
          <p:nvPr/>
        </p:nvCxnSpPr>
        <p:spPr>
          <a:xfrm>
            <a:off x="1600167" y="32004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0" name="Straight Connector 169"/>
          <p:cNvCxnSpPr/>
          <p:nvPr/>
        </p:nvCxnSpPr>
        <p:spPr>
          <a:xfrm>
            <a:off x="1600176" y="42672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1" name="Straight Connector 170"/>
          <p:cNvCxnSpPr/>
          <p:nvPr/>
        </p:nvCxnSpPr>
        <p:spPr>
          <a:xfrm>
            <a:off x="1600168" y="36576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2" name="Straight Connector 171"/>
          <p:cNvCxnSpPr/>
          <p:nvPr/>
        </p:nvCxnSpPr>
        <p:spPr>
          <a:xfrm>
            <a:off x="1600176" y="41148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3" name="Straight Connector 172"/>
          <p:cNvCxnSpPr/>
          <p:nvPr/>
        </p:nvCxnSpPr>
        <p:spPr>
          <a:xfrm>
            <a:off x="1600176" y="39624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4" name="Straight Connector 173"/>
          <p:cNvCxnSpPr/>
          <p:nvPr/>
        </p:nvCxnSpPr>
        <p:spPr>
          <a:xfrm>
            <a:off x="1600176" y="38100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5" name="Straight Connector 174"/>
          <p:cNvCxnSpPr/>
          <p:nvPr/>
        </p:nvCxnSpPr>
        <p:spPr>
          <a:xfrm>
            <a:off x="1600184" y="48768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6" name="Straight Connector 175"/>
          <p:cNvCxnSpPr/>
          <p:nvPr/>
        </p:nvCxnSpPr>
        <p:spPr>
          <a:xfrm>
            <a:off x="1600176" y="42672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7" name="Straight Connector 176"/>
          <p:cNvCxnSpPr/>
          <p:nvPr/>
        </p:nvCxnSpPr>
        <p:spPr>
          <a:xfrm>
            <a:off x="1600184" y="47244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8" name="Straight Connector 177"/>
          <p:cNvCxnSpPr/>
          <p:nvPr/>
        </p:nvCxnSpPr>
        <p:spPr>
          <a:xfrm>
            <a:off x="1600184" y="45720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79" name="Straight Connector 178"/>
          <p:cNvCxnSpPr/>
          <p:nvPr/>
        </p:nvCxnSpPr>
        <p:spPr>
          <a:xfrm>
            <a:off x="1600184" y="44196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80" name="Straight Connector 179"/>
          <p:cNvCxnSpPr/>
          <p:nvPr/>
        </p:nvCxnSpPr>
        <p:spPr>
          <a:xfrm>
            <a:off x="1600176" y="48768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1" name="Straight Connector 180"/>
          <p:cNvCxnSpPr/>
          <p:nvPr/>
        </p:nvCxnSpPr>
        <p:spPr>
          <a:xfrm>
            <a:off x="1600208" y="54864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2" name="Straight Connector 181"/>
          <p:cNvCxnSpPr/>
          <p:nvPr/>
        </p:nvCxnSpPr>
        <p:spPr>
          <a:xfrm>
            <a:off x="1600200" y="48768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3" name="Straight Connector 182"/>
          <p:cNvCxnSpPr/>
          <p:nvPr/>
        </p:nvCxnSpPr>
        <p:spPr>
          <a:xfrm>
            <a:off x="1600208" y="53340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84" name="Straight Connector 183"/>
          <p:cNvCxnSpPr/>
          <p:nvPr/>
        </p:nvCxnSpPr>
        <p:spPr>
          <a:xfrm>
            <a:off x="1600208" y="51816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85" name="Straight Connector 184"/>
          <p:cNvCxnSpPr/>
          <p:nvPr/>
        </p:nvCxnSpPr>
        <p:spPr>
          <a:xfrm>
            <a:off x="1600208" y="5029200"/>
            <a:ext cx="1524000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86" name="Straight Connector 185"/>
          <p:cNvCxnSpPr/>
          <p:nvPr/>
        </p:nvCxnSpPr>
        <p:spPr>
          <a:xfrm>
            <a:off x="1600200" y="5486400"/>
            <a:ext cx="1524002" cy="0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7" name="Straight Connector 186"/>
          <p:cNvCxnSpPr/>
          <p:nvPr/>
        </p:nvCxnSpPr>
        <p:spPr>
          <a:xfrm>
            <a:off x="1447800" y="4265612"/>
            <a:ext cx="1828800" cy="158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8" name="Straight Connector 187"/>
          <p:cNvCxnSpPr/>
          <p:nvPr/>
        </p:nvCxnSpPr>
        <p:spPr>
          <a:xfrm>
            <a:off x="3276600" y="1828800"/>
            <a:ext cx="304800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89" name="Straight Connector 188"/>
          <p:cNvCxnSpPr/>
          <p:nvPr/>
        </p:nvCxnSpPr>
        <p:spPr>
          <a:xfrm>
            <a:off x="3276600" y="3043236"/>
            <a:ext cx="304800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90" name="Straight Connector 189"/>
          <p:cNvCxnSpPr/>
          <p:nvPr/>
        </p:nvCxnSpPr>
        <p:spPr>
          <a:xfrm>
            <a:off x="3276600" y="5487988"/>
            <a:ext cx="304898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91" name="Straight Connector 190"/>
          <p:cNvCxnSpPr/>
          <p:nvPr/>
        </p:nvCxnSpPr>
        <p:spPr>
          <a:xfrm>
            <a:off x="3276512" y="4262436"/>
            <a:ext cx="304888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192" name="Straight Connector 191"/>
          <p:cNvCxnSpPr/>
          <p:nvPr/>
        </p:nvCxnSpPr>
        <p:spPr>
          <a:xfrm rot="5400000" flipH="1" flipV="1">
            <a:off x="1568552" y="3659189"/>
            <a:ext cx="3660775" cy="1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grpSp>
        <p:nvGrpSpPr>
          <p:cNvPr id="193" name="Group 192"/>
          <p:cNvGrpSpPr/>
          <p:nvPr/>
        </p:nvGrpSpPr>
        <p:grpSpPr>
          <a:xfrm>
            <a:off x="4800463" y="1600199"/>
            <a:ext cx="2133786" cy="4191001"/>
            <a:chOff x="4800463" y="76200"/>
            <a:chExt cx="2133786" cy="6477001"/>
          </a:xfrm>
        </p:grpSpPr>
        <p:sp>
          <p:nvSpPr>
            <p:cNvPr id="194" name="Rectangle 193"/>
            <p:cNvSpPr/>
            <p:nvPr/>
          </p:nvSpPr>
          <p:spPr>
            <a:xfrm>
              <a:off x="5257874" y="2743200"/>
              <a:ext cx="1523953" cy="306388"/>
            </a:xfrm>
            <a:prstGeom prst="rect">
              <a:avLst/>
            </a:prstGeom>
            <a:solidFill>
              <a:srgbClr val="604A7B"/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257808" y="5176836"/>
              <a:ext cx="1523953" cy="1219200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5257874" y="762000"/>
              <a:ext cx="1523953" cy="7620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7" name="Straight Connector 196"/>
            <p:cNvCxnSpPr/>
            <p:nvPr/>
          </p:nvCxnSpPr>
          <p:spPr>
            <a:xfrm rot="16200000" flipH="1">
              <a:off x="3771921" y="1562096"/>
              <a:ext cx="2971800" cy="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8" name="Straight Connector 197"/>
            <p:cNvCxnSpPr/>
            <p:nvPr/>
          </p:nvCxnSpPr>
          <p:spPr>
            <a:xfrm rot="5400000">
              <a:off x="5295914" y="1562096"/>
              <a:ext cx="2971800" cy="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9" name="Straight Connector 198"/>
            <p:cNvCxnSpPr/>
            <p:nvPr/>
          </p:nvCxnSpPr>
          <p:spPr>
            <a:xfrm>
              <a:off x="5257825" y="9144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0" name="Straight Connector 199"/>
            <p:cNvCxnSpPr/>
            <p:nvPr/>
          </p:nvCxnSpPr>
          <p:spPr>
            <a:xfrm>
              <a:off x="5105449" y="304800"/>
              <a:ext cx="18288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1" name="Straight Connector 200"/>
            <p:cNvCxnSpPr/>
            <p:nvPr/>
          </p:nvCxnSpPr>
          <p:spPr>
            <a:xfrm>
              <a:off x="5257825" y="7620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2" name="Straight Connector 201"/>
            <p:cNvCxnSpPr/>
            <p:nvPr/>
          </p:nvCxnSpPr>
          <p:spPr>
            <a:xfrm>
              <a:off x="5257825" y="6096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3" name="Straight Connector 202"/>
            <p:cNvCxnSpPr/>
            <p:nvPr/>
          </p:nvCxnSpPr>
          <p:spPr>
            <a:xfrm>
              <a:off x="5257825" y="4572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4" name="Straight Connector 203"/>
            <p:cNvCxnSpPr/>
            <p:nvPr/>
          </p:nvCxnSpPr>
          <p:spPr>
            <a:xfrm>
              <a:off x="5257825" y="15240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5" name="Straight Connector 204"/>
            <p:cNvCxnSpPr/>
            <p:nvPr/>
          </p:nvCxnSpPr>
          <p:spPr>
            <a:xfrm>
              <a:off x="5257817" y="9144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6" name="Straight Connector 205"/>
            <p:cNvCxnSpPr/>
            <p:nvPr/>
          </p:nvCxnSpPr>
          <p:spPr>
            <a:xfrm>
              <a:off x="5257825" y="13716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7" name="Straight Connector 206"/>
            <p:cNvCxnSpPr/>
            <p:nvPr/>
          </p:nvCxnSpPr>
          <p:spPr>
            <a:xfrm>
              <a:off x="5257825" y="12192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8" name="Straight Connector 207"/>
            <p:cNvCxnSpPr/>
            <p:nvPr/>
          </p:nvCxnSpPr>
          <p:spPr>
            <a:xfrm>
              <a:off x="5257825" y="10668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09" name="Straight Connector 208"/>
            <p:cNvCxnSpPr/>
            <p:nvPr/>
          </p:nvCxnSpPr>
          <p:spPr>
            <a:xfrm>
              <a:off x="5257816" y="21336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0" name="Straight Connector 209"/>
            <p:cNvCxnSpPr/>
            <p:nvPr/>
          </p:nvCxnSpPr>
          <p:spPr>
            <a:xfrm>
              <a:off x="5257808" y="15240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1" name="Straight Connector 210"/>
            <p:cNvCxnSpPr/>
            <p:nvPr/>
          </p:nvCxnSpPr>
          <p:spPr>
            <a:xfrm>
              <a:off x="5257816" y="19812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2" name="Straight Connector 211"/>
            <p:cNvCxnSpPr/>
            <p:nvPr/>
          </p:nvCxnSpPr>
          <p:spPr>
            <a:xfrm>
              <a:off x="5257816" y="18288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>
            <a:xfrm>
              <a:off x="5257816" y="16764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>
            <a:xfrm>
              <a:off x="5257825" y="27432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5" name="Straight Connector 214"/>
            <p:cNvCxnSpPr/>
            <p:nvPr/>
          </p:nvCxnSpPr>
          <p:spPr>
            <a:xfrm>
              <a:off x="5257817" y="21336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6" name="Straight Connector 215"/>
            <p:cNvCxnSpPr/>
            <p:nvPr/>
          </p:nvCxnSpPr>
          <p:spPr>
            <a:xfrm>
              <a:off x="5257825" y="25908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7" name="Straight Connector 216"/>
            <p:cNvCxnSpPr/>
            <p:nvPr/>
          </p:nvCxnSpPr>
          <p:spPr>
            <a:xfrm>
              <a:off x="5257825" y="24384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8" name="Straight Connector 217"/>
            <p:cNvCxnSpPr/>
            <p:nvPr/>
          </p:nvCxnSpPr>
          <p:spPr>
            <a:xfrm>
              <a:off x="5257825" y="22860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19" name="Straight Connector 218"/>
            <p:cNvCxnSpPr/>
            <p:nvPr/>
          </p:nvCxnSpPr>
          <p:spPr>
            <a:xfrm>
              <a:off x="5257825" y="27432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0" name="Straight Connector 219"/>
            <p:cNvCxnSpPr/>
            <p:nvPr/>
          </p:nvCxnSpPr>
          <p:spPr>
            <a:xfrm>
              <a:off x="5105449" y="2741612"/>
              <a:ext cx="18288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3771921" y="3997320"/>
              <a:ext cx="2971800" cy="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2" name="Straight Connector 221"/>
            <p:cNvCxnSpPr/>
            <p:nvPr/>
          </p:nvCxnSpPr>
          <p:spPr>
            <a:xfrm rot="5400000">
              <a:off x="5295914" y="3997320"/>
              <a:ext cx="2971800" cy="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3" name="Straight Connector 222"/>
            <p:cNvCxnSpPr/>
            <p:nvPr/>
          </p:nvCxnSpPr>
          <p:spPr>
            <a:xfrm>
              <a:off x="5257825" y="33496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4" name="Straight Connector 223"/>
            <p:cNvCxnSpPr/>
            <p:nvPr/>
          </p:nvCxnSpPr>
          <p:spPr>
            <a:xfrm>
              <a:off x="5105449" y="2740024"/>
              <a:ext cx="18288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5" name="Straight Connector 224"/>
            <p:cNvCxnSpPr/>
            <p:nvPr/>
          </p:nvCxnSpPr>
          <p:spPr>
            <a:xfrm>
              <a:off x="5257825" y="31972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26" name="Straight Connector 225"/>
            <p:cNvCxnSpPr/>
            <p:nvPr/>
          </p:nvCxnSpPr>
          <p:spPr>
            <a:xfrm>
              <a:off x="5257825" y="30448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27" name="Straight Connector 226"/>
            <p:cNvCxnSpPr/>
            <p:nvPr/>
          </p:nvCxnSpPr>
          <p:spPr>
            <a:xfrm>
              <a:off x="5257825" y="28924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28" name="Straight Connector 227"/>
            <p:cNvCxnSpPr/>
            <p:nvPr/>
          </p:nvCxnSpPr>
          <p:spPr>
            <a:xfrm>
              <a:off x="5257825" y="39592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9" name="Straight Connector 228"/>
            <p:cNvCxnSpPr/>
            <p:nvPr/>
          </p:nvCxnSpPr>
          <p:spPr>
            <a:xfrm>
              <a:off x="5257817" y="33496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0" name="Straight Connector 229"/>
            <p:cNvCxnSpPr/>
            <p:nvPr/>
          </p:nvCxnSpPr>
          <p:spPr>
            <a:xfrm>
              <a:off x="5257825" y="38068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1" name="Straight Connector 230"/>
            <p:cNvCxnSpPr/>
            <p:nvPr/>
          </p:nvCxnSpPr>
          <p:spPr>
            <a:xfrm>
              <a:off x="5257825" y="36544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2" name="Straight Connector 231"/>
            <p:cNvCxnSpPr/>
            <p:nvPr/>
          </p:nvCxnSpPr>
          <p:spPr>
            <a:xfrm>
              <a:off x="5257825" y="35020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3" name="Straight Connector 232"/>
            <p:cNvCxnSpPr/>
            <p:nvPr/>
          </p:nvCxnSpPr>
          <p:spPr>
            <a:xfrm>
              <a:off x="5257816" y="45688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4" name="Straight Connector 233"/>
            <p:cNvCxnSpPr/>
            <p:nvPr/>
          </p:nvCxnSpPr>
          <p:spPr>
            <a:xfrm>
              <a:off x="5257808" y="39592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5" name="Straight Connector 234"/>
            <p:cNvCxnSpPr/>
            <p:nvPr/>
          </p:nvCxnSpPr>
          <p:spPr>
            <a:xfrm>
              <a:off x="5257816" y="44164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6" name="Straight Connector 235"/>
            <p:cNvCxnSpPr/>
            <p:nvPr/>
          </p:nvCxnSpPr>
          <p:spPr>
            <a:xfrm>
              <a:off x="5257816" y="42640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7" name="Straight Connector 236"/>
            <p:cNvCxnSpPr/>
            <p:nvPr/>
          </p:nvCxnSpPr>
          <p:spPr>
            <a:xfrm>
              <a:off x="5257816" y="41116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38" name="Straight Connector 237"/>
            <p:cNvCxnSpPr/>
            <p:nvPr/>
          </p:nvCxnSpPr>
          <p:spPr>
            <a:xfrm>
              <a:off x="5257825" y="51784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9" name="Straight Connector 238"/>
            <p:cNvCxnSpPr/>
            <p:nvPr/>
          </p:nvCxnSpPr>
          <p:spPr>
            <a:xfrm>
              <a:off x="5257817" y="45688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0" name="Straight Connector 239"/>
            <p:cNvCxnSpPr/>
            <p:nvPr/>
          </p:nvCxnSpPr>
          <p:spPr>
            <a:xfrm>
              <a:off x="5257825" y="50260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41" name="Straight Connector 240"/>
            <p:cNvCxnSpPr/>
            <p:nvPr/>
          </p:nvCxnSpPr>
          <p:spPr>
            <a:xfrm>
              <a:off x="5257825" y="48736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42" name="Straight Connector 241"/>
            <p:cNvCxnSpPr/>
            <p:nvPr/>
          </p:nvCxnSpPr>
          <p:spPr>
            <a:xfrm>
              <a:off x="5257825" y="4721224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43" name="Straight Connector 242"/>
            <p:cNvCxnSpPr/>
            <p:nvPr/>
          </p:nvCxnSpPr>
          <p:spPr>
            <a:xfrm>
              <a:off x="5257825" y="5178424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4" name="Straight Connector 243"/>
            <p:cNvCxnSpPr/>
            <p:nvPr/>
          </p:nvCxnSpPr>
          <p:spPr>
            <a:xfrm>
              <a:off x="5105449" y="5176836"/>
              <a:ext cx="18288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5" name="Straight Connector 244"/>
            <p:cNvCxnSpPr/>
            <p:nvPr/>
          </p:nvCxnSpPr>
          <p:spPr>
            <a:xfrm rot="5400000">
              <a:off x="4457713" y="5753096"/>
              <a:ext cx="1600200" cy="9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6" name="Straight Connector 245"/>
            <p:cNvCxnSpPr/>
            <p:nvPr/>
          </p:nvCxnSpPr>
          <p:spPr>
            <a:xfrm rot="5400000">
              <a:off x="5981714" y="5753096"/>
              <a:ext cx="1600201" cy="8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7" name="Straight Connector 246"/>
            <p:cNvCxnSpPr/>
            <p:nvPr/>
          </p:nvCxnSpPr>
          <p:spPr>
            <a:xfrm>
              <a:off x="5257825" y="57912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8" name="Straight Connector 247"/>
            <p:cNvCxnSpPr/>
            <p:nvPr/>
          </p:nvCxnSpPr>
          <p:spPr>
            <a:xfrm>
              <a:off x="5105449" y="5181600"/>
              <a:ext cx="18288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9" name="Straight Connector 248"/>
            <p:cNvCxnSpPr/>
            <p:nvPr/>
          </p:nvCxnSpPr>
          <p:spPr>
            <a:xfrm>
              <a:off x="5257825" y="56388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0" name="Straight Connector 249"/>
            <p:cNvCxnSpPr/>
            <p:nvPr/>
          </p:nvCxnSpPr>
          <p:spPr>
            <a:xfrm>
              <a:off x="5257825" y="54864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1" name="Straight Connector 250"/>
            <p:cNvCxnSpPr/>
            <p:nvPr/>
          </p:nvCxnSpPr>
          <p:spPr>
            <a:xfrm>
              <a:off x="5257825" y="53340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2" name="Straight Connector 251"/>
            <p:cNvCxnSpPr/>
            <p:nvPr/>
          </p:nvCxnSpPr>
          <p:spPr>
            <a:xfrm>
              <a:off x="5257825" y="64008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3" name="Straight Connector 252"/>
            <p:cNvCxnSpPr/>
            <p:nvPr/>
          </p:nvCxnSpPr>
          <p:spPr>
            <a:xfrm>
              <a:off x="5257817" y="57912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4" name="Straight Connector 253"/>
            <p:cNvCxnSpPr/>
            <p:nvPr/>
          </p:nvCxnSpPr>
          <p:spPr>
            <a:xfrm>
              <a:off x="5257825" y="62484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5" name="Straight Connector 254"/>
            <p:cNvCxnSpPr/>
            <p:nvPr/>
          </p:nvCxnSpPr>
          <p:spPr>
            <a:xfrm>
              <a:off x="5257825" y="60960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6" name="Straight Connector 255"/>
            <p:cNvCxnSpPr/>
            <p:nvPr/>
          </p:nvCxnSpPr>
          <p:spPr>
            <a:xfrm>
              <a:off x="5257825" y="5943600"/>
              <a:ext cx="15240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7" name="Straight Connector 256"/>
            <p:cNvCxnSpPr/>
            <p:nvPr/>
          </p:nvCxnSpPr>
          <p:spPr>
            <a:xfrm>
              <a:off x="5257808" y="6400800"/>
              <a:ext cx="1524002" cy="0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58" name="Straight Connector 257"/>
            <p:cNvCxnSpPr/>
            <p:nvPr/>
          </p:nvCxnSpPr>
          <p:spPr>
            <a:xfrm>
              <a:off x="4800551" y="306388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59" name="Straight Connector 258"/>
            <p:cNvCxnSpPr/>
            <p:nvPr/>
          </p:nvCxnSpPr>
          <p:spPr>
            <a:xfrm>
              <a:off x="4800551" y="1520824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0" name="Straight Connector 259"/>
            <p:cNvCxnSpPr/>
            <p:nvPr/>
          </p:nvCxnSpPr>
          <p:spPr>
            <a:xfrm>
              <a:off x="4800551" y="3965576"/>
              <a:ext cx="304898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1" name="Straight Connector 260"/>
            <p:cNvCxnSpPr/>
            <p:nvPr/>
          </p:nvCxnSpPr>
          <p:spPr>
            <a:xfrm>
              <a:off x="4800463" y="2740024"/>
              <a:ext cx="304888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2" name="Straight Connector 261"/>
            <p:cNvCxnSpPr/>
            <p:nvPr/>
          </p:nvCxnSpPr>
          <p:spPr>
            <a:xfrm rot="5400000" flipH="1" flipV="1">
              <a:off x="3092503" y="2136777"/>
              <a:ext cx="3660775" cy="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3" name="Straight Connector 262"/>
            <p:cNvCxnSpPr/>
            <p:nvPr/>
          </p:nvCxnSpPr>
          <p:spPr>
            <a:xfrm>
              <a:off x="4800639" y="2743200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>
            <a:xfrm>
              <a:off x="4800639" y="3957636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5" name="Straight Connector 264"/>
            <p:cNvCxnSpPr/>
            <p:nvPr/>
          </p:nvCxnSpPr>
          <p:spPr>
            <a:xfrm>
              <a:off x="4800639" y="6402388"/>
              <a:ext cx="304898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6" name="Straight Connector 265"/>
            <p:cNvCxnSpPr/>
            <p:nvPr/>
          </p:nvCxnSpPr>
          <p:spPr>
            <a:xfrm>
              <a:off x="4800551" y="5176836"/>
              <a:ext cx="304888" cy="158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  <p:cxnSp>
          <p:nvCxnSpPr>
            <p:cNvPr id="267" name="Straight Connector 266"/>
            <p:cNvCxnSpPr/>
            <p:nvPr/>
          </p:nvCxnSpPr>
          <p:spPr>
            <a:xfrm rot="5400000" flipH="1" flipV="1">
              <a:off x="3092591" y="4573589"/>
              <a:ext cx="3660775" cy="1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/>
          </p:spPr>
        </p:cxnSp>
      </p:grpSp>
      <p:sp>
        <p:nvSpPr>
          <p:cNvPr id="268" name="TextBox 267"/>
          <p:cNvSpPr txBox="1"/>
          <p:nvPr/>
        </p:nvSpPr>
        <p:spPr>
          <a:xfrm rot="16200000">
            <a:off x="3177759" y="2253734"/>
            <a:ext cx="80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page 1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9" name="TextBox 268"/>
          <p:cNvSpPr txBox="1"/>
          <p:nvPr/>
        </p:nvSpPr>
        <p:spPr>
          <a:xfrm rot="16200000">
            <a:off x="3179966" y="3419375"/>
            <a:ext cx="80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page 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0" name="TextBox 269"/>
          <p:cNvSpPr txBox="1"/>
          <p:nvPr/>
        </p:nvSpPr>
        <p:spPr>
          <a:xfrm rot="16200000">
            <a:off x="3179966" y="4688958"/>
            <a:ext cx="80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page 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71" name="Straight Arrow Connector 270"/>
          <p:cNvCxnSpPr>
            <a:stCxn id="268" idx="2"/>
          </p:cNvCxnSpPr>
          <p:nvPr/>
        </p:nvCxnSpPr>
        <p:spPr>
          <a:xfrm flipV="1">
            <a:off x="3766066" y="2142564"/>
            <a:ext cx="1156824" cy="29583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2" name="Straight Arrow Connector 271"/>
          <p:cNvCxnSpPr>
            <a:stCxn id="269" idx="2"/>
          </p:cNvCxnSpPr>
          <p:nvPr/>
        </p:nvCxnSpPr>
        <p:spPr>
          <a:xfrm>
            <a:off x="3768273" y="3604041"/>
            <a:ext cx="1154617" cy="1729959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3" name="Straight Arrow Connector 272"/>
          <p:cNvCxnSpPr>
            <a:stCxn id="270" idx="2"/>
          </p:cNvCxnSpPr>
          <p:nvPr/>
        </p:nvCxnSpPr>
        <p:spPr>
          <a:xfrm flipV="1">
            <a:off x="3768273" y="3718297"/>
            <a:ext cx="1154617" cy="1155327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4" name="Straight Connector 273"/>
          <p:cNvCxnSpPr/>
          <p:nvPr/>
        </p:nvCxnSpPr>
        <p:spPr>
          <a:xfrm>
            <a:off x="1143000" y="1827212"/>
            <a:ext cx="304800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275" name="Straight Connector 274"/>
          <p:cNvCxnSpPr/>
          <p:nvPr/>
        </p:nvCxnSpPr>
        <p:spPr>
          <a:xfrm>
            <a:off x="1143000" y="4876800"/>
            <a:ext cx="304800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276" name="Straight Connector 275"/>
          <p:cNvCxnSpPr/>
          <p:nvPr/>
        </p:nvCxnSpPr>
        <p:spPr>
          <a:xfrm rot="5400000" flipH="1" flipV="1">
            <a:off x="-237295" y="3367133"/>
            <a:ext cx="3066084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cxnSp>
        <p:nvCxnSpPr>
          <p:cNvPr id="277" name="Straight Connector 276"/>
          <p:cNvCxnSpPr/>
          <p:nvPr/>
        </p:nvCxnSpPr>
        <p:spPr>
          <a:xfrm>
            <a:off x="1143000" y="4267200"/>
            <a:ext cx="304800" cy="1588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</p:cxnSp>
      <p:sp>
        <p:nvSpPr>
          <p:cNvPr id="278" name="TextBox 277"/>
          <p:cNvSpPr txBox="1"/>
          <p:nvPr/>
        </p:nvSpPr>
        <p:spPr>
          <a:xfrm rot="16200000">
            <a:off x="383316" y="2858569"/>
            <a:ext cx="115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cache way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9" name="TextBox 278"/>
          <p:cNvSpPr txBox="1"/>
          <p:nvPr/>
        </p:nvSpPr>
        <p:spPr>
          <a:xfrm rot="16200000">
            <a:off x="609455" y="4248834"/>
            <a:ext cx="724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cache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1447800" y="1144335"/>
            <a:ext cx="190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virtual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space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4922979" y="1144335"/>
            <a:ext cx="205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physical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space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6973353" y="1144334"/>
            <a:ext cx="75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index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6973353" y="1748117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6973353" y="2167679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6973353" y="2558534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6973353" y="2927866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6973353" y="3324878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6973353" y="3744440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6973353" y="4135295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6973353" y="4504627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6973353" y="4900611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6973353" y="5320173"/>
            <a:ext cx="75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0102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Solutions: allocation </a:t>
            </a:r>
            <a:r>
              <a:rPr lang="en-US" dirty="0"/>
              <a:t>interference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393070"/>
          </a:xfrm>
        </p:spPr>
        <p:txBody>
          <a:bodyPr/>
          <a:lstStyle/>
          <a:p>
            <a:r>
              <a:rPr lang="en-US" u="sng" dirty="0" smtClean="0"/>
              <a:t>Scratchpad</a:t>
            </a:r>
          </a:p>
          <a:p>
            <a:pPr lvl="1"/>
            <a:r>
              <a:rPr lang="en-CA" sz="2200" dirty="0"/>
              <a:t>A programmable cache</a:t>
            </a:r>
          </a:p>
          <a:p>
            <a:pPr lvl="1"/>
            <a:r>
              <a:rPr lang="en-CA" sz="2200" dirty="0"/>
              <a:t>Software is responsible for loading/unloading the </a:t>
            </a:r>
            <a:r>
              <a:rPr lang="en-CA" sz="2200" dirty="0" smtClean="0"/>
              <a:t>scratchpad</a:t>
            </a:r>
            <a:endParaRPr lang="en-CA" sz="2200" dirty="0"/>
          </a:p>
          <a:p>
            <a:r>
              <a:rPr lang="en-CA" sz="2200" dirty="0" smtClean="0"/>
              <a:t>The main idea is to divide memory accesses in two categories: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200" dirty="0" smtClean="0"/>
              <a:t>Accesses to scratchpad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A" sz="2200" dirty="0" smtClean="0"/>
              <a:t>Everything else goes to main memory</a:t>
            </a:r>
          </a:p>
          <a:p>
            <a:pPr marL="514350" indent="-457200">
              <a:buFont typeface="+mj-lt"/>
              <a:buAutoNum type="arabicPeriod"/>
            </a:pPr>
            <a:endParaRPr lang="en-CA" sz="2200" dirty="0"/>
          </a:p>
          <a:p>
            <a:pPr marL="514350" indent="-457200"/>
            <a:r>
              <a:rPr lang="en-CA" sz="2200" dirty="0" smtClean="0"/>
              <a:t>Problem: how do we determine what to load into the scratchpad?</a:t>
            </a:r>
          </a:p>
          <a:p>
            <a:pPr marL="514350" indent="-457200"/>
            <a:r>
              <a:rPr lang="en-CA" sz="2200" dirty="0" smtClean="0"/>
              <a:t>Usually determined off-line by a scratchpad allocation algorithm.</a:t>
            </a:r>
          </a:p>
          <a:p>
            <a:pPr marL="514350" indent="-457200"/>
            <a:r>
              <a:rPr lang="en-CA" sz="2200" dirty="0" smtClean="0"/>
              <a:t>Scratchpad content can be updated while task/s is/are running.</a:t>
            </a:r>
            <a:endParaRPr lang="en-CA" sz="22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7332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Solutions: allocation </a:t>
            </a:r>
            <a:r>
              <a:rPr lang="en-US" dirty="0"/>
              <a:t>interference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393070"/>
          </a:xfrm>
        </p:spPr>
        <p:txBody>
          <a:bodyPr/>
          <a:lstStyle/>
          <a:p>
            <a:r>
              <a:rPr lang="en-US" u="sng" dirty="0" smtClean="0"/>
              <a:t>Scratchpad  Alternatives</a:t>
            </a:r>
          </a:p>
          <a:p>
            <a:endParaRPr lang="en-US" u="sng" dirty="0"/>
          </a:p>
          <a:p>
            <a:r>
              <a:rPr lang="en-US" dirty="0" smtClean="0"/>
              <a:t>As we will see, there are cache-based solutions </a:t>
            </a:r>
            <a:r>
              <a:rPr lang="en-US" dirty="0" smtClean="0"/>
              <a:t>that </a:t>
            </a:r>
            <a:r>
              <a:rPr lang="en-US" dirty="0" smtClean="0"/>
              <a:t>provide similar functionalities…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1665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timing interference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78" y="956930"/>
            <a:ext cx="9045222" cy="5514754"/>
          </a:xfrm>
        </p:spPr>
        <p:txBody>
          <a:bodyPr/>
          <a:lstStyle/>
          <a:p>
            <a:r>
              <a:rPr lang="en-US" dirty="0" smtClean="0"/>
              <a:t>This is trickier…</a:t>
            </a:r>
          </a:p>
          <a:p>
            <a:r>
              <a:rPr lang="en-US" dirty="0" smtClean="0"/>
              <a:t>Solution #1: modify the arbitration</a:t>
            </a:r>
          </a:p>
          <a:p>
            <a:pPr lvl="1"/>
            <a:r>
              <a:rPr lang="en-US" dirty="0" smtClean="0"/>
              <a:t>Works better when the different contending agents have different requirements in terms of latency and/or bandwidth</a:t>
            </a:r>
          </a:p>
          <a:p>
            <a:pPr lvl="1"/>
            <a:r>
              <a:rPr lang="en-US" dirty="0" smtClean="0"/>
              <a:t>Ex: DMA peripherals and cores contending for main memory access. Give higher priority to cores.</a:t>
            </a:r>
          </a:p>
          <a:p>
            <a:pPr lvl="1"/>
            <a:r>
              <a:rPr lang="en-US" dirty="0" smtClean="0"/>
              <a:t>Ex #2: read </a:t>
            </a:r>
            <a:r>
              <a:rPr lang="en-US" dirty="0" err="1" smtClean="0"/>
              <a:t>vs</a:t>
            </a:r>
            <a:r>
              <a:rPr lang="en-US" dirty="0" smtClean="0"/>
              <a:t> write operations. Give higher priority to reads.</a:t>
            </a:r>
          </a:p>
          <a:p>
            <a:r>
              <a:rPr lang="en-US" dirty="0" smtClean="0"/>
              <a:t>Solution #2: schedule the resource accesses</a:t>
            </a:r>
          </a:p>
          <a:p>
            <a:pPr lvl="1"/>
            <a:r>
              <a:rPr lang="en-US" dirty="0" smtClean="0"/>
              <a:t>Schedule agents’ activities so that there is no contention for access to the shared resource.</a:t>
            </a:r>
          </a:p>
          <a:p>
            <a:pPr lvl="1"/>
            <a:r>
              <a:rPr lang="en-US" dirty="0" smtClean="0"/>
              <a:t>More on this later…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7777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65362"/>
          </a:xfrm>
        </p:spPr>
        <p:txBody>
          <a:bodyPr/>
          <a:lstStyle/>
          <a:p>
            <a:r>
              <a:rPr lang="en-US" dirty="0" smtClean="0"/>
              <a:t>Implementing Time-Predictable Load and Store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478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Code Fragment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9878" r="-2987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1168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Topic Today: Memory architectures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4154285" cy="5592726"/>
          </a:xfrm>
        </p:spPr>
        <p:txBody>
          <a:bodyPr/>
          <a:lstStyle/>
          <a:p>
            <a:endParaRPr lang="en-CA" sz="2200" u="sng" dirty="0" smtClean="0"/>
          </a:p>
          <a:p>
            <a:r>
              <a:rPr lang="en-CA" sz="2200" u="sng" dirty="0" smtClean="0"/>
              <a:t>Memory wall problem</a:t>
            </a:r>
            <a:r>
              <a:rPr lang="en-CA" sz="2200" dirty="0" smtClean="0"/>
              <a:t>: </a:t>
            </a:r>
            <a:r>
              <a:rPr lang="en-CA" sz="2200" dirty="0" err="1" smtClean="0"/>
              <a:t>cpu</a:t>
            </a:r>
            <a:r>
              <a:rPr lang="en-CA" sz="2200" dirty="0" smtClean="0"/>
              <a:t> speed (in the past) / number of cores (in the present/future) increases faster than memory bandwidth.</a:t>
            </a:r>
            <a:endParaRPr lang="en-CA" sz="2200" dirty="0"/>
          </a:p>
          <a:p>
            <a:endParaRPr lang="en-CA" sz="2200" dirty="0" smtClean="0"/>
          </a:p>
          <a:p>
            <a:r>
              <a:rPr lang="en-CA" sz="2200" dirty="0" smtClean="0"/>
              <a:t>Memory elements shared among multiple tasks/cores create unpredictability.</a:t>
            </a:r>
          </a:p>
          <a:p>
            <a:endParaRPr lang="en-CA" sz="2200" dirty="0"/>
          </a:p>
          <a:p>
            <a:r>
              <a:rPr lang="en-CA" sz="2200" dirty="0" smtClean="0"/>
              <a:t>Furthermore, cache is hard to analyze even for a single task…</a:t>
            </a:r>
            <a:endParaRPr lang="en-CA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82608" y="6106560"/>
            <a:ext cx="966175" cy="365125"/>
          </a:xfrm>
        </p:spPr>
        <p:txBody>
          <a:bodyPr/>
          <a:lstStyle/>
          <a:p>
            <a:fld id="{9E8281E7-ED26-4FDF-A81D-C63B5C4C571A}" type="slidenum">
              <a:rPr lang="en-CA" smtClean="0">
                <a:solidFill>
                  <a:schemeClr val="tx1"/>
                </a:solidFill>
              </a:rPr>
              <a:pPr/>
              <a:t>2</a:t>
            </a:fld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6733" y="1340558"/>
            <a:ext cx="1270000" cy="7337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CORE#1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88415" y="1354674"/>
            <a:ext cx="1244600" cy="73377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CORE#M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6733" y="2511779"/>
            <a:ext cx="1270000" cy="7337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PRIVATE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88415" y="2511780"/>
            <a:ext cx="1270000" cy="7337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PRIVATE CACHE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6733" y="4385003"/>
            <a:ext cx="1270000" cy="7337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SHARED CACHE#1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6733" y="5556224"/>
            <a:ext cx="1270000" cy="9934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MAIN MEMORY#1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88415" y="4385004"/>
            <a:ext cx="1270000" cy="73377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SHARED CACHE#K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88415" y="5556225"/>
            <a:ext cx="1270000" cy="91545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MAIN MEMORY #K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Up-Down Arrow 12"/>
          <p:cNvSpPr/>
          <p:nvPr/>
        </p:nvSpPr>
        <p:spPr>
          <a:xfrm>
            <a:off x="5235223" y="2074336"/>
            <a:ext cx="296333" cy="43744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8065372" y="2130783"/>
            <a:ext cx="296333" cy="43744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91111" y="203445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16" name="Up-Down Arrow 15"/>
          <p:cNvSpPr/>
          <p:nvPr/>
        </p:nvSpPr>
        <p:spPr>
          <a:xfrm>
            <a:off x="5207001" y="5118781"/>
            <a:ext cx="296333" cy="43744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-Down Arrow 16"/>
          <p:cNvSpPr/>
          <p:nvPr/>
        </p:nvSpPr>
        <p:spPr>
          <a:xfrm>
            <a:off x="8079484" y="5118782"/>
            <a:ext cx="296333" cy="43744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6255985" y="3385936"/>
            <a:ext cx="1143000" cy="838200"/>
          </a:xfrm>
          <a:prstGeom prst="rect">
            <a:avLst/>
          </a:prstGeom>
          <a:gradFill rotWithShape="1">
            <a:gsLst>
              <a:gs pos="0">
                <a:srgbClr val="95D4EE"/>
              </a:gs>
              <a:gs pos="64999">
                <a:srgbClr val="C9ECFD"/>
              </a:gs>
              <a:gs pos="100000">
                <a:srgbClr val="D6F3FF"/>
              </a:gs>
            </a:gsLst>
            <a:lin ang="16200000"/>
          </a:gra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63500" dist="38100" dir="5400000" rotWithShape="0">
              <a:srgbClr val="000000">
                <a:alpha val="34999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l"/>
            <a:endParaRPr lang="it-IT" sz="1800">
              <a:solidFill>
                <a:srgbClr val="000000"/>
              </a:solidFill>
              <a:latin typeface="Calibri" charset="0"/>
            </a:endParaRP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6403622" y="3538336"/>
            <a:ext cx="838200" cy="533400"/>
          </a:xfrm>
          <a:prstGeom prst="straightConnector1">
            <a:avLst/>
          </a:prstGeom>
          <a:noFill/>
          <a:ln w="55000" cmpd="thickThin">
            <a:solidFill>
              <a:srgbClr val="39639D"/>
            </a:solidFill>
            <a:round/>
            <a:headEnd type="triangle" w="med" len="med"/>
            <a:tailEnd type="triangle" w="med" len="med"/>
          </a:ln>
          <a:effectLst>
            <a:outerShdw blurRad="63500" dist="381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 flipV="1">
            <a:off x="6403622" y="3538336"/>
            <a:ext cx="838200" cy="533400"/>
          </a:xfrm>
          <a:prstGeom prst="straightConnector1">
            <a:avLst/>
          </a:prstGeom>
          <a:noFill/>
          <a:ln w="55000" cmpd="thickThin">
            <a:solidFill>
              <a:srgbClr val="39639D"/>
            </a:solidFill>
            <a:round/>
            <a:headEnd type="triangle" w="med" len="med"/>
            <a:tailEnd type="triangle" w="med" len="med"/>
          </a:ln>
          <a:effectLst>
            <a:outerShdw blurRad="63500" dist="381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25" name="Left-Right Arrow 24"/>
          <p:cNvSpPr/>
          <p:nvPr/>
        </p:nvSpPr>
        <p:spPr>
          <a:xfrm rot="1708942">
            <a:off x="5543753" y="3272216"/>
            <a:ext cx="750712" cy="43106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-Right Arrow 25"/>
          <p:cNvSpPr/>
          <p:nvPr/>
        </p:nvSpPr>
        <p:spPr>
          <a:xfrm rot="1708942">
            <a:off x="7325041" y="3949119"/>
            <a:ext cx="750712" cy="43106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-Right Arrow 26"/>
          <p:cNvSpPr/>
          <p:nvPr/>
        </p:nvSpPr>
        <p:spPr>
          <a:xfrm rot="19727378">
            <a:off x="7325047" y="3282608"/>
            <a:ext cx="750712" cy="43106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-Right Arrow 27"/>
          <p:cNvSpPr/>
          <p:nvPr/>
        </p:nvSpPr>
        <p:spPr>
          <a:xfrm rot="19727378">
            <a:off x="5543747" y="3938727"/>
            <a:ext cx="750712" cy="43106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91111" y="511878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812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Scratchpad MMU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if I copy pointer-based data structures from main memory to scratchpad, all pointers are now off!</a:t>
            </a:r>
          </a:p>
          <a:p>
            <a:pPr lvl="1"/>
            <a:r>
              <a:rPr lang="en-US" dirty="0" smtClean="0"/>
              <a:t>Pointer aliasing issues</a:t>
            </a:r>
          </a:p>
          <a:p>
            <a:pPr lvl="1"/>
            <a:r>
              <a:rPr lang="en-US" dirty="0" smtClean="0"/>
              <a:t>Pointer invalidation issues</a:t>
            </a:r>
          </a:p>
          <a:p>
            <a:endParaRPr lang="en-US" dirty="0" smtClean="0"/>
          </a:p>
          <a:p>
            <a:r>
              <a:rPr lang="en-US" dirty="0" smtClean="0"/>
              <a:t>Solution: scratchpad MMU</a:t>
            </a:r>
          </a:p>
          <a:p>
            <a:pPr lvl="1"/>
            <a:r>
              <a:rPr lang="en-US" dirty="0" smtClean="0"/>
              <a:t>Similar to segmentation</a:t>
            </a:r>
          </a:p>
          <a:p>
            <a:pPr lvl="1"/>
            <a:r>
              <a:rPr lang="en-US" dirty="0" smtClean="0"/>
              <a:t>Store base address, length and offset (remap) for each </a:t>
            </a:r>
            <a:r>
              <a:rPr lang="en-US" u="sng" dirty="0" smtClean="0"/>
              <a:t>object</a:t>
            </a:r>
            <a:r>
              <a:rPr lang="en-US" dirty="0" smtClean="0"/>
              <a:t> in the scratchpad rather than segment</a:t>
            </a:r>
          </a:p>
          <a:p>
            <a:pPr lvl="1"/>
            <a:r>
              <a:rPr lang="en-US" dirty="0" smtClean="0"/>
              <a:t>Objects can be placed anywhere in the scratchpad – implementation similar to fully associative cache!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6142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6794" b="-2679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3716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Open/Close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2105181"/>
          </a:xfrm>
        </p:spPr>
        <p:txBody>
          <a:bodyPr/>
          <a:lstStyle/>
          <a:p>
            <a:r>
              <a:rPr lang="en-US" dirty="0" smtClean="0"/>
              <a:t>OPEN copies memory -&gt; scratchpad</a:t>
            </a:r>
          </a:p>
          <a:p>
            <a:r>
              <a:rPr lang="en-US" dirty="0" smtClean="0"/>
              <a:t>CLOSE removes from scratchpad</a:t>
            </a:r>
          </a:p>
          <a:p>
            <a:r>
              <a:rPr lang="en-US" dirty="0" smtClean="0"/>
              <a:t>Ideally, added by a scratchpad allocation algorithm</a:t>
            </a:r>
          </a:p>
          <a:p>
            <a:r>
              <a:rPr lang="en-US" dirty="0" smtClean="0"/>
              <a:t>What about dynamic allocation?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22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322" y="3563760"/>
            <a:ext cx="5357158" cy="237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7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CPU Speed </a:t>
            </a:r>
            <a:r>
              <a:rPr lang="en-US" dirty="0" err="1" smtClean="0"/>
              <a:t>vs</a:t>
            </a:r>
            <a:r>
              <a:rPr lang="en-US" dirty="0" smtClean="0"/>
              <a:t> Object # in SMMU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6834" b="-683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6633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“Good” Function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6000" r="6000"/>
          <a:stretch>
            <a:fillRect/>
          </a:stretch>
        </p:blipFill>
        <p:spPr>
          <a:xfrm>
            <a:off x="882641" y="1676597"/>
            <a:ext cx="6285803" cy="38126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7316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Not </a:t>
            </a:r>
            <a:r>
              <a:rPr lang="en-US" dirty="0"/>
              <a:t>S</a:t>
            </a:r>
            <a:r>
              <a:rPr lang="en-US" dirty="0" smtClean="0"/>
              <a:t>o Good Program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1910" b="-21910"/>
          <a:stretch>
            <a:fillRect/>
          </a:stretch>
        </p:blipFill>
        <p:spPr>
          <a:xfrm>
            <a:off x="1007560" y="1295597"/>
            <a:ext cx="6936996" cy="42076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25</a:t>
            </a:fld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3062110" y="1619801"/>
            <a:ext cx="312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 with perfect cache: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29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Alternative: Cache Locking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Fetch cache line into cache.</a:t>
            </a:r>
          </a:p>
          <a:p>
            <a:r>
              <a:rPr lang="en-US" dirty="0" smtClean="0"/>
              <a:t>Lock the cache line – cannot be replaced.</a:t>
            </a:r>
          </a:p>
          <a:p>
            <a:r>
              <a:rPr lang="en-US" dirty="0" smtClean="0"/>
              <a:t>Pros:</a:t>
            </a:r>
          </a:p>
          <a:p>
            <a:pPr lvl="1"/>
            <a:r>
              <a:rPr lang="en-US" dirty="0" smtClean="0"/>
              <a:t>Implemented on several embedded architectures</a:t>
            </a:r>
          </a:p>
          <a:p>
            <a:pPr lvl="1"/>
            <a:r>
              <a:rPr lang="en-US" dirty="0" smtClean="0"/>
              <a:t>You can fetch a portion of an object rather than the entire object – very important.</a:t>
            </a:r>
          </a:p>
          <a:p>
            <a:r>
              <a:rPr lang="en-US" dirty="0" smtClean="0"/>
              <a:t>Cons (because we cannot use full associativity…)</a:t>
            </a:r>
          </a:p>
          <a:p>
            <a:pPr lvl="1"/>
            <a:r>
              <a:rPr lang="en-US" dirty="0" smtClean="0"/>
              <a:t>There can be conflicts</a:t>
            </a:r>
          </a:p>
          <a:p>
            <a:pPr lvl="1"/>
            <a:r>
              <a:rPr lang="en-US" dirty="0" smtClean="0"/>
              <a:t>We can waste some space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9971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</a:t>
            </a:r>
            <a:r>
              <a:rPr lang="en-US" dirty="0" err="1" smtClean="0"/>
              <a:t>vs</a:t>
            </a:r>
            <a:r>
              <a:rPr lang="en-US" dirty="0" smtClean="0"/>
              <a:t> Scratchpad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7252" b="-2725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51192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</a:t>
            </a:r>
            <a:r>
              <a:rPr lang="en-US" dirty="0" err="1" smtClean="0"/>
              <a:t>vs</a:t>
            </a:r>
            <a:r>
              <a:rPr lang="en-US" dirty="0" smtClean="0"/>
              <a:t> Scratchpad: 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Scratchpad memories </a:t>
            </a:r>
            <a:r>
              <a:rPr lang="en-US" u="sng" dirty="0" err="1" smtClean="0"/>
              <a:t>vs</a:t>
            </a:r>
            <a:r>
              <a:rPr lang="en-US" u="sng" dirty="0" smtClean="0"/>
              <a:t> locked caches in hard real-time systems: a quantitative comparison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Study on instruction cache only.</a:t>
            </a:r>
          </a:p>
          <a:p>
            <a:r>
              <a:rPr lang="en-US" dirty="0" smtClean="0"/>
              <a:t>Analyze the task control-flow graph.</a:t>
            </a:r>
          </a:p>
          <a:p>
            <a:r>
              <a:rPr lang="en-US" dirty="0" smtClean="0"/>
              <a:t>Select reload points </a:t>
            </a:r>
          </a:p>
          <a:p>
            <a:pPr lvl="1"/>
            <a:r>
              <a:rPr lang="en-US" dirty="0" smtClean="0"/>
              <a:t>cache/scratchpad content is modified</a:t>
            </a:r>
          </a:p>
          <a:p>
            <a:pPr lvl="1"/>
            <a:r>
              <a:rPr lang="en-US" dirty="0" smtClean="0"/>
              <a:t>For scratchpad, select the objects (code for each </a:t>
            </a:r>
            <a:r>
              <a:rPr lang="en-US" dirty="0"/>
              <a:t>B</a:t>
            </a:r>
            <a:r>
              <a:rPr lang="en-US" dirty="0" smtClean="0"/>
              <a:t>asic </a:t>
            </a:r>
            <a:r>
              <a:rPr lang="en-US" dirty="0"/>
              <a:t>B</a:t>
            </a:r>
            <a:r>
              <a:rPr lang="en-US" dirty="0" smtClean="0"/>
              <a:t>lock) to load into scratchpad</a:t>
            </a:r>
          </a:p>
          <a:p>
            <a:pPr lvl="1"/>
            <a:r>
              <a:rPr lang="en-US" dirty="0" smtClean="0"/>
              <a:t>For cache, select the content of each cache block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40300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</a:t>
            </a:r>
            <a:r>
              <a:rPr lang="en-US" dirty="0" err="1" smtClean="0"/>
              <a:t>vs</a:t>
            </a:r>
            <a:r>
              <a:rPr lang="en-US" dirty="0" smtClean="0"/>
              <a:t> Scratchpad: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Cache:</a:t>
            </a:r>
          </a:p>
          <a:p>
            <a:pPr lvl="1"/>
            <a:r>
              <a:rPr lang="en-US" dirty="0" smtClean="0"/>
              <a:t>Transparent</a:t>
            </a:r>
          </a:p>
          <a:p>
            <a:pPr lvl="1"/>
            <a:r>
              <a:rPr lang="en-US" dirty="0" smtClean="0"/>
              <a:t>No external fragmentation, but internal fragmentation</a:t>
            </a:r>
          </a:p>
          <a:p>
            <a:pPr lvl="1"/>
            <a:r>
              <a:rPr lang="en-US" dirty="0" smtClean="0"/>
              <a:t>Conflict misses are possible</a:t>
            </a:r>
          </a:p>
          <a:p>
            <a:endParaRPr lang="en-US" dirty="0" smtClean="0"/>
          </a:p>
          <a:p>
            <a:r>
              <a:rPr lang="en-US" dirty="0" smtClean="0"/>
              <a:t>Scratchpad</a:t>
            </a:r>
          </a:p>
          <a:p>
            <a:pPr lvl="1"/>
            <a:r>
              <a:rPr lang="en-US" dirty="0" smtClean="0"/>
              <a:t>Might require additional jump </a:t>
            </a:r>
            <a:r>
              <a:rPr lang="en-US" dirty="0" smtClean="0"/>
              <a:t>instructions (</a:t>
            </a:r>
            <a:r>
              <a:rPr lang="en-US" dirty="0" smtClean="0"/>
              <a:t>without translation unit)</a:t>
            </a:r>
            <a:endParaRPr lang="en-US" dirty="0" smtClean="0"/>
          </a:p>
          <a:p>
            <a:pPr lvl="1"/>
            <a:r>
              <a:rPr lang="en-US" dirty="0" smtClean="0"/>
              <a:t>No internal fragmentation, but external fragmentation</a:t>
            </a:r>
          </a:p>
          <a:p>
            <a:pPr lvl="1"/>
            <a:r>
              <a:rPr lang="en-US" dirty="0" smtClean="0"/>
              <a:t>Implementation is problematic with large number of BB 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007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problem with cache?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compute WCET, we need to determine which accesses can result in a cache miss.</a:t>
            </a:r>
          </a:p>
          <a:p>
            <a:r>
              <a:rPr lang="en-US" dirty="0" smtClean="0"/>
              <a:t>To obtain a safe bound, we need to determine the worst-case.</a:t>
            </a:r>
          </a:p>
          <a:p>
            <a:r>
              <a:rPr lang="en-US" dirty="0" smtClean="0"/>
              <a:t>Problem: the worst-case can be very pessimistic in the presence of pointers.</a:t>
            </a:r>
          </a:p>
          <a:p>
            <a:pPr lvl="1"/>
            <a:r>
              <a:rPr lang="en-US" dirty="0" smtClean="0"/>
              <a:t>Example: consider direct-mapped cache, multiple dynamic arrays with the same size.</a:t>
            </a:r>
          </a:p>
          <a:p>
            <a:pPr lvl="1"/>
            <a:r>
              <a:rPr lang="en-US" dirty="0" smtClean="0"/>
              <a:t>In the worst case, all arrays have the same indexes in cache –&gt; huge number of conflict misses.</a:t>
            </a:r>
          </a:p>
          <a:p>
            <a:pPr lvl="1"/>
            <a:r>
              <a:rPr lang="en-US" dirty="0" smtClean="0"/>
              <a:t>In practice it will likely never happen…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8468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0165" b="-1016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9842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Size is a Problem…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63511" b="-63511"/>
          <a:stretch>
            <a:fillRect/>
          </a:stretch>
        </p:blipFill>
        <p:spPr>
          <a:xfrm>
            <a:off x="475881" y="956931"/>
            <a:ext cx="7937599" cy="48145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0863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65362"/>
          </a:xfrm>
        </p:spPr>
        <p:txBody>
          <a:bodyPr/>
          <a:lstStyle/>
          <a:p>
            <a:r>
              <a:rPr lang="en-US" dirty="0" smtClean="0"/>
              <a:t>Explicit Reservation of Local Memory in a Predictable, Preemptive Multitasking       Real-Time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068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Which task pays for </a:t>
            </a:r>
            <a:br>
              <a:rPr lang="en-US" sz="3200" dirty="0" smtClean="0"/>
            </a:br>
            <a:r>
              <a:rPr lang="en-US" sz="3200" dirty="0" smtClean="0"/>
              <a:t>allocation interference?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33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997655"/>
            <a:ext cx="6462889" cy="2311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407" y="3595224"/>
            <a:ext cx="6352282" cy="27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0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Carousel as a Stack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34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3" y="1270000"/>
            <a:ext cx="6450189" cy="42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6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a Task - Preemption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35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7" y="1362933"/>
            <a:ext cx="632996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20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Ending a Task - Restore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36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53" y="1453444"/>
            <a:ext cx="6376829" cy="398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57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Invocation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4303889"/>
            <a:ext cx="8565158" cy="1848198"/>
          </a:xfrm>
        </p:spPr>
        <p:txBody>
          <a:bodyPr/>
          <a:lstStyle/>
          <a:p>
            <a:r>
              <a:rPr lang="en-US" dirty="0" smtClean="0"/>
              <a:t>Open, Close responsible for DMA operations for the active task in use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Note: core is stalled while all such operations are performed!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87" y="1459089"/>
            <a:ext cx="7882759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59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WCET Benchmarks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66" y="1352550"/>
            <a:ext cx="6394615" cy="44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25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Vs</a:t>
            </a:r>
            <a:r>
              <a:rPr lang="en-US" dirty="0" smtClean="0"/>
              <a:t> Cache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39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660" y="1066799"/>
            <a:ext cx="6708422" cy="497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6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</a:t>
            </a:r>
            <a:r>
              <a:rPr lang="en-US" dirty="0" err="1" smtClean="0"/>
              <a:t>vs</a:t>
            </a:r>
            <a:r>
              <a:rPr lang="en-US" dirty="0" smtClean="0"/>
              <a:t> Worst Case Cache Behavior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2964" b="-32964"/>
          <a:stretch>
            <a:fillRect/>
          </a:stretch>
        </p:blipFill>
        <p:spPr>
          <a:xfrm>
            <a:off x="668893" y="1098042"/>
            <a:ext cx="7501440" cy="45499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348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Somehow cheating…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1738292"/>
          </a:xfrm>
        </p:spPr>
        <p:txBody>
          <a:bodyPr/>
          <a:lstStyle/>
          <a:p>
            <a:r>
              <a:rPr lang="en-US" dirty="0" smtClean="0"/>
              <a:t>Comparison based on write-back cache…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40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44" y="2017889"/>
            <a:ext cx="5557224" cy="399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35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don’t we do better?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1"/>
            <a:ext cx="8565158" cy="2091070"/>
          </a:xfrm>
        </p:spPr>
        <p:txBody>
          <a:bodyPr/>
          <a:lstStyle/>
          <a:p>
            <a:r>
              <a:rPr lang="en-US" dirty="0" smtClean="0"/>
              <a:t>Main issue: core is stalled while swapping blocks in/out of scratchpad.</a:t>
            </a:r>
          </a:p>
          <a:p>
            <a:r>
              <a:rPr lang="en-US" dirty="0" smtClean="0"/>
              <a:t>Solution: use DMA instead.</a:t>
            </a:r>
          </a:p>
          <a:p>
            <a:r>
              <a:rPr lang="en-US" u="sng" dirty="0" smtClean="0"/>
              <a:t>Hiding memory latency through fix-priority scheduling.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41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778" y="2863145"/>
            <a:ext cx="5743222" cy="3796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80" y="3328812"/>
            <a:ext cx="2985885" cy="29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23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Vs</a:t>
            </a:r>
            <a:r>
              <a:rPr lang="en-US" dirty="0" smtClean="0"/>
              <a:t> Carousel,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208" r="-2208"/>
          <a:stretch>
            <a:fillRect/>
          </a:stretch>
        </p:blipFill>
        <p:spPr>
          <a:xfrm>
            <a:off x="740783" y="2266930"/>
            <a:ext cx="6932299" cy="42047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42</a:t>
            </a:fld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2004" y="956931"/>
            <a:ext cx="8565158" cy="97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Percentage of schedulable task sets, RM scheduling, loading time 5-10%.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358630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Cache Partitioning </a:t>
            </a:r>
            <a:r>
              <a:rPr lang="en-US" sz="3200" dirty="0" err="1" smtClean="0"/>
              <a:t>vs</a:t>
            </a:r>
            <a:r>
              <a:rPr lang="en-US" sz="3200" dirty="0" smtClean="0"/>
              <a:t> Locking/Scratchpad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widely applicable. Compiler/OS techniques can be used on any platform.</a:t>
            </a:r>
          </a:p>
          <a:p>
            <a:r>
              <a:rPr lang="en-US" dirty="0" smtClean="0"/>
              <a:t>No need to change application code.</a:t>
            </a:r>
          </a:p>
          <a:p>
            <a:r>
              <a:rPr lang="en-US" dirty="0" smtClean="0"/>
              <a:t>The same techniques can also alleviate conflict misses within each task (difficult for dynamic data).</a:t>
            </a:r>
          </a:p>
          <a:p>
            <a:endParaRPr lang="en-US" dirty="0" smtClean="0"/>
          </a:p>
          <a:p>
            <a:r>
              <a:rPr lang="en-US" dirty="0" smtClean="0"/>
              <a:t>WCET estimation is difficult in standard cache – but with locking/scratchpad each access is either a hit or a miss.</a:t>
            </a:r>
          </a:p>
          <a:p>
            <a:pPr lvl="1"/>
            <a:r>
              <a:rPr lang="en-US" dirty="0" smtClean="0"/>
              <a:t>In practice, industry prefers to perform extensive testing in this case – at least for the single task case.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0648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Cache Partition Sizes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Impact of cache partitioning on multi-tasking real time embedded systems</a:t>
            </a:r>
          </a:p>
          <a:p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ingle-core system running multiple tasks.</a:t>
            </a:r>
          </a:p>
          <a:p>
            <a:endParaRPr lang="en-US" dirty="0" smtClean="0"/>
          </a:p>
          <a:p>
            <a:r>
              <a:rPr lang="en-US" dirty="0" smtClean="0"/>
              <a:t>Basic idea: partition last level cache into a unique shared area and multiple private areas.</a:t>
            </a:r>
          </a:p>
          <a:p>
            <a:r>
              <a:rPr lang="en-US" dirty="0" smtClean="0"/>
              <a:t>Each task can be assigned to either the shared area or a private area.</a:t>
            </a:r>
          </a:p>
          <a:p>
            <a:r>
              <a:rPr lang="en-US" dirty="0" smtClean="0"/>
              <a:t>Optimize system utilization.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07508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Caches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about shared cache allocation interference?</a:t>
            </a:r>
            <a:endParaRPr lang="en-US" dirty="0"/>
          </a:p>
          <a:p>
            <a:r>
              <a:rPr lang="en-US" dirty="0"/>
              <a:t>H</a:t>
            </a:r>
            <a:r>
              <a:rPr lang="en-US" dirty="0" smtClean="0"/>
              <a:t>ard problem.</a:t>
            </a:r>
          </a:p>
          <a:p>
            <a:pPr lvl="1"/>
            <a:r>
              <a:rPr lang="en-US" dirty="0" smtClean="0"/>
              <a:t>While a task runs on a core, we need to know which tasks run on all other cores</a:t>
            </a:r>
          </a:p>
          <a:p>
            <a:pPr lvl="1"/>
            <a:r>
              <a:rPr lang="en-US" dirty="0" smtClean="0"/>
              <a:t>If the schedule of all cores is not synchronized, then analysis is either 1. exponential or 2. highly pessimistic</a:t>
            </a:r>
          </a:p>
          <a:p>
            <a:endParaRPr lang="en-US" dirty="0" smtClean="0"/>
          </a:p>
          <a:p>
            <a:r>
              <a:rPr lang="en-US" dirty="0" smtClean="0"/>
              <a:t>Alternative solution: partition the cache among cores.</a:t>
            </a:r>
          </a:p>
          <a:p>
            <a:r>
              <a:rPr lang="en-US" dirty="0" smtClean="0"/>
              <a:t>If we have to partition it… does it makes sense to have a shared last-level cache?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4786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Cache Partitioning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336626"/>
          </a:xfrm>
        </p:spPr>
        <p:txBody>
          <a:bodyPr/>
          <a:lstStyle/>
          <a:p>
            <a:r>
              <a:rPr lang="en-US" dirty="0" smtClean="0"/>
              <a:t>Answer: sometimes yes.</a:t>
            </a:r>
            <a:endParaRPr lang="en-US" dirty="0"/>
          </a:p>
          <a:p>
            <a:r>
              <a:rPr lang="en-US" dirty="0" smtClean="0"/>
              <a:t>If we have no shared last-level cache, the amount of per-core cache is fixed and equal.</a:t>
            </a:r>
          </a:p>
          <a:p>
            <a:r>
              <a:rPr lang="en-US" dirty="0" smtClean="0"/>
              <a:t>If we partition the last-level cache, we can vary the size of each partition (see optimization before).</a:t>
            </a:r>
          </a:p>
          <a:p>
            <a:endParaRPr lang="en-US" dirty="0"/>
          </a:p>
          <a:p>
            <a:r>
              <a:rPr lang="en-US" dirty="0" smtClean="0"/>
              <a:t>What about access interference?</a:t>
            </a:r>
          </a:p>
          <a:p>
            <a:pPr lvl="1"/>
            <a:r>
              <a:rPr lang="en-US" dirty="0" smtClean="0"/>
              <a:t>Many last-level caches are divided into banks that can be accessed </a:t>
            </a:r>
            <a:r>
              <a:rPr lang="en-US" smtClean="0"/>
              <a:t>in parallel.</a:t>
            </a:r>
            <a:endParaRPr lang="en-US" dirty="0" smtClean="0"/>
          </a:p>
          <a:p>
            <a:pPr lvl="1"/>
            <a:r>
              <a:rPr lang="en-US" dirty="0" smtClean="0"/>
              <a:t>If possible, assign each bank to a single core.</a:t>
            </a:r>
          </a:p>
          <a:p>
            <a:pPr lvl="1"/>
            <a:r>
              <a:rPr lang="en-US" dirty="0" smtClean="0"/>
              <a:t>Problem: number of banks or data ports (i.e. max number of parallel data transfers) might be insufficient for all cores.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445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Memory Controllers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Main memory is a not really a unique shared resource – instead, composed of multiple parallel components (banks).</a:t>
            </a:r>
          </a:p>
          <a:p>
            <a:endParaRPr lang="en-US" dirty="0" smtClean="0"/>
          </a:p>
          <a:p>
            <a:r>
              <a:rPr lang="en-US" dirty="0" smtClean="0"/>
              <a:t>The way main memory is addressed and accessed can greatly influence the system performance! </a:t>
            </a:r>
          </a:p>
          <a:p>
            <a:endParaRPr lang="en-US" dirty="0"/>
          </a:p>
          <a:p>
            <a:r>
              <a:rPr lang="en-US" dirty="0" smtClean="0"/>
              <a:t>We will see:</a:t>
            </a:r>
          </a:p>
          <a:p>
            <a:pPr lvl="1"/>
            <a:r>
              <a:rPr lang="en-US" dirty="0" smtClean="0"/>
              <a:t>Summary of DRAM operation</a:t>
            </a:r>
          </a:p>
          <a:p>
            <a:pPr lvl="1"/>
            <a:r>
              <a:rPr lang="en-US" dirty="0" smtClean="0"/>
              <a:t>Examples of predictable DRAM controllers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47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836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61237"/>
            <a:ext cx="9144000" cy="36966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Each memory </a:t>
            </a:r>
            <a:r>
              <a:rPr lang="en-US" sz="2400" b="1" dirty="0" smtClean="0"/>
              <a:t>device</a:t>
            </a:r>
            <a:r>
              <a:rPr lang="en-US" sz="2400" dirty="0" smtClean="0"/>
              <a:t> (</a:t>
            </a:r>
            <a:r>
              <a:rPr lang="en-US" sz="2400" b="1" dirty="0" smtClean="0"/>
              <a:t>chip</a:t>
            </a:r>
            <a:r>
              <a:rPr lang="en-US" sz="2400" dirty="0" smtClean="0"/>
              <a:t>) is composed of multiple banks.</a:t>
            </a:r>
          </a:p>
          <a:p>
            <a:r>
              <a:rPr lang="en-US" sz="2400" dirty="0" smtClean="0"/>
              <a:t>Each bank has a </a:t>
            </a:r>
            <a:r>
              <a:rPr lang="en-US" sz="2400" b="1" dirty="0" smtClean="0"/>
              <a:t>row buffer</a:t>
            </a:r>
            <a:r>
              <a:rPr lang="en-US" sz="2400" dirty="0" smtClean="0"/>
              <a:t> (dram </a:t>
            </a:r>
            <a:r>
              <a:rPr lang="en-US" sz="2400" b="1" dirty="0" smtClean="0"/>
              <a:t>page</a:t>
            </a:r>
            <a:r>
              <a:rPr lang="en-US" sz="2400" dirty="0" smtClean="0"/>
              <a:t>) – typically few </a:t>
            </a:r>
            <a:r>
              <a:rPr lang="en-US" sz="2400" dirty="0" err="1" smtClean="0"/>
              <a:t>kbytes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A DRAM row must be loaded (opened/</a:t>
            </a:r>
            <a:r>
              <a:rPr lang="en-US" sz="2400" b="1" dirty="0" smtClean="0"/>
              <a:t>activated</a:t>
            </a:r>
            <a:r>
              <a:rPr lang="en-US" sz="2400" dirty="0" smtClean="0"/>
              <a:t>) in the row buffer before read/write is possible, and then </a:t>
            </a:r>
            <a:r>
              <a:rPr lang="en-US" sz="2400" b="1" dirty="0" err="1" smtClean="0"/>
              <a:t>precharged</a:t>
            </a:r>
            <a:r>
              <a:rPr lang="en-US" sz="2400" dirty="0" smtClean="0"/>
              <a:t> back (closed) before we can load another page.</a:t>
            </a:r>
          </a:p>
          <a:p>
            <a:r>
              <a:rPr lang="en-US" sz="2400" dirty="0" smtClean="0"/>
              <a:t>Banks can operate in parallel, but there is a shared command bus and a shared data bus.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72" y="3973496"/>
            <a:ext cx="4823419" cy="271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 Basics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3" y="1029226"/>
            <a:ext cx="4823419" cy="27151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3916" y="5039262"/>
            <a:ext cx="890495" cy="452516"/>
            <a:chOff x="1197059" y="4488674"/>
            <a:chExt cx="890495" cy="452516"/>
          </a:xfrm>
        </p:grpSpPr>
        <p:sp>
          <p:nvSpPr>
            <p:cNvPr id="6" name="Preparation 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37862" y="5032836"/>
            <a:ext cx="1277285" cy="452516"/>
            <a:chOff x="1197059" y="4488674"/>
            <a:chExt cx="890495" cy="452516"/>
          </a:xfrm>
        </p:grpSpPr>
        <p:sp>
          <p:nvSpPr>
            <p:cNvPr id="13" name="Preparation 12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87308" y="5039262"/>
            <a:ext cx="890495" cy="452516"/>
            <a:chOff x="1197059" y="4488674"/>
            <a:chExt cx="890495" cy="452516"/>
          </a:xfrm>
        </p:grpSpPr>
        <p:sp>
          <p:nvSpPr>
            <p:cNvPr id="19" name="Preparation 18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77350" y="4542663"/>
              <a:ext cx="698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38044" y="5035668"/>
            <a:ext cx="890495" cy="452516"/>
            <a:chOff x="1197059" y="4488674"/>
            <a:chExt cx="890495" cy="452516"/>
          </a:xfrm>
        </p:grpSpPr>
        <p:sp>
          <p:nvSpPr>
            <p:cNvPr id="22" name="Preparation 21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25" name="Straight Arrow Connector 24"/>
          <p:cNvCxnSpPr>
            <a:stCxn id="6" idx="3"/>
            <a:endCxn id="19" idx="1"/>
          </p:cNvCxnSpPr>
          <p:nvPr/>
        </p:nvCxnSpPr>
        <p:spPr>
          <a:xfrm>
            <a:off x="1664411" y="5265520"/>
            <a:ext cx="82289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14965" y="5265520"/>
            <a:ext cx="82289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415147" y="5265520"/>
            <a:ext cx="82289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309642" y="4021395"/>
            <a:ext cx="121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commands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119241" y="3744396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ata transfer usually corresponds </a:t>
            </a:r>
          </a:p>
          <a:p>
            <a:r>
              <a:rPr lang="en-US" dirty="0" smtClean="0"/>
              <a:t>to one 64 bytes cache block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475982" y="5307112"/>
            <a:ext cx="12257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</a:t>
            </a:r>
          </a:p>
          <a:p>
            <a:r>
              <a:rPr lang="en-US" dirty="0"/>
              <a:t>t</a:t>
            </a:r>
            <a:r>
              <a:rPr lang="en-US" dirty="0" smtClean="0"/>
              <a:t>iming </a:t>
            </a:r>
          </a:p>
          <a:p>
            <a:r>
              <a:rPr lang="en-US" dirty="0" smtClean="0"/>
              <a:t>constraints</a:t>
            </a:r>
          </a:p>
          <a:p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664411" y="5790151"/>
            <a:ext cx="457363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377803" y="6073926"/>
            <a:ext cx="286024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32" idx="2"/>
          </p:cNvCxnSpPr>
          <p:nvPr/>
        </p:nvCxnSpPr>
        <p:spPr>
          <a:xfrm flipH="1">
            <a:off x="1532821" y="4390727"/>
            <a:ext cx="384920" cy="64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948199" y="4390727"/>
            <a:ext cx="869270" cy="64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2" idx="2"/>
          </p:cNvCxnSpPr>
          <p:nvPr/>
        </p:nvCxnSpPr>
        <p:spPr>
          <a:xfrm>
            <a:off x="1917741" y="4390727"/>
            <a:ext cx="4466287" cy="64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3" idx="0"/>
          </p:cNvCxnSpPr>
          <p:nvPr/>
        </p:nvCxnSpPr>
        <p:spPr>
          <a:xfrm flipH="1">
            <a:off x="4776505" y="4390727"/>
            <a:ext cx="903911" cy="64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291860" y="5790151"/>
            <a:ext cx="1184122" cy="204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5795519" y="5403040"/>
            <a:ext cx="1680463" cy="387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993665" y="1711667"/>
            <a:ext cx="780725" cy="4307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993665" y="2473089"/>
            <a:ext cx="780725" cy="4307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914498" y="1756762"/>
            <a:ext cx="162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command bus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6976786" y="246802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data 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21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956930"/>
            <a:ext cx="7305675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2004" y="956930"/>
            <a:ext cx="4783667" cy="1665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Memory Resources: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Multi-tasking allocation</a:t>
            </a:r>
            <a:r>
              <a:rPr lang="en-US" dirty="0" smtClean="0"/>
              <a:t> (storage) interference.</a:t>
            </a:r>
          </a:p>
          <a:p>
            <a:r>
              <a:rPr lang="en-US" dirty="0" smtClean="0"/>
              <a:t>Assume one task preempts another.</a:t>
            </a:r>
          </a:p>
          <a:p>
            <a:r>
              <a:rPr lang="en-US" dirty="0" smtClean="0"/>
              <a:t>What happens to the cache content?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</a:t>
            </a:fld>
            <a:endParaRPr lang="en-CA" dirty="0"/>
          </a:p>
        </p:txBody>
      </p:sp>
      <p:sp>
        <p:nvSpPr>
          <p:cNvPr id="7" name="Right Arrow 6"/>
          <p:cNvSpPr/>
          <p:nvPr/>
        </p:nvSpPr>
        <p:spPr>
          <a:xfrm rot="2557768">
            <a:off x="3148719" y="4910667"/>
            <a:ext cx="562504" cy="42333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23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7779"/>
            <a:ext cx="9144000" cy="246611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Multiple DRAM </a:t>
            </a:r>
            <a:r>
              <a:rPr lang="en-US" sz="2200" b="1" dirty="0" smtClean="0"/>
              <a:t>devices</a:t>
            </a:r>
            <a:r>
              <a:rPr lang="en-US" sz="2200" dirty="0" smtClean="0"/>
              <a:t> arranged together to form a DRAM </a:t>
            </a:r>
            <a:r>
              <a:rPr lang="en-US" sz="2200" b="1" dirty="0" smtClean="0"/>
              <a:t>module.</a:t>
            </a:r>
          </a:p>
          <a:p>
            <a:r>
              <a:rPr lang="en-US" sz="2200" dirty="0" smtClean="0"/>
              <a:t>In-line devices used to increase data width (usually to 64 bits).</a:t>
            </a:r>
          </a:p>
          <a:p>
            <a:r>
              <a:rPr lang="en-US" sz="2200" dirty="0" smtClean="0"/>
              <a:t>Different lines form independent </a:t>
            </a:r>
            <a:r>
              <a:rPr lang="en-US" sz="2200" b="1" dirty="0" smtClean="0"/>
              <a:t>ranks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Remember that devices within a rank have multiple banks.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263" y="2486895"/>
            <a:ext cx="3288563" cy="4060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466" y="3224001"/>
            <a:ext cx="2442888" cy="238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2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Page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786" y="1008416"/>
            <a:ext cx="8956047" cy="15601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Latency for the first request to a given page is very long.</a:t>
            </a:r>
          </a:p>
          <a:p>
            <a:r>
              <a:rPr lang="en-US" sz="2400" dirty="0" smtClean="0"/>
              <a:t>Successive requests to the same page operate efficiently</a:t>
            </a:r>
            <a:r>
              <a:rPr lang="en-US" sz="2400" dirty="0"/>
              <a:t> </a:t>
            </a:r>
            <a:r>
              <a:rPr lang="en-US" sz="2400" dirty="0" smtClean="0"/>
              <a:t>(open page policy).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29476" y="3710896"/>
            <a:ext cx="890495" cy="452516"/>
            <a:chOff x="1197059" y="4488674"/>
            <a:chExt cx="890495" cy="452516"/>
          </a:xfrm>
        </p:grpSpPr>
        <p:sp>
          <p:nvSpPr>
            <p:cNvPr id="5" name="Preparation 4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23313" y="3710896"/>
            <a:ext cx="1277285" cy="452516"/>
            <a:chOff x="1197059" y="4488674"/>
            <a:chExt cx="890495" cy="452516"/>
          </a:xfrm>
        </p:grpSpPr>
        <p:sp>
          <p:nvSpPr>
            <p:cNvPr id="8" name="Preparation 7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25090" y="3717323"/>
            <a:ext cx="890495" cy="452516"/>
            <a:chOff x="1197059" y="4488674"/>
            <a:chExt cx="890495" cy="452516"/>
          </a:xfrm>
        </p:grpSpPr>
        <p:sp>
          <p:nvSpPr>
            <p:cNvPr id="11" name="Preparation 10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350" y="4542663"/>
              <a:ext cx="698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</a:t>
              </a:r>
              <a:endParaRPr lang="en-US" dirty="0"/>
            </a:p>
          </p:txBody>
        </p:sp>
      </p:grpSp>
      <p:cxnSp>
        <p:nvCxnSpPr>
          <p:cNvPr id="16" name="Straight Arrow Connector 15"/>
          <p:cNvCxnSpPr>
            <a:stCxn id="5" idx="3"/>
            <a:endCxn id="11" idx="1"/>
          </p:cNvCxnSpPr>
          <p:nvPr/>
        </p:nvCxnSpPr>
        <p:spPr>
          <a:xfrm>
            <a:off x="3019971" y="3937154"/>
            <a:ext cx="505119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3"/>
            <a:endCxn id="8" idx="1"/>
          </p:cNvCxnSpPr>
          <p:nvPr/>
        </p:nvCxnSpPr>
        <p:spPr>
          <a:xfrm flipV="1">
            <a:off x="4415585" y="3937154"/>
            <a:ext cx="507728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674938" y="3695426"/>
            <a:ext cx="890495" cy="452516"/>
            <a:chOff x="1197059" y="4488674"/>
            <a:chExt cx="890495" cy="452516"/>
          </a:xfrm>
        </p:grpSpPr>
        <p:sp>
          <p:nvSpPr>
            <p:cNvPr id="20" name="Preparation 19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22" name="Straight Arrow Connector 21"/>
          <p:cNvCxnSpPr>
            <a:stCxn id="20" idx="3"/>
            <a:endCxn id="5" idx="1"/>
          </p:cNvCxnSpPr>
          <p:nvPr/>
        </p:nvCxnSpPr>
        <p:spPr>
          <a:xfrm>
            <a:off x="1565433" y="3921684"/>
            <a:ext cx="56404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16786" y="3333738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2708579"/>
            <a:ext cx="134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#1</a:t>
            </a:r>
          </a:p>
          <a:p>
            <a:r>
              <a:rPr lang="en-US" dirty="0" smtClean="0"/>
              <a:t>ARRIVES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129476" y="2626642"/>
            <a:ext cx="2394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lose the previous page </a:t>
            </a:r>
          </a:p>
          <a:p>
            <a:r>
              <a:rPr lang="en-US" dirty="0"/>
              <a:t>a</a:t>
            </a:r>
            <a:r>
              <a:rPr lang="en-US" dirty="0" smtClean="0"/>
              <a:t>nd load new one 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565433" y="3210988"/>
            <a:ext cx="1483764" cy="482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5" idx="0"/>
          </p:cNvCxnSpPr>
          <p:nvPr/>
        </p:nvCxnSpPr>
        <p:spPr>
          <a:xfrm flipH="1">
            <a:off x="2574724" y="3222058"/>
            <a:ext cx="474473" cy="488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6786" y="3921684"/>
            <a:ext cx="7938" cy="9069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8" idx="3"/>
          </p:cNvCxnSpPr>
          <p:nvPr/>
        </p:nvCxnSpPr>
        <p:spPr>
          <a:xfrm flipH="1">
            <a:off x="6194532" y="3937154"/>
            <a:ext cx="6066" cy="997016"/>
          </a:xfrm>
          <a:prstGeom prst="line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6786" y="4600360"/>
            <a:ext cx="607377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475682" y="4231028"/>
            <a:ext cx="22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Latency of Request #1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6198500" y="3354910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194532" y="2424305"/>
            <a:ext cx="1375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#1</a:t>
            </a:r>
          </a:p>
          <a:p>
            <a:r>
              <a:rPr lang="en-US" dirty="0" smtClean="0"/>
              <a:t>COMPLETES,</a:t>
            </a:r>
          </a:p>
          <a:p>
            <a:r>
              <a:rPr lang="en-US" dirty="0" smtClean="0"/>
              <a:t>REQUEST #2 </a:t>
            </a:r>
          </a:p>
          <a:p>
            <a:r>
              <a:rPr lang="en-US" dirty="0" smtClean="0"/>
              <a:t>ARRIVES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6190563" y="4901731"/>
            <a:ext cx="7938" cy="9069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879158" y="4908933"/>
            <a:ext cx="0" cy="9089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190563" y="5569861"/>
            <a:ext cx="268859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568792" y="5200530"/>
            <a:ext cx="2253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Latency of Request #2 </a:t>
            </a:r>
          </a:p>
          <a:p>
            <a:pPr algn="ctr"/>
            <a:r>
              <a:rPr lang="en-US" dirty="0" smtClean="0"/>
              <a:t>(with open page)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605108" y="5041114"/>
            <a:ext cx="2523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 is already open, </a:t>
            </a:r>
          </a:p>
          <a:p>
            <a:r>
              <a:rPr lang="en-US" dirty="0" smtClean="0"/>
              <a:t>just issue read command</a:t>
            </a:r>
            <a:endParaRPr lang="en-US" dirty="0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5027154" y="5131233"/>
            <a:ext cx="1256787" cy="1942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7601873" y="4707912"/>
            <a:ext cx="1277285" cy="452516"/>
            <a:chOff x="1197059" y="4488674"/>
            <a:chExt cx="890495" cy="452516"/>
          </a:xfrm>
        </p:grpSpPr>
        <p:sp>
          <p:nvSpPr>
            <p:cNvPr id="72" name="Preparation 71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203650" y="4714339"/>
            <a:ext cx="890495" cy="452516"/>
            <a:chOff x="1197059" y="4488674"/>
            <a:chExt cx="890495" cy="452516"/>
          </a:xfrm>
        </p:grpSpPr>
        <p:sp>
          <p:nvSpPr>
            <p:cNvPr id="75" name="Preparation 74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277350" y="4542663"/>
              <a:ext cx="698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</a:t>
              </a:r>
              <a:endParaRPr lang="en-US" dirty="0"/>
            </a:p>
          </p:txBody>
        </p:sp>
      </p:grpSp>
      <p:cxnSp>
        <p:nvCxnSpPr>
          <p:cNvPr id="77" name="Straight Arrow Connector 76"/>
          <p:cNvCxnSpPr>
            <a:stCxn id="75" idx="3"/>
            <a:endCxn id="72" idx="1"/>
          </p:cNvCxnSpPr>
          <p:nvPr/>
        </p:nvCxnSpPr>
        <p:spPr>
          <a:xfrm flipV="1">
            <a:off x="7094145" y="4934170"/>
            <a:ext cx="507728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8879157" y="4341824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559914" y="3710896"/>
            <a:ext cx="134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#2</a:t>
            </a:r>
          </a:p>
          <a:p>
            <a:r>
              <a:rPr lang="en-US" dirty="0" smtClean="0"/>
              <a:t>COMPLETES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116786" y="3906214"/>
            <a:ext cx="56404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9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Page Works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347875"/>
              </p:ext>
            </p:extLst>
          </p:nvPr>
        </p:nvGraphicFramePr>
        <p:xfrm>
          <a:off x="342873" y="4506831"/>
          <a:ext cx="6096000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446045"/>
                <a:gridCol w="1601955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First Access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</a:t>
                      </a:r>
                      <a:r>
                        <a:rPr lang="en-US" sz="1600" baseline="0" dirty="0" smtClean="0"/>
                        <a:t> Further Accesses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</a:t>
                      </a:r>
                      <a:r>
                        <a:rPr lang="en-US" sz="1600" baseline="0" dirty="0" smtClean="0"/>
                        <a:t> Cycles for each core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924607" y="5767389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/>
              <a:t>in clock cycles on a JEDEC-compliant </a:t>
            </a:r>
          </a:p>
          <a:p>
            <a:r>
              <a:rPr lang="en-US" dirty="0"/>
              <a:t> </a:t>
            </a:r>
            <a:r>
              <a:rPr lang="en-US" dirty="0" smtClean="0"/>
              <a:t>   DDR3 module</a:t>
            </a:r>
            <a:endParaRPr lang="en-US" dirty="0"/>
          </a:p>
        </p:txBody>
      </p:sp>
      <p:grpSp>
        <p:nvGrpSpPr>
          <p:cNvPr id="142" name="Group 141"/>
          <p:cNvGrpSpPr/>
          <p:nvPr/>
        </p:nvGrpSpPr>
        <p:grpSpPr>
          <a:xfrm>
            <a:off x="2129476" y="2165089"/>
            <a:ext cx="890495" cy="452516"/>
            <a:chOff x="1197059" y="4488674"/>
            <a:chExt cx="890495" cy="452516"/>
          </a:xfrm>
        </p:grpSpPr>
        <p:sp>
          <p:nvSpPr>
            <p:cNvPr id="143" name="Preparation 142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4923313" y="2165089"/>
            <a:ext cx="1277285" cy="452516"/>
            <a:chOff x="1197059" y="4488674"/>
            <a:chExt cx="890495" cy="452516"/>
          </a:xfrm>
        </p:grpSpPr>
        <p:sp>
          <p:nvSpPr>
            <p:cNvPr id="146" name="Preparation 14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3525090" y="2171516"/>
            <a:ext cx="890495" cy="452516"/>
            <a:chOff x="1197059" y="4488674"/>
            <a:chExt cx="890495" cy="452516"/>
          </a:xfrm>
        </p:grpSpPr>
        <p:sp>
          <p:nvSpPr>
            <p:cNvPr id="149" name="Preparation 148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277350" y="4542663"/>
              <a:ext cx="698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</a:t>
              </a:r>
              <a:endParaRPr lang="en-US" dirty="0"/>
            </a:p>
          </p:txBody>
        </p:sp>
      </p:grpSp>
      <p:cxnSp>
        <p:nvCxnSpPr>
          <p:cNvPr id="151" name="Straight Arrow Connector 150"/>
          <p:cNvCxnSpPr>
            <a:stCxn id="143" idx="3"/>
            <a:endCxn id="149" idx="1"/>
          </p:cNvCxnSpPr>
          <p:nvPr/>
        </p:nvCxnSpPr>
        <p:spPr>
          <a:xfrm>
            <a:off x="3019971" y="2391347"/>
            <a:ext cx="505119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149" idx="3"/>
            <a:endCxn id="146" idx="1"/>
          </p:cNvCxnSpPr>
          <p:nvPr/>
        </p:nvCxnSpPr>
        <p:spPr>
          <a:xfrm flipV="1">
            <a:off x="4415585" y="2391347"/>
            <a:ext cx="507728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3" name="Group 152"/>
          <p:cNvGrpSpPr/>
          <p:nvPr/>
        </p:nvGrpSpPr>
        <p:grpSpPr>
          <a:xfrm>
            <a:off x="674938" y="2149619"/>
            <a:ext cx="890495" cy="452516"/>
            <a:chOff x="1197059" y="4488674"/>
            <a:chExt cx="890495" cy="452516"/>
          </a:xfrm>
        </p:grpSpPr>
        <p:sp>
          <p:nvSpPr>
            <p:cNvPr id="154" name="Preparation 153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156" name="Straight Arrow Connector 155"/>
          <p:cNvCxnSpPr>
            <a:stCxn id="154" idx="3"/>
            <a:endCxn id="143" idx="1"/>
          </p:cNvCxnSpPr>
          <p:nvPr/>
        </p:nvCxnSpPr>
        <p:spPr>
          <a:xfrm>
            <a:off x="1565433" y="2375877"/>
            <a:ext cx="56404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>
            <a:off x="116786" y="1787931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0" y="1162772"/>
            <a:ext cx="134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#1</a:t>
            </a:r>
          </a:p>
          <a:p>
            <a:r>
              <a:rPr lang="en-US" dirty="0" smtClean="0"/>
              <a:t>ARRIVES</a:t>
            </a:r>
            <a:endParaRPr lang="en-US" dirty="0"/>
          </a:p>
        </p:txBody>
      </p:sp>
      <p:sp>
        <p:nvSpPr>
          <p:cNvPr id="159" name="TextBox 158"/>
          <p:cNvSpPr txBox="1"/>
          <p:nvPr/>
        </p:nvSpPr>
        <p:spPr>
          <a:xfrm>
            <a:off x="2129476" y="1080835"/>
            <a:ext cx="2394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lose the previous page </a:t>
            </a:r>
          </a:p>
          <a:p>
            <a:r>
              <a:rPr lang="en-US" dirty="0"/>
              <a:t>a</a:t>
            </a:r>
            <a:r>
              <a:rPr lang="en-US" dirty="0" smtClean="0"/>
              <a:t>nd load new one </a:t>
            </a:r>
            <a:endParaRPr lang="en-US" dirty="0"/>
          </a:p>
        </p:txBody>
      </p:sp>
      <p:cxnSp>
        <p:nvCxnSpPr>
          <p:cNvPr id="160" name="Straight Arrow Connector 159"/>
          <p:cNvCxnSpPr/>
          <p:nvPr/>
        </p:nvCxnSpPr>
        <p:spPr>
          <a:xfrm flipH="1">
            <a:off x="1565433" y="1665181"/>
            <a:ext cx="1483764" cy="482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endCxn id="143" idx="0"/>
          </p:cNvCxnSpPr>
          <p:nvPr/>
        </p:nvCxnSpPr>
        <p:spPr>
          <a:xfrm flipH="1">
            <a:off x="2574724" y="1676251"/>
            <a:ext cx="474473" cy="488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H="1">
            <a:off x="116786" y="2375877"/>
            <a:ext cx="7938" cy="9069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>
            <a:stCxn id="146" idx="3"/>
          </p:cNvCxnSpPr>
          <p:nvPr/>
        </p:nvCxnSpPr>
        <p:spPr>
          <a:xfrm flipH="1">
            <a:off x="6194532" y="2391347"/>
            <a:ext cx="6066" cy="997016"/>
          </a:xfrm>
          <a:prstGeom prst="line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116786" y="3054553"/>
            <a:ext cx="607377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2475682" y="2685221"/>
            <a:ext cx="22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Latency of Request #1</a:t>
            </a:r>
            <a:endParaRPr lang="en-US" dirty="0"/>
          </a:p>
        </p:txBody>
      </p:sp>
      <p:cxnSp>
        <p:nvCxnSpPr>
          <p:cNvPr id="166" name="Straight Arrow Connector 165"/>
          <p:cNvCxnSpPr/>
          <p:nvPr/>
        </p:nvCxnSpPr>
        <p:spPr>
          <a:xfrm flipH="1" flipV="1">
            <a:off x="6198500" y="1809103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6194532" y="878498"/>
            <a:ext cx="1375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#1</a:t>
            </a:r>
          </a:p>
          <a:p>
            <a:r>
              <a:rPr lang="en-US" dirty="0" smtClean="0"/>
              <a:t>COMPLETES,</a:t>
            </a:r>
          </a:p>
          <a:p>
            <a:r>
              <a:rPr lang="en-US" dirty="0" smtClean="0"/>
              <a:t>REQUEST #2 </a:t>
            </a:r>
          </a:p>
          <a:p>
            <a:r>
              <a:rPr lang="en-US" dirty="0" smtClean="0"/>
              <a:t>ARRIVES</a:t>
            </a:r>
            <a:endParaRPr lang="en-US" dirty="0"/>
          </a:p>
        </p:txBody>
      </p:sp>
      <p:cxnSp>
        <p:nvCxnSpPr>
          <p:cNvPr id="168" name="Straight Connector 167"/>
          <p:cNvCxnSpPr/>
          <p:nvPr/>
        </p:nvCxnSpPr>
        <p:spPr>
          <a:xfrm flipH="1">
            <a:off x="6190563" y="3355924"/>
            <a:ext cx="7938" cy="9069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>
            <a:off x="8879158" y="3363126"/>
            <a:ext cx="0" cy="9089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6190563" y="4024054"/>
            <a:ext cx="268859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6568792" y="3654723"/>
            <a:ext cx="2253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Latency of Request #2 </a:t>
            </a:r>
          </a:p>
          <a:p>
            <a:pPr algn="ctr"/>
            <a:r>
              <a:rPr lang="en-US" dirty="0" smtClean="0"/>
              <a:t>(with open page)</a:t>
            </a:r>
            <a:endParaRPr lang="en-US" dirty="0"/>
          </a:p>
        </p:txBody>
      </p:sp>
      <p:sp>
        <p:nvSpPr>
          <p:cNvPr id="172" name="TextBox 171"/>
          <p:cNvSpPr txBox="1"/>
          <p:nvPr/>
        </p:nvSpPr>
        <p:spPr>
          <a:xfrm>
            <a:off x="2605108" y="3495307"/>
            <a:ext cx="2523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 is already open, </a:t>
            </a:r>
          </a:p>
          <a:p>
            <a:r>
              <a:rPr lang="en-US" dirty="0" smtClean="0"/>
              <a:t>just issue read command</a:t>
            </a:r>
            <a:endParaRPr lang="en-US" dirty="0"/>
          </a:p>
        </p:txBody>
      </p:sp>
      <p:cxnSp>
        <p:nvCxnSpPr>
          <p:cNvPr id="173" name="Straight Arrow Connector 172"/>
          <p:cNvCxnSpPr/>
          <p:nvPr/>
        </p:nvCxnSpPr>
        <p:spPr>
          <a:xfrm flipV="1">
            <a:off x="5027154" y="3585426"/>
            <a:ext cx="1256787" cy="1942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4" name="Group 173"/>
          <p:cNvGrpSpPr/>
          <p:nvPr/>
        </p:nvGrpSpPr>
        <p:grpSpPr>
          <a:xfrm>
            <a:off x="7601873" y="3162105"/>
            <a:ext cx="1277285" cy="452516"/>
            <a:chOff x="1197059" y="4488674"/>
            <a:chExt cx="890495" cy="452516"/>
          </a:xfrm>
        </p:grpSpPr>
        <p:sp>
          <p:nvSpPr>
            <p:cNvPr id="175" name="Preparation 174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203650" y="3168532"/>
            <a:ext cx="890495" cy="452516"/>
            <a:chOff x="1197059" y="4488674"/>
            <a:chExt cx="890495" cy="452516"/>
          </a:xfrm>
        </p:grpSpPr>
        <p:sp>
          <p:nvSpPr>
            <p:cNvPr id="178" name="Preparation 177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1277350" y="4542663"/>
              <a:ext cx="698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READ</a:t>
              </a:r>
              <a:endParaRPr lang="en-US" dirty="0"/>
            </a:p>
          </p:txBody>
        </p:sp>
      </p:grpSp>
      <p:cxnSp>
        <p:nvCxnSpPr>
          <p:cNvPr id="180" name="Straight Arrow Connector 179"/>
          <p:cNvCxnSpPr>
            <a:stCxn id="178" idx="3"/>
            <a:endCxn id="175" idx="1"/>
          </p:cNvCxnSpPr>
          <p:nvPr/>
        </p:nvCxnSpPr>
        <p:spPr>
          <a:xfrm flipV="1">
            <a:off x="7094145" y="3388363"/>
            <a:ext cx="507728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 flipH="1" flipV="1">
            <a:off x="8879157" y="2796017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7601873" y="2165089"/>
            <a:ext cx="134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#2</a:t>
            </a:r>
          </a:p>
          <a:p>
            <a:r>
              <a:rPr lang="en-US" dirty="0" smtClean="0"/>
              <a:t>COMPLETES</a:t>
            </a:r>
            <a:endParaRPr lang="en-US" dirty="0"/>
          </a:p>
        </p:txBody>
      </p:sp>
      <p:cxnSp>
        <p:nvCxnSpPr>
          <p:cNvPr id="183" name="Straight Arrow Connector 182"/>
          <p:cNvCxnSpPr/>
          <p:nvPr/>
        </p:nvCxnSpPr>
        <p:spPr>
          <a:xfrm>
            <a:off x="116786" y="2360407"/>
            <a:ext cx="56404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71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1" y="1185333"/>
            <a:ext cx="8747786" cy="5364433"/>
          </a:xfrm>
        </p:spPr>
        <p:txBody>
          <a:bodyPr>
            <a:noAutofit/>
          </a:bodyPr>
          <a:lstStyle/>
          <a:p>
            <a:r>
              <a:rPr lang="en-US" sz="2200" dirty="0" smtClean="0"/>
              <a:t>So far we considered one request at a time produced by one core.</a:t>
            </a:r>
          </a:p>
          <a:p>
            <a:r>
              <a:rPr lang="en-US" sz="2200" dirty="0" smtClean="0"/>
              <a:t>In practice multiple cores can contend for access to the same memory module (plus possibly peripherals, multiple load/store units within the same core, etc.)</a:t>
            </a:r>
            <a:r>
              <a:rPr lang="en-US" sz="2200" dirty="0"/>
              <a:t> </a:t>
            </a:r>
            <a:r>
              <a:rPr lang="en-US" sz="2200" dirty="0" smtClean="0"/>
              <a:t>-&gt; multiple requests for read/write sent to the memory controller at the same time.</a:t>
            </a:r>
          </a:p>
          <a:p>
            <a:endParaRPr lang="en-US" sz="2200" dirty="0" smtClean="0"/>
          </a:p>
          <a:p>
            <a:r>
              <a:rPr lang="en-US" sz="2200" dirty="0" smtClean="0"/>
              <a:t>A typical memory controller selects the read/write command to execute based on the following three rules (in decreasing order of importance):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Give higher priority to commands that can be executed right now.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Serve commands in round-robin order of the targeted rank/bank.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/>
              <a:t>First-come-first-serve.</a:t>
            </a:r>
          </a:p>
        </p:txBody>
      </p:sp>
    </p:spTree>
    <p:extLst>
      <p:ext uri="{BB962C8B-B14F-4D97-AF65-F5344CB8AC3E}">
        <p14:creationId xmlns:p14="http://schemas.microsoft.com/office/powerpoint/2010/main" val="276085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39" y="1036638"/>
            <a:ext cx="8229600" cy="25998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Contention depends on which bank and rank is accessed by each core.</a:t>
            </a:r>
          </a:p>
          <a:p>
            <a:r>
              <a:rPr lang="en-US" sz="2400" dirty="0" smtClean="0"/>
              <a:t> All cores access the same bank and rank – disaster!</a:t>
            </a:r>
          </a:p>
          <a:p>
            <a:pPr lvl="1"/>
            <a:r>
              <a:rPr lang="en-US" sz="2000" dirty="0" smtClean="0"/>
              <a:t>Assume each of N cores produces a request for one cache block at the same time.</a:t>
            </a:r>
          </a:p>
          <a:p>
            <a:pPr lvl="1"/>
            <a:r>
              <a:rPr lang="en-US" sz="2000" dirty="0" smtClean="0"/>
              <a:t>Must close and open the page N times…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638032" y="4655020"/>
            <a:ext cx="2454429" cy="305334"/>
            <a:chOff x="627609" y="2558622"/>
            <a:chExt cx="5525660" cy="474413"/>
          </a:xfrm>
        </p:grpSpPr>
        <p:grpSp>
          <p:nvGrpSpPr>
            <p:cNvPr id="54" name="Group 53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67" name="Preparation 66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65" name="Preparation 64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63" name="Preparation 62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57" name="Straight Arrow Connector 56"/>
            <p:cNvCxnSpPr>
              <a:stCxn id="67" idx="3"/>
              <a:endCxn id="63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63" idx="3"/>
              <a:endCxn id="65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61" name="Preparation 60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60" name="Straight Arrow Connector 59"/>
            <p:cNvCxnSpPr>
              <a:stCxn id="61" idx="3"/>
              <a:endCxn id="67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Arrow Connector 68"/>
          <p:cNvCxnSpPr/>
          <p:nvPr/>
        </p:nvCxnSpPr>
        <p:spPr>
          <a:xfrm flipV="1">
            <a:off x="318689" y="4815705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3411804" y="5330953"/>
            <a:ext cx="2454429" cy="305334"/>
            <a:chOff x="627609" y="2558622"/>
            <a:chExt cx="5525660" cy="474413"/>
          </a:xfrm>
        </p:grpSpPr>
        <p:grpSp>
          <p:nvGrpSpPr>
            <p:cNvPr id="71" name="Group 70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84" name="Preparation 83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82" name="Preparation 81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80" name="Preparation 79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74" name="Straight Arrow Connector 73"/>
            <p:cNvCxnSpPr>
              <a:stCxn id="84" idx="3"/>
              <a:endCxn id="80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80" idx="3"/>
              <a:endCxn id="82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78" name="Preparation 77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77" name="Straight Arrow Connector 76"/>
            <p:cNvCxnSpPr>
              <a:stCxn id="78" idx="3"/>
              <a:endCxn id="84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Arrow Connector 85"/>
          <p:cNvCxnSpPr/>
          <p:nvPr/>
        </p:nvCxnSpPr>
        <p:spPr>
          <a:xfrm flipV="1">
            <a:off x="3092461" y="5466358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7" name="Group 86"/>
          <p:cNvGrpSpPr/>
          <p:nvPr/>
        </p:nvGrpSpPr>
        <p:grpSpPr>
          <a:xfrm>
            <a:off x="6176226" y="5986230"/>
            <a:ext cx="2454429" cy="305334"/>
            <a:chOff x="627609" y="2558622"/>
            <a:chExt cx="5525660" cy="474413"/>
          </a:xfrm>
        </p:grpSpPr>
        <p:grpSp>
          <p:nvGrpSpPr>
            <p:cNvPr id="88" name="Group 87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101" name="Preparation 100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99" name="Preparation 98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97" name="Preparation 96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91" name="Straight Arrow Connector 90"/>
            <p:cNvCxnSpPr>
              <a:stCxn id="101" idx="3"/>
              <a:endCxn id="97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97" idx="3"/>
              <a:endCxn id="99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95" name="Preparation 94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94" name="Straight Arrow Connector 93"/>
            <p:cNvCxnSpPr>
              <a:stCxn id="95" idx="3"/>
              <a:endCxn id="101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Straight Arrow Connector 105"/>
          <p:cNvCxnSpPr/>
          <p:nvPr/>
        </p:nvCxnSpPr>
        <p:spPr>
          <a:xfrm>
            <a:off x="333738" y="4375430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318689" y="5476574"/>
            <a:ext cx="2773774" cy="99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333935" y="5046255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V="1">
            <a:off x="5856883" y="6123833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H="1" flipV="1">
            <a:off x="333738" y="6128941"/>
            <a:ext cx="5523145" cy="2017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333738" y="5698622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 flipV="1">
            <a:off x="3092461" y="4375430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H="1" flipV="1">
            <a:off x="5866233" y="5058629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H="1" flipV="1">
            <a:off x="8630655" y="5698622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318689" y="3730287"/>
            <a:ext cx="419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REQUESTS ARRIVE AT THE SAME TIME,</a:t>
            </a:r>
          </a:p>
          <a:p>
            <a:r>
              <a:rPr lang="en-US" dirty="0" smtClean="0"/>
              <a:t>TARGETED AT SAME BANK AND RANK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49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033609"/>
              </p:ext>
            </p:extLst>
          </p:nvPr>
        </p:nvGraphicFramePr>
        <p:xfrm>
          <a:off x="995484" y="4086621"/>
          <a:ext cx="7153159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296"/>
                <a:gridCol w="1625232"/>
                <a:gridCol w="1659341"/>
                <a:gridCol w="17882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First Access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Further Accesses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</a:t>
                      </a:r>
                      <a:r>
                        <a:rPr lang="en-US" sz="1600" baseline="0" dirty="0" smtClean="0"/>
                        <a:t> Cycles for each core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Multiple Cores</a:t>
                      </a:r>
                      <a:r>
                        <a:rPr lang="en-US" baseline="0" dirty="0" smtClean="0"/>
                        <a:t> – same bank/rank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35*N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35*N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0" name="Group 109"/>
          <p:cNvGrpSpPr/>
          <p:nvPr/>
        </p:nvGrpSpPr>
        <p:grpSpPr>
          <a:xfrm>
            <a:off x="583157" y="2036454"/>
            <a:ext cx="2454429" cy="305334"/>
            <a:chOff x="627609" y="2558622"/>
            <a:chExt cx="5525660" cy="474413"/>
          </a:xfrm>
        </p:grpSpPr>
        <p:grpSp>
          <p:nvGrpSpPr>
            <p:cNvPr id="111" name="Group 110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124" name="Preparation 123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122" name="Preparation 121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120" name="Preparation 119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114" name="Straight Arrow Connector 113"/>
            <p:cNvCxnSpPr>
              <a:stCxn id="124" idx="3"/>
              <a:endCxn id="120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20" idx="3"/>
              <a:endCxn id="122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118" name="Preparation 117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117" name="Straight Arrow Connector 116"/>
            <p:cNvCxnSpPr>
              <a:stCxn id="118" idx="3"/>
              <a:endCxn id="124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Arrow Connector 125"/>
          <p:cNvCxnSpPr/>
          <p:nvPr/>
        </p:nvCxnSpPr>
        <p:spPr>
          <a:xfrm flipV="1">
            <a:off x="263814" y="2197139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7" name="Group 126"/>
          <p:cNvGrpSpPr/>
          <p:nvPr/>
        </p:nvGrpSpPr>
        <p:grpSpPr>
          <a:xfrm>
            <a:off x="3356929" y="2712387"/>
            <a:ext cx="2454429" cy="305334"/>
            <a:chOff x="627609" y="2558622"/>
            <a:chExt cx="5525660" cy="474413"/>
          </a:xfrm>
        </p:grpSpPr>
        <p:grpSp>
          <p:nvGrpSpPr>
            <p:cNvPr id="128" name="Group 127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141" name="Preparation 140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139" name="Preparation 138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137" name="Preparation 136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131" name="Straight Arrow Connector 130"/>
            <p:cNvCxnSpPr>
              <a:stCxn id="141" idx="3"/>
              <a:endCxn id="137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7" idx="3"/>
              <a:endCxn id="139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135" name="Preparation 134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134" name="Straight Arrow Connector 133"/>
            <p:cNvCxnSpPr>
              <a:stCxn id="135" idx="3"/>
              <a:endCxn id="141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Arrow Connector 142"/>
          <p:cNvCxnSpPr/>
          <p:nvPr/>
        </p:nvCxnSpPr>
        <p:spPr>
          <a:xfrm flipV="1">
            <a:off x="3037586" y="2847792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/>
          <p:cNvGrpSpPr/>
          <p:nvPr/>
        </p:nvGrpSpPr>
        <p:grpSpPr>
          <a:xfrm>
            <a:off x="6121351" y="3367664"/>
            <a:ext cx="2454429" cy="305334"/>
            <a:chOff x="627609" y="2558622"/>
            <a:chExt cx="5525660" cy="474413"/>
          </a:xfrm>
        </p:grpSpPr>
        <p:grpSp>
          <p:nvGrpSpPr>
            <p:cNvPr id="145" name="Group 144"/>
            <p:cNvGrpSpPr/>
            <p:nvPr/>
          </p:nvGrpSpPr>
          <p:grpSpPr>
            <a:xfrm>
              <a:off x="2082147" y="2574092"/>
              <a:ext cx="890495" cy="452516"/>
              <a:chOff x="1197059" y="4488674"/>
              <a:chExt cx="890495" cy="452516"/>
            </a:xfrm>
          </p:grpSpPr>
          <p:sp>
            <p:nvSpPr>
              <p:cNvPr id="158" name="Preparation 157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1343044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</a:t>
                </a:r>
                <a:endParaRPr lang="en-US" sz="1200" dirty="0"/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4875984" y="2574092"/>
              <a:ext cx="1277285" cy="452516"/>
              <a:chOff x="1197059" y="4488674"/>
              <a:chExt cx="890495" cy="452516"/>
            </a:xfrm>
          </p:grpSpPr>
          <p:sp>
            <p:nvSpPr>
              <p:cNvPr id="156" name="Preparation 155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1388843" y="4542663"/>
                <a:ext cx="312632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D</a:t>
                </a:r>
                <a:endParaRPr lang="en-US" sz="1200" dirty="0"/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3477761" y="2580519"/>
              <a:ext cx="890495" cy="452516"/>
              <a:chOff x="1197059" y="4488674"/>
              <a:chExt cx="890495" cy="452516"/>
            </a:xfrm>
          </p:grpSpPr>
          <p:sp>
            <p:nvSpPr>
              <p:cNvPr id="154" name="Preparation 153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1277349" y="4542663"/>
                <a:ext cx="440545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R</a:t>
                </a:r>
                <a:endParaRPr lang="en-US" sz="1200" dirty="0"/>
              </a:p>
            </p:txBody>
          </p:sp>
        </p:grpSp>
        <p:cxnSp>
          <p:nvCxnSpPr>
            <p:cNvPr id="148" name="Straight Arrow Connector 147"/>
            <p:cNvCxnSpPr>
              <a:stCxn id="158" idx="3"/>
              <a:endCxn id="154" idx="1"/>
            </p:cNvCxnSpPr>
            <p:nvPr/>
          </p:nvCxnSpPr>
          <p:spPr>
            <a:xfrm>
              <a:off x="2972642" y="2800350"/>
              <a:ext cx="505119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stCxn id="154" idx="3"/>
              <a:endCxn id="156" idx="1"/>
            </p:cNvCxnSpPr>
            <p:nvPr/>
          </p:nvCxnSpPr>
          <p:spPr>
            <a:xfrm flipV="1">
              <a:off x="4368256" y="2800350"/>
              <a:ext cx="507728" cy="64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Group 149"/>
            <p:cNvGrpSpPr/>
            <p:nvPr/>
          </p:nvGrpSpPr>
          <p:grpSpPr>
            <a:xfrm>
              <a:off x="627609" y="2558622"/>
              <a:ext cx="890495" cy="452516"/>
              <a:chOff x="1197059" y="4488674"/>
              <a:chExt cx="890495" cy="452516"/>
            </a:xfrm>
          </p:grpSpPr>
          <p:sp>
            <p:nvSpPr>
              <p:cNvPr id="152" name="Preparation 151"/>
              <p:cNvSpPr/>
              <p:nvPr/>
            </p:nvSpPr>
            <p:spPr>
              <a:xfrm>
                <a:off x="1197059" y="4488674"/>
                <a:ext cx="890495" cy="452516"/>
              </a:xfrm>
              <a:prstGeom prst="flowChartPreparation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1343044" y="4542663"/>
                <a:ext cx="424060" cy="3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</a:t>
                </a:r>
                <a:endParaRPr lang="en-US" sz="1200" dirty="0"/>
              </a:p>
            </p:txBody>
          </p:sp>
        </p:grpSp>
        <p:cxnSp>
          <p:nvCxnSpPr>
            <p:cNvPr id="151" name="Straight Arrow Connector 150"/>
            <p:cNvCxnSpPr>
              <a:stCxn id="152" idx="3"/>
              <a:endCxn id="158" idx="1"/>
            </p:cNvCxnSpPr>
            <p:nvPr/>
          </p:nvCxnSpPr>
          <p:spPr>
            <a:xfrm>
              <a:off x="1518104" y="2784880"/>
              <a:ext cx="564043" cy="154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0" name="Straight Arrow Connector 159"/>
          <p:cNvCxnSpPr/>
          <p:nvPr/>
        </p:nvCxnSpPr>
        <p:spPr>
          <a:xfrm>
            <a:off x="278863" y="1756864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H="1" flipV="1">
            <a:off x="263814" y="2858008"/>
            <a:ext cx="2773774" cy="995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>
            <a:off x="279060" y="2427689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V="1">
            <a:off x="5802008" y="3505267"/>
            <a:ext cx="319343" cy="102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H="1" flipV="1">
            <a:off x="278863" y="3510375"/>
            <a:ext cx="5523145" cy="2017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278863" y="3080056"/>
            <a:ext cx="0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flipH="1" flipV="1">
            <a:off x="3037586" y="1756864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>
          <a:xfrm flipH="1" flipV="1">
            <a:off x="5811358" y="2440063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 flipH="1" flipV="1">
            <a:off x="8575780" y="3080056"/>
            <a:ext cx="4" cy="450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263814" y="1111721"/>
            <a:ext cx="419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REQUESTS ARRIVE AT THE SAME TIME,</a:t>
            </a:r>
          </a:p>
          <a:p>
            <a:r>
              <a:rPr lang="en-US" dirty="0" smtClean="0"/>
              <a:t>TARGETED AT SAME BANK AND RANK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1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90" y="861237"/>
            <a:ext cx="8229600" cy="219519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However, different ranks/banks can operated in parallel!</a:t>
            </a:r>
          </a:p>
          <a:p>
            <a:pPr lvl="1"/>
            <a:r>
              <a:rPr lang="en-US" sz="2200" dirty="0" smtClean="0"/>
              <a:t>Each rank/bank has a different page, so we do not need to close a page before opening the next one.</a:t>
            </a:r>
          </a:p>
          <a:p>
            <a:pPr lvl="1"/>
            <a:r>
              <a:rPr lang="en-US" sz="2200" dirty="0" smtClean="0"/>
              <a:t>We can actually open all pages in parallel (up to 4 ranks/banks to avoid conflicts on the command bus).</a:t>
            </a:r>
          </a:p>
          <a:p>
            <a:pPr lvl="1"/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2386125" y="3980222"/>
            <a:ext cx="590322" cy="452516"/>
            <a:chOff x="1197059" y="4488674"/>
            <a:chExt cx="890495" cy="452516"/>
          </a:xfrm>
        </p:grpSpPr>
        <p:sp>
          <p:nvSpPr>
            <p:cNvPr id="5" name="Preparation 4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79961" y="3980222"/>
            <a:ext cx="1277285" cy="452516"/>
            <a:chOff x="1197059" y="4488674"/>
            <a:chExt cx="890495" cy="452516"/>
          </a:xfrm>
        </p:grpSpPr>
        <p:sp>
          <p:nvSpPr>
            <p:cNvPr id="8" name="Preparation 7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81738" y="3986649"/>
            <a:ext cx="545049" cy="452516"/>
            <a:chOff x="1197059" y="4488674"/>
            <a:chExt cx="890495" cy="452516"/>
          </a:xfrm>
        </p:grpSpPr>
        <p:sp>
          <p:nvSpPr>
            <p:cNvPr id="11" name="Preparation 10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13" name="Straight Arrow Connector 12"/>
          <p:cNvCxnSpPr>
            <a:stCxn id="5" idx="3"/>
            <a:endCxn id="11" idx="1"/>
          </p:cNvCxnSpPr>
          <p:nvPr/>
        </p:nvCxnSpPr>
        <p:spPr>
          <a:xfrm>
            <a:off x="2976447" y="4206480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3"/>
            <a:endCxn id="8" idx="1"/>
          </p:cNvCxnSpPr>
          <p:nvPr/>
        </p:nvCxnSpPr>
        <p:spPr>
          <a:xfrm flipV="1">
            <a:off x="4326787" y="4206480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931587" y="3964752"/>
            <a:ext cx="628825" cy="452516"/>
            <a:chOff x="1197059" y="4488674"/>
            <a:chExt cx="890495" cy="452516"/>
          </a:xfrm>
        </p:grpSpPr>
        <p:sp>
          <p:nvSpPr>
            <p:cNvPr id="16" name="Preparation 1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18" name="Straight Arrow Connector 17"/>
          <p:cNvCxnSpPr>
            <a:stCxn id="16" idx="3"/>
            <a:endCxn id="5" idx="1"/>
          </p:cNvCxnSpPr>
          <p:nvPr/>
        </p:nvCxnSpPr>
        <p:spPr>
          <a:xfrm>
            <a:off x="1560412" y="4191010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11221" y="3643073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9665" y="3066213"/>
            <a:ext cx="419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REQUESTS ARRIVE AT THE SAME TIME,</a:t>
            </a:r>
          </a:p>
          <a:p>
            <a:r>
              <a:rPr lang="en-US" dirty="0" smtClean="0"/>
              <a:t>TARGETED AT DIFFERENT RANKS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455147" y="3638673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6456677" y="4750712"/>
            <a:ext cx="1277285" cy="452516"/>
            <a:chOff x="1197059" y="4488674"/>
            <a:chExt cx="890495" cy="452516"/>
          </a:xfrm>
        </p:grpSpPr>
        <p:sp>
          <p:nvSpPr>
            <p:cNvPr id="30" name="Preparation 29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>
            <a:off x="211221" y="4377593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7734609" y="4409970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7733962" y="5634400"/>
            <a:ext cx="1277285" cy="452516"/>
            <a:chOff x="1197059" y="4488674"/>
            <a:chExt cx="890495" cy="452516"/>
          </a:xfrm>
        </p:grpSpPr>
        <p:sp>
          <p:nvSpPr>
            <p:cNvPr id="47" name="Preparation 46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cxnSp>
        <p:nvCxnSpPr>
          <p:cNvPr id="58" name="Straight Arrow Connector 57"/>
          <p:cNvCxnSpPr/>
          <p:nvPr/>
        </p:nvCxnSpPr>
        <p:spPr>
          <a:xfrm>
            <a:off x="211221" y="5292630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9013656" y="5288230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5645690" y="4965539"/>
            <a:ext cx="809458" cy="17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 flipV="1">
            <a:off x="6132136" y="5858679"/>
            <a:ext cx="1602475" cy="197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2851854" y="4739281"/>
            <a:ext cx="590322" cy="452516"/>
            <a:chOff x="1197059" y="4488674"/>
            <a:chExt cx="890495" cy="452516"/>
          </a:xfrm>
        </p:grpSpPr>
        <p:sp>
          <p:nvSpPr>
            <p:cNvPr id="79" name="Preparation 78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247467" y="4745708"/>
            <a:ext cx="545049" cy="452516"/>
            <a:chOff x="1197059" y="4488674"/>
            <a:chExt cx="890495" cy="452516"/>
          </a:xfrm>
        </p:grpSpPr>
        <p:sp>
          <p:nvSpPr>
            <p:cNvPr id="82" name="Preparation 81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84" name="Straight Arrow Connector 83"/>
          <p:cNvCxnSpPr>
            <a:stCxn id="79" idx="3"/>
            <a:endCxn id="82" idx="1"/>
          </p:cNvCxnSpPr>
          <p:nvPr/>
        </p:nvCxnSpPr>
        <p:spPr>
          <a:xfrm>
            <a:off x="3442176" y="4965539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82" idx="3"/>
          </p:cNvCxnSpPr>
          <p:nvPr/>
        </p:nvCxnSpPr>
        <p:spPr>
          <a:xfrm flipV="1">
            <a:off x="4792516" y="4965539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1397316" y="4723811"/>
            <a:ext cx="628825" cy="452516"/>
            <a:chOff x="1197059" y="4488674"/>
            <a:chExt cx="890495" cy="452516"/>
          </a:xfrm>
        </p:grpSpPr>
        <p:sp>
          <p:nvSpPr>
            <p:cNvPr id="87" name="Preparation 86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89" name="Straight Arrow Connector 88"/>
          <p:cNvCxnSpPr>
            <a:stCxn id="87" idx="3"/>
            <a:endCxn id="79" idx="1"/>
          </p:cNvCxnSpPr>
          <p:nvPr/>
        </p:nvCxnSpPr>
        <p:spPr>
          <a:xfrm>
            <a:off x="2026141" y="4950069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/>
        </p:nvGrpSpPr>
        <p:grpSpPr>
          <a:xfrm>
            <a:off x="3338300" y="5634400"/>
            <a:ext cx="590322" cy="452516"/>
            <a:chOff x="1197059" y="4488674"/>
            <a:chExt cx="890495" cy="452516"/>
          </a:xfrm>
        </p:grpSpPr>
        <p:sp>
          <p:nvSpPr>
            <p:cNvPr id="103" name="Preparation 102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4733913" y="5640827"/>
            <a:ext cx="545049" cy="452516"/>
            <a:chOff x="1197059" y="4488674"/>
            <a:chExt cx="890495" cy="452516"/>
          </a:xfrm>
        </p:grpSpPr>
        <p:sp>
          <p:nvSpPr>
            <p:cNvPr id="106" name="Preparation 10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108" name="Straight Arrow Connector 107"/>
          <p:cNvCxnSpPr>
            <a:stCxn id="103" idx="3"/>
            <a:endCxn id="106" idx="1"/>
          </p:cNvCxnSpPr>
          <p:nvPr/>
        </p:nvCxnSpPr>
        <p:spPr>
          <a:xfrm>
            <a:off x="3928622" y="5860658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106" idx="3"/>
          </p:cNvCxnSpPr>
          <p:nvPr/>
        </p:nvCxnSpPr>
        <p:spPr>
          <a:xfrm flipV="1">
            <a:off x="5278962" y="5860658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1883762" y="5618930"/>
            <a:ext cx="628825" cy="452516"/>
            <a:chOff x="1197059" y="4488674"/>
            <a:chExt cx="890495" cy="452516"/>
          </a:xfrm>
        </p:grpSpPr>
        <p:sp>
          <p:nvSpPr>
            <p:cNvPr id="111" name="Preparation 110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113" name="Straight Arrow Connector 112"/>
          <p:cNvCxnSpPr>
            <a:stCxn id="111" idx="3"/>
            <a:endCxn id="103" idx="1"/>
          </p:cNvCxnSpPr>
          <p:nvPr/>
        </p:nvCxnSpPr>
        <p:spPr>
          <a:xfrm>
            <a:off x="2512587" y="5845188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87" idx="1"/>
          </p:cNvCxnSpPr>
          <p:nvPr/>
        </p:nvCxnSpPr>
        <p:spPr>
          <a:xfrm flipH="1">
            <a:off x="931587" y="4950069"/>
            <a:ext cx="46572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11" idx="1"/>
          </p:cNvCxnSpPr>
          <p:nvPr/>
        </p:nvCxnSpPr>
        <p:spPr>
          <a:xfrm flipH="1">
            <a:off x="931587" y="5845188"/>
            <a:ext cx="952175" cy="154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endCxn id="16" idx="1"/>
          </p:cNvCxnSpPr>
          <p:nvPr/>
        </p:nvCxnSpPr>
        <p:spPr>
          <a:xfrm flipV="1">
            <a:off x="211221" y="4191010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V="1">
            <a:off x="211220" y="4934599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V="1">
            <a:off x="211221" y="5880576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06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422120"/>
              </p:ext>
            </p:extLst>
          </p:nvPr>
        </p:nvGraphicFramePr>
        <p:xfrm>
          <a:off x="964904" y="4022790"/>
          <a:ext cx="7153159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296"/>
                <a:gridCol w="1625232"/>
                <a:gridCol w="1659341"/>
                <a:gridCol w="17882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First Access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Further Accesses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</a:t>
                      </a:r>
                      <a:r>
                        <a:rPr lang="en-US" sz="1600" baseline="0" dirty="0" smtClean="0"/>
                        <a:t> Cycles used by each access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Cores</a:t>
                      </a:r>
                      <a:r>
                        <a:rPr lang="en-US" baseline="0" dirty="0" smtClean="0"/>
                        <a:t> – same bank/rank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+ 35*(</a:t>
                      </a:r>
                      <a:r>
                        <a:rPr lang="en-US" dirty="0" smtClean="0"/>
                        <a:t>N-1)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+ 35*(N-1)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Cores</a:t>
                      </a:r>
                      <a:r>
                        <a:rPr lang="en-US" baseline="0" dirty="0" smtClean="0"/>
                        <a:t> – different ranks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+ 4*(N-1)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+</a:t>
                      </a:r>
                      <a:r>
                        <a:rPr lang="en-US" baseline="0" dirty="0" smtClean="0"/>
                        <a:t> 4*(N-1)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2" name="Group 61"/>
          <p:cNvGrpSpPr/>
          <p:nvPr/>
        </p:nvGrpSpPr>
        <p:grpSpPr>
          <a:xfrm>
            <a:off x="2319286" y="1764523"/>
            <a:ext cx="590322" cy="452516"/>
            <a:chOff x="1197059" y="4488674"/>
            <a:chExt cx="890495" cy="452516"/>
          </a:xfrm>
        </p:grpSpPr>
        <p:sp>
          <p:nvSpPr>
            <p:cNvPr id="63" name="Preparation 62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113122" y="1764523"/>
            <a:ext cx="1277285" cy="452516"/>
            <a:chOff x="1197059" y="4488674"/>
            <a:chExt cx="890495" cy="452516"/>
          </a:xfrm>
        </p:grpSpPr>
        <p:sp>
          <p:nvSpPr>
            <p:cNvPr id="67" name="Preparation 66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714899" y="1770950"/>
            <a:ext cx="545049" cy="452516"/>
            <a:chOff x="1197059" y="4488674"/>
            <a:chExt cx="890495" cy="452516"/>
          </a:xfrm>
        </p:grpSpPr>
        <p:sp>
          <p:nvSpPr>
            <p:cNvPr id="70" name="Preparation 69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73" name="Straight Arrow Connector 72"/>
          <p:cNvCxnSpPr>
            <a:stCxn id="63" idx="3"/>
            <a:endCxn id="70" idx="1"/>
          </p:cNvCxnSpPr>
          <p:nvPr/>
        </p:nvCxnSpPr>
        <p:spPr>
          <a:xfrm>
            <a:off x="2909608" y="1990781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70" idx="3"/>
            <a:endCxn id="67" idx="1"/>
          </p:cNvCxnSpPr>
          <p:nvPr/>
        </p:nvCxnSpPr>
        <p:spPr>
          <a:xfrm flipV="1">
            <a:off x="4259948" y="1990781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864748" y="1749053"/>
            <a:ext cx="628825" cy="452516"/>
            <a:chOff x="1197059" y="4488674"/>
            <a:chExt cx="890495" cy="452516"/>
          </a:xfrm>
        </p:grpSpPr>
        <p:sp>
          <p:nvSpPr>
            <p:cNvPr id="76" name="Preparation 7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90" name="Straight Arrow Connector 89"/>
          <p:cNvCxnSpPr>
            <a:stCxn id="76" idx="3"/>
            <a:endCxn id="63" idx="1"/>
          </p:cNvCxnSpPr>
          <p:nvPr/>
        </p:nvCxnSpPr>
        <p:spPr>
          <a:xfrm>
            <a:off x="1493573" y="1975311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144382" y="1427374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12826" y="850514"/>
            <a:ext cx="4193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REQUESTS ARRIVE AT THE SAME TIME,</a:t>
            </a:r>
          </a:p>
          <a:p>
            <a:r>
              <a:rPr lang="en-US" dirty="0" smtClean="0"/>
              <a:t>TARGETED AT DIFFERENT RANKS</a:t>
            </a:r>
            <a:endParaRPr lang="en-US" dirty="0"/>
          </a:p>
        </p:txBody>
      </p:sp>
      <p:cxnSp>
        <p:nvCxnSpPr>
          <p:cNvPr id="93" name="Straight Arrow Connector 92"/>
          <p:cNvCxnSpPr/>
          <p:nvPr/>
        </p:nvCxnSpPr>
        <p:spPr>
          <a:xfrm flipH="1" flipV="1">
            <a:off x="6388308" y="1422974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6389838" y="2535013"/>
            <a:ext cx="1277285" cy="452516"/>
            <a:chOff x="1197059" y="4488674"/>
            <a:chExt cx="890495" cy="452516"/>
          </a:xfrm>
        </p:grpSpPr>
        <p:sp>
          <p:nvSpPr>
            <p:cNvPr id="95" name="Preparation 94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>
            <a:off x="144382" y="2161894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7667770" y="2194271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9" name="Group 98"/>
          <p:cNvGrpSpPr/>
          <p:nvPr/>
        </p:nvGrpSpPr>
        <p:grpSpPr>
          <a:xfrm>
            <a:off x="7667123" y="3418701"/>
            <a:ext cx="1277285" cy="452516"/>
            <a:chOff x="1197059" y="4488674"/>
            <a:chExt cx="890495" cy="452516"/>
          </a:xfrm>
        </p:grpSpPr>
        <p:sp>
          <p:nvSpPr>
            <p:cNvPr id="100" name="Preparation 99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388843" y="4542663"/>
              <a:ext cx="492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DATA</a:t>
              </a:r>
              <a:endParaRPr lang="en-US" dirty="0"/>
            </a:p>
          </p:txBody>
        </p:sp>
      </p:grpSp>
      <p:cxnSp>
        <p:nvCxnSpPr>
          <p:cNvPr id="114" name="Straight Arrow Connector 113"/>
          <p:cNvCxnSpPr/>
          <p:nvPr/>
        </p:nvCxnSpPr>
        <p:spPr>
          <a:xfrm>
            <a:off x="144382" y="3076931"/>
            <a:ext cx="0" cy="587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 flipV="1">
            <a:off x="8946817" y="3072531"/>
            <a:ext cx="1" cy="5923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 flipV="1">
            <a:off x="5578851" y="2749840"/>
            <a:ext cx="809458" cy="1785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6065297" y="3642980"/>
            <a:ext cx="1602475" cy="197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2785015" y="2523582"/>
            <a:ext cx="590322" cy="452516"/>
            <a:chOff x="1197059" y="4488674"/>
            <a:chExt cx="890495" cy="452516"/>
          </a:xfrm>
        </p:grpSpPr>
        <p:sp>
          <p:nvSpPr>
            <p:cNvPr id="120" name="Preparation 119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180628" y="2530009"/>
            <a:ext cx="545049" cy="452516"/>
            <a:chOff x="1197059" y="4488674"/>
            <a:chExt cx="890495" cy="452516"/>
          </a:xfrm>
        </p:grpSpPr>
        <p:sp>
          <p:nvSpPr>
            <p:cNvPr id="124" name="Preparation 123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126" name="Straight Arrow Connector 125"/>
          <p:cNvCxnSpPr>
            <a:stCxn id="120" idx="3"/>
            <a:endCxn id="124" idx="1"/>
          </p:cNvCxnSpPr>
          <p:nvPr/>
        </p:nvCxnSpPr>
        <p:spPr>
          <a:xfrm>
            <a:off x="3375337" y="2749840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4" idx="3"/>
          </p:cNvCxnSpPr>
          <p:nvPr/>
        </p:nvCxnSpPr>
        <p:spPr>
          <a:xfrm flipV="1">
            <a:off x="4725677" y="2749840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/>
          <p:cNvGrpSpPr/>
          <p:nvPr/>
        </p:nvGrpSpPr>
        <p:grpSpPr>
          <a:xfrm>
            <a:off x="1330477" y="2508112"/>
            <a:ext cx="628825" cy="452516"/>
            <a:chOff x="1197059" y="4488674"/>
            <a:chExt cx="890495" cy="452516"/>
          </a:xfrm>
        </p:grpSpPr>
        <p:sp>
          <p:nvSpPr>
            <p:cNvPr id="129" name="Preparation 128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131" name="Straight Arrow Connector 130"/>
          <p:cNvCxnSpPr>
            <a:stCxn id="129" idx="3"/>
            <a:endCxn id="120" idx="1"/>
          </p:cNvCxnSpPr>
          <p:nvPr/>
        </p:nvCxnSpPr>
        <p:spPr>
          <a:xfrm>
            <a:off x="1959302" y="2734370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2" name="Group 131"/>
          <p:cNvGrpSpPr/>
          <p:nvPr/>
        </p:nvGrpSpPr>
        <p:grpSpPr>
          <a:xfrm>
            <a:off x="3271461" y="3418701"/>
            <a:ext cx="590322" cy="452516"/>
            <a:chOff x="1197059" y="4488674"/>
            <a:chExt cx="890495" cy="452516"/>
          </a:xfrm>
        </p:grpSpPr>
        <p:sp>
          <p:nvSpPr>
            <p:cNvPr id="133" name="Preparation 132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343043" y="4542663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ACT</a:t>
              </a:r>
              <a:endParaRPr lang="en-US" dirty="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4667074" y="3425128"/>
            <a:ext cx="545049" cy="452516"/>
            <a:chOff x="1197059" y="4488674"/>
            <a:chExt cx="890495" cy="452516"/>
          </a:xfrm>
        </p:grpSpPr>
        <p:sp>
          <p:nvSpPr>
            <p:cNvPr id="136" name="Preparation 135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277350" y="4542663"/>
              <a:ext cx="51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</a:t>
              </a:r>
              <a:endParaRPr lang="en-US" dirty="0"/>
            </a:p>
          </p:txBody>
        </p:sp>
      </p:grpSp>
      <p:cxnSp>
        <p:nvCxnSpPr>
          <p:cNvPr id="138" name="Straight Arrow Connector 137"/>
          <p:cNvCxnSpPr>
            <a:stCxn id="133" idx="3"/>
            <a:endCxn id="136" idx="1"/>
          </p:cNvCxnSpPr>
          <p:nvPr/>
        </p:nvCxnSpPr>
        <p:spPr>
          <a:xfrm>
            <a:off x="3861783" y="3644959"/>
            <a:ext cx="805291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36" idx="3"/>
          </p:cNvCxnSpPr>
          <p:nvPr/>
        </p:nvCxnSpPr>
        <p:spPr>
          <a:xfrm flipV="1">
            <a:off x="5212123" y="3644959"/>
            <a:ext cx="853174" cy="64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0" name="Group 139"/>
          <p:cNvGrpSpPr/>
          <p:nvPr/>
        </p:nvGrpSpPr>
        <p:grpSpPr>
          <a:xfrm>
            <a:off x="1816923" y="3403231"/>
            <a:ext cx="628825" cy="452516"/>
            <a:chOff x="1197059" y="4488674"/>
            <a:chExt cx="890495" cy="452516"/>
          </a:xfrm>
        </p:grpSpPr>
        <p:sp>
          <p:nvSpPr>
            <p:cNvPr id="141" name="Preparation 140"/>
            <p:cNvSpPr/>
            <p:nvPr/>
          </p:nvSpPr>
          <p:spPr>
            <a:xfrm>
              <a:off x="1197059" y="4488674"/>
              <a:ext cx="890495" cy="452516"/>
            </a:xfrm>
            <a:prstGeom prst="flowChartPreparation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343043" y="4542663"/>
              <a:ext cx="541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</a:t>
              </a:r>
              <a:endParaRPr lang="en-US" dirty="0"/>
            </a:p>
          </p:txBody>
        </p:sp>
      </p:grpSp>
      <p:cxnSp>
        <p:nvCxnSpPr>
          <p:cNvPr id="143" name="Straight Arrow Connector 142"/>
          <p:cNvCxnSpPr>
            <a:stCxn id="141" idx="3"/>
            <a:endCxn id="133" idx="1"/>
          </p:cNvCxnSpPr>
          <p:nvPr/>
        </p:nvCxnSpPr>
        <p:spPr>
          <a:xfrm>
            <a:off x="2445748" y="3629489"/>
            <a:ext cx="825713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29" idx="1"/>
          </p:cNvCxnSpPr>
          <p:nvPr/>
        </p:nvCxnSpPr>
        <p:spPr>
          <a:xfrm flipH="1">
            <a:off x="864748" y="2734370"/>
            <a:ext cx="46572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41" idx="1"/>
          </p:cNvCxnSpPr>
          <p:nvPr/>
        </p:nvCxnSpPr>
        <p:spPr>
          <a:xfrm flipH="1">
            <a:off x="864748" y="3629489"/>
            <a:ext cx="952175" cy="154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endCxn id="76" idx="1"/>
          </p:cNvCxnSpPr>
          <p:nvPr/>
        </p:nvCxnSpPr>
        <p:spPr>
          <a:xfrm flipV="1">
            <a:off x="144382" y="1975311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V="1">
            <a:off x="144381" y="2718900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V="1">
            <a:off x="144382" y="3664877"/>
            <a:ext cx="720366" cy="15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88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Contention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3941"/>
            <a:ext cx="8229600" cy="242770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Final case: same rank, but different banks.</a:t>
            </a:r>
            <a:endParaRPr lang="en-US" sz="2400" dirty="0"/>
          </a:p>
          <a:p>
            <a:r>
              <a:rPr lang="en-US" sz="2400" dirty="0" smtClean="0"/>
              <a:t>Intermediate result.</a:t>
            </a:r>
          </a:p>
          <a:p>
            <a:pPr lvl="1"/>
            <a:r>
              <a:rPr lang="en-US" sz="2000" dirty="0" smtClean="0"/>
              <a:t>Different banks within the same rank have different pages that can be opened in parallel.</a:t>
            </a:r>
          </a:p>
          <a:p>
            <a:pPr lvl="1"/>
            <a:r>
              <a:rPr lang="en-US" sz="2000" dirty="0" smtClean="0"/>
              <a:t>However banks within the rank share I/O gating, which introduces additional constraints on switching between writes and reads.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766363"/>
              </p:ext>
            </p:extLst>
          </p:nvPr>
        </p:nvGraphicFramePr>
        <p:xfrm>
          <a:off x="964904" y="3126511"/>
          <a:ext cx="7153159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296"/>
                <a:gridCol w="1625232"/>
                <a:gridCol w="1659341"/>
                <a:gridCol w="17882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*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First Access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Latency – Further Accesses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</a:t>
                      </a:r>
                      <a:r>
                        <a:rPr lang="en-US" sz="1600" baseline="0" dirty="0" smtClean="0"/>
                        <a:t> Cycles used by each access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Single 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Cores</a:t>
                      </a:r>
                      <a:r>
                        <a:rPr lang="en-US" baseline="0" dirty="0" smtClean="0"/>
                        <a:t> – same bank/rank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+ 35*(</a:t>
                      </a:r>
                      <a:r>
                        <a:rPr lang="en-US" dirty="0" smtClean="0"/>
                        <a:t>N-</a:t>
                      </a:r>
                      <a:r>
                        <a:rPr lang="en-US" smtClean="0"/>
                        <a:t>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+ 35*(N-1)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 Cores</a:t>
                      </a:r>
                      <a:r>
                        <a:rPr lang="en-US" baseline="0" dirty="0" smtClean="0"/>
                        <a:t> – same rank different banks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+ 4*(</a:t>
                      </a:r>
                      <a:r>
                        <a:rPr lang="en-US" dirty="0" smtClean="0"/>
                        <a:t>N-1)</a:t>
                      </a:r>
                      <a:r>
                        <a:rPr lang="en-US" baseline="0" dirty="0" smtClean="0"/>
                        <a:t>                 + 10*(N/2)      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+</a:t>
                      </a:r>
                      <a:r>
                        <a:rPr lang="en-US" baseline="0" dirty="0" smtClean="0"/>
                        <a:t> 4*(N-1)       + 10*(N/2)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Cores</a:t>
                      </a:r>
                      <a:r>
                        <a:rPr lang="en-US" baseline="0" dirty="0" smtClean="0"/>
                        <a:t> – different ranks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r>
                        <a:rPr lang="en-US" baseline="0" dirty="0" smtClean="0"/>
                        <a:t> + 4*(N-1)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 +</a:t>
                      </a:r>
                      <a:r>
                        <a:rPr lang="en-US" baseline="0" dirty="0" smtClean="0"/>
                        <a:t> 4*(N-1)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93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717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78" y="1171222"/>
            <a:ext cx="8472706" cy="5686778"/>
          </a:xfrm>
        </p:spPr>
        <p:txBody>
          <a:bodyPr>
            <a:normAutofit/>
          </a:bodyPr>
          <a:lstStyle/>
          <a:p>
            <a:r>
              <a:rPr lang="en-US" dirty="0" smtClean="0"/>
              <a:t>Latency for first access is high, further accesses – better.</a:t>
            </a:r>
          </a:p>
          <a:p>
            <a:r>
              <a:rPr lang="en-US" dirty="0" smtClean="0"/>
              <a:t>Same bank and rank – we can not optimize further accesses and no pipelining effect.</a:t>
            </a:r>
          </a:p>
          <a:p>
            <a:r>
              <a:rPr lang="en-US" dirty="0" smtClean="0"/>
              <a:t>Different ranks – perfect pipeline (each core causes an amount of contention equal to used data cycles).</a:t>
            </a:r>
          </a:p>
          <a:p>
            <a:r>
              <a:rPr lang="en-US" dirty="0" smtClean="0"/>
              <a:t>Different banks same rank – as above but with some additional overhead due to write/read alternation.</a:t>
            </a:r>
          </a:p>
          <a:p>
            <a:endParaRPr lang="en-US" dirty="0"/>
          </a:p>
          <a:p>
            <a:r>
              <a:rPr lang="en-US" dirty="0" smtClean="0"/>
              <a:t>There is additional latency for refresh operations!</a:t>
            </a:r>
          </a:p>
        </p:txBody>
      </p:sp>
    </p:spTree>
    <p:extLst>
      <p:ext uri="{BB962C8B-B14F-4D97-AF65-F5344CB8AC3E}">
        <p14:creationId xmlns:p14="http://schemas.microsoft.com/office/powerpoint/2010/main" val="284686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2004" y="956930"/>
            <a:ext cx="4783667" cy="1665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Memory Resources: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Multi-tasking allocation</a:t>
            </a:r>
            <a:r>
              <a:rPr lang="en-US" dirty="0" smtClean="0"/>
              <a:t> (storage) </a:t>
            </a:r>
            <a:r>
              <a:rPr lang="en-US" dirty="0"/>
              <a:t>interference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Assume one task preempts another.</a:t>
            </a:r>
          </a:p>
          <a:p>
            <a:r>
              <a:rPr lang="en-US" dirty="0" smtClean="0"/>
              <a:t>What happens to the cache content?</a:t>
            </a:r>
          </a:p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</a:t>
            </a:fld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44" y="3050822"/>
            <a:ext cx="6717840" cy="221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0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Memory controller typically supports multiple configurations.</a:t>
            </a:r>
          </a:p>
          <a:p>
            <a:r>
              <a:rPr lang="en-US" dirty="0" smtClean="0"/>
              <a:t>Interleaved: each task/core uses all banks/ranks</a:t>
            </a:r>
          </a:p>
          <a:p>
            <a:pPr lvl="1"/>
            <a:r>
              <a:rPr lang="en-US" dirty="0" smtClean="0"/>
              <a:t>Best performance</a:t>
            </a:r>
          </a:p>
          <a:p>
            <a:pPr lvl="1"/>
            <a:r>
              <a:rPr lang="en-US" dirty="0" smtClean="0"/>
              <a:t>Worst isolation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60</a:t>
            </a:fld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889561"/>
              </p:ext>
            </p:extLst>
          </p:nvPr>
        </p:nvGraphicFramePr>
        <p:xfrm>
          <a:off x="2078279" y="3268238"/>
          <a:ext cx="4551120" cy="288384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37780"/>
                <a:gridCol w="1137780"/>
                <a:gridCol w="1137780"/>
                <a:gridCol w="1137780"/>
              </a:tblGrid>
              <a:tr h="5717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Bank8</a:t>
                      </a:r>
                      <a:endParaRPr lang="en-US" dirty="0"/>
                    </a:p>
                  </a:txBody>
                  <a:tcPr/>
                </a:tc>
              </a:tr>
              <a:tr h="483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078279" y="3811818"/>
            <a:ext cx="1122121" cy="523220"/>
            <a:chOff x="2078279" y="3591580"/>
            <a:chExt cx="1122121" cy="523220"/>
          </a:xfrm>
        </p:grpSpPr>
        <p:sp>
          <p:nvSpPr>
            <p:cNvPr id="7" name="Rectangle 6"/>
            <p:cNvSpPr/>
            <p:nvPr/>
          </p:nvSpPr>
          <p:spPr>
            <a:xfrm>
              <a:off x="2078279" y="3657600"/>
              <a:ext cx="1122121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78279" y="3591580"/>
              <a:ext cx="7174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0x0000</a:t>
              </a:r>
            </a:p>
            <a:p>
              <a:r>
                <a:rPr lang="en-US" sz="1400" dirty="0" smtClean="0"/>
                <a:t>0x3FFF</a:t>
              </a:r>
              <a:endParaRPr lang="en-US" sz="1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12701" y="3811966"/>
            <a:ext cx="1122121" cy="523220"/>
            <a:chOff x="3212701" y="3591728"/>
            <a:chExt cx="1122121" cy="523220"/>
          </a:xfrm>
        </p:grpSpPr>
        <p:sp>
          <p:nvSpPr>
            <p:cNvPr id="10" name="Rectangle 9"/>
            <p:cNvSpPr/>
            <p:nvPr/>
          </p:nvSpPr>
          <p:spPr>
            <a:xfrm>
              <a:off x="3212701" y="3657748"/>
              <a:ext cx="1122121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12701" y="3591728"/>
              <a:ext cx="7174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0x4000</a:t>
              </a:r>
            </a:p>
            <a:p>
              <a:r>
                <a:rPr lang="en-US" sz="1400" dirty="0" smtClean="0"/>
                <a:t>0x7FFF</a:t>
              </a:r>
              <a:endParaRPr lang="en-US" sz="1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352721" y="3796907"/>
            <a:ext cx="2333848" cy="562360"/>
            <a:chOff x="4352721" y="3576669"/>
            <a:chExt cx="2333848" cy="562360"/>
          </a:xfrm>
        </p:grpSpPr>
        <p:sp>
          <p:nvSpPr>
            <p:cNvPr id="13" name="Rectangle 12"/>
            <p:cNvSpPr/>
            <p:nvPr/>
          </p:nvSpPr>
          <p:spPr>
            <a:xfrm>
              <a:off x="4352721" y="3642541"/>
              <a:ext cx="2276678" cy="457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52721" y="3576669"/>
              <a:ext cx="7174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0x8000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11998" y="3831252"/>
              <a:ext cx="7745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0x1FFFF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078279" y="4359267"/>
            <a:ext cx="3408121" cy="35677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621742" y="4845292"/>
            <a:ext cx="1956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Pages (really 8192)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905000" y="3811966"/>
            <a:ext cx="0" cy="2340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40932" y="3811966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40932" y="6152087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594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Memory controller typically supports multiple configurations.</a:t>
            </a:r>
          </a:p>
          <a:p>
            <a:r>
              <a:rPr lang="en-US" dirty="0" smtClean="0"/>
              <a:t>Interleaved: each task/core uses all banks/ranks</a:t>
            </a:r>
          </a:p>
          <a:p>
            <a:pPr lvl="1"/>
            <a:r>
              <a:rPr lang="en-US" dirty="0" smtClean="0"/>
              <a:t>Best performance</a:t>
            </a:r>
          </a:p>
          <a:p>
            <a:pPr lvl="1"/>
            <a:r>
              <a:rPr lang="en-US" dirty="0" smtClean="0"/>
              <a:t>Worst isolation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61</a:t>
            </a:fld>
            <a:endParaRPr lang="en-CA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291108"/>
              </p:ext>
            </p:extLst>
          </p:nvPr>
        </p:nvGraphicFramePr>
        <p:xfrm>
          <a:off x="2078279" y="3274059"/>
          <a:ext cx="4551120" cy="288384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37780"/>
                <a:gridCol w="1137780"/>
                <a:gridCol w="1137780"/>
                <a:gridCol w="1137780"/>
              </a:tblGrid>
              <a:tr h="5717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Bank8</a:t>
                      </a:r>
                      <a:endParaRPr lang="en-US" dirty="0"/>
                    </a:p>
                  </a:txBody>
                  <a:tcPr/>
                </a:tc>
              </a:tr>
              <a:tr h="483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 rot="16200000">
            <a:off x="1236072" y="4825129"/>
            <a:ext cx="72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Pages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905000" y="3817787"/>
            <a:ext cx="0" cy="2340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40932" y="3817787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40932" y="6157908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078279" y="3817787"/>
            <a:ext cx="4551120" cy="523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078279" y="4340859"/>
            <a:ext cx="3435651" cy="381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556597" y="3971527"/>
            <a:ext cx="157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1 (Core 1)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286000" y="3924153"/>
            <a:ext cx="3886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286000" y="4417059"/>
            <a:ext cx="3124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72200" y="3739487"/>
            <a:ext cx="4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078280" y="5026659"/>
            <a:ext cx="4557772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078279" y="5483859"/>
            <a:ext cx="2265121" cy="381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60617" y="5126709"/>
            <a:ext cx="157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2 (Core 2)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286000" y="5126709"/>
            <a:ext cx="389740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183406" y="4942043"/>
            <a:ext cx="4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286000" y="5636259"/>
            <a:ext cx="1905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343400" y="4721859"/>
            <a:ext cx="2285999" cy="304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572000" y="4798059"/>
            <a:ext cx="161140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65548" y="4537193"/>
            <a:ext cx="4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6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Trade-offs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Memory controller typically supports multiple configurations.</a:t>
            </a:r>
          </a:p>
          <a:p>
            <a:r>
              <a:rPr lang="en-US" dirty="0" smtClean="0"/>
              <a:t>Private banks: each task/core has a set of banks/ranks</a:t>
            </a:r>
          </a:p>
          <a:p>
            <a:pPr lvl="1"/>
            <a:r>
              <a:rPr lang="en-US" dirty="0" smtClean="0"/>
              <a:t>Worst performance</a:t>
            </a:r>
          </a:p>
          <a:p>
            <a:pPr lvl="1"/>
            <a:r>
              <a:rPr lang="en-US" dirty="0" smtClean="0"/>
              <a:t>Best isolation</a:t>
            </a:r>
            <a:endParaRPr lang="en-US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383296"/>
              </p:ext>
            </p:extLst>
          </p:nvPr>
        </p:nvGraphicFramePr>
        <p:xfrm>
          <a:off x="2078279" y="3268238"/>
          <a:ext cx="4551120" cy="288384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37780"/>
                <a:gridCol w="1137780"/>
                <a:gridCol w="1137780"/>
                <a:gridCol w="1137780"/>
              </a:tblGrid>
              <a:tr h="5717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Bank8</a:t>
                      </a:r>
                      <a:endParaRPr lang="en-US" dirty="0"/>
                    </a:p>
                  </a:txBody>
                  <a:tcPr/>
                </a:tc>
              </a:tr>
              <a:tr h="483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8kB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5243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 rot="16200000">
            <a:off x="1236072" y="4819308"/>
            <a:ext cx="72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Pages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1905000" y="3811966"/>
            <a:ext cx="0" cy="2340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740932" y="3811966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740932" y="6152087"/>
            <a:ext cx="3373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078279" y="3811966"/>
            <a:ext cx="1122121" cy="234012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200400" y="3811966"/>
            <a:ext cx="1143000" cy="52307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501074" y="3811966"/>
            <a:ext cx="1143000" cy="8278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358074" y="3800820"/>
            <a:ext cx="1143000" cy="23512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078279" y="4563638"/>
            <a:ext cx="93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1 </a:t>
            </a:r>
          </a:p>
          <a:p>
            <a:r>
              <a:rPr lang="en-US" dirty="0" smtClean="0"/>
              <a:t>(Core 1)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346467" y="4639838"/>
            <a:ext cx="93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2 </a:t>
            </a:r>
          </a:p>
          <a:p>
            <a:r>
              <a:rPr lang="en-US" dirty="0" smtClean="0"/>
              <a:t>(Core 2)</a:t>
            </a:r>
            <a:endParaRPr lang="en-US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012249" y="3954038"/>
            <a:ext cx="0" cy="1736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5339275" y="3954038"/>
            <a:ext cx="0" cy="1736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5400000">
            <a:off x="2848340" y="5737334"/>
            <a:ext cx="46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 rot="5400000">
            <a:off x="5094363" y="5750320"/>
            <a:ext cx="48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6415474" y="3921894"/>
            <a:ext cx="0" cy="6417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4123516" y="3954038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084038" y="3813610"/>
            <a:ext cx="2259362" cy="2366287"/>
          </a:xfrm>
          <a:prstGeom prst="rect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371393" y="3800820"/>
            <a:ext cx="2259362" cy="236628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867941" y="6152087"/>
            <a:ext cx="79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Core 1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87749" y="6166335"/>
            <a:ext cx="79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Core 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310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en-CA" dirty="0" smtClean="0"/>
              <a:t>Predictability </a:t>
            </a:r>
            <a:r>
              <a:rPr lang="en-CA" dirty="0" err="1" smtClean="0"/>
              <a:t>vs</a:t>
            </a:r>
            <a:r>
              <a:rPr lang="en-CA" dirty="0" smtClean="0"/>
              <a:t> Isolation trade-off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899592" y="1268760"/>
            <a:ext cx="4857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Interleaved has better performance…</a:t>
            </a:r>
            <a:endParaRPr lang="en-US" sz="24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1080717"/>
              </p:ext>
            </p:extLst>
          </p:nvPr>
        </p:nvGraphicFramePr>
        <p:xfrm>
          <a:off x="3033616" y="2057400"/>
          <a:ext cx="5705475" cy="436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67544" y="4275148"/>
            <a:ext cx="7822656" cy="950604"/>
            <a:chOff x="467544" y="4275148"/>
            <a:chExt cx="7822656" cy="950604"/>
          </a:xfrm>
        </p:grpSpPr>
        <p:grpSp>
          <p:nvGrpSpPr>
            <p:cNvPr id="4" name="Group 3"/>
            <p:cNvGrpSpPr/>
            <p:nvPr/>
          </p:nvGrpSpPr>
          <p:grpSpPr>
            <a:xfrm>
              <a:off x="467544" y="4275148"/>
              <a:ext cx="7822656" cy="950604"/>
              <a:chOff x="493760" y="4494620"/>
              <a:chExt cx="7822656" cy="950604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683568" y="5301208"/>
                <a:ext cx="7632848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" name="TextBox 2"/>
              <p:cNvSpPr txBox="1"/>
              <p:nvPr/>
            </p:nvSpPr>
            <p:spPr>
              <a:xfrm>
                <a:off x="493760" y="4494620"/>
                <a:ext cx="27100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DRAM delay for a single core running in isolation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683568" y="5445224"/>
                <a:ext cx="7632848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>
              <a:off x="3105624" y="5081736"/>
              <a:ext cx="0" cy="144016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625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/>
          <a:lstStyle/>
          <a:p>
            <a:r>
              <a:rPr lang="en-CA" dirty="0" smtClean="0"/>
              <a:t>Predictability </a:t>
            </a:r>
            <a:r>
              <a:rPr lang="en-CA" dirty="0" err="1" smtClean="0"/>
              <a:t>vs</a:t>
            </a:r>
            <a:r>
              <a:rPr lang="en-CA" dirty="0" smtClean="0"/>
              <a:t> Isolation trade-off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899592" y="1268760"/>
            <a:ext cx="5410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 but Diff Bank has </a:t>
            </a:r>
            <a:r>
              <a:rPr lang="en-US" sz="2400" u="sng" dirty="0" smtClean="0"/>
              <a:t>much</a:t>
            </a:r>
            <a:r>
              <a:rPr lang="en-US" sz="2400" dirty="0" smtClean="0"/>
              <a:t> better isolation.</a:t>
            </a:r>
            <a:endParaRPr lang="en-US" sz="24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116965"/>
              </p:ext>
            </p:extLst>
          </p:nvPr>
        </p:nvGraphicFramePr>
        <p:xfrm>
          <a:off x="3024705" y="2037278"/>
          <a:ext cx="5705475" cy="4365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648441" y="2973382"/>
            <a:ext cx="763284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6433" y="347743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DRAM delay with 3 concurrent cores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48441" y="4917598"/>
            <a:ext cx="763284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96713" y="2973382"/>
            <a:ext cx="0" cy="194421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38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65362"/>
          </a:xfrm>
        </p:spPr>
        <p:txBody>
          <a:bodyPr/>
          <a:lstStyle/>
          <a:p>
            <a:r>
              <a:rPr lang="en-US" dirty="0" smtClean="0"/>
              <a:t>Predator: A Predictable SDRAM Memory Controller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588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Worst-Case For Single-Bank: Horrible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710" r="-2710"/>
          <a:stretch>
            <a:fillRect/>
          </a:stretch>
        </p:blipFill>
        <p:spPr>
          <a:xfrm>
            <a:off x="302004" y="1267375"/>
            <a:ext cx="7611894" cy="461695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9588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 Interleaving and Groups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9558" b="-1955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49024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it always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Depends on timing parameters…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22" y="1620678"/>
            <a:ext cx="6759222" cy="48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13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Arbitration: CCSP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537" r="-537"/>
          <a:stretch>
            <a:fillRect/>
          </a:stretch>
        </p:blipFill>
        <p:spPr>
          <a:xfrm>
            <a:off x="1176893" y="956930"/>
            <a:ext cx="5983363" cy="36291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69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444" y="4935220"/>
            <a:ext cx="3937000" cy="117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2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2004" y="956930"/>
            <a:ext cx="4783667" cy="1665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Shared Memory Resources: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Multi-tasking allocation</a:t>
            </a:r>
            <a:r>
              <a:rPr lang="en-US" dirty="0" smtClean="0"/>
              <a:t> (storage) </a:t>
            </a:r>
            <a:r>
              <a:rPr lang="en-US" dirty="0"/>
              <a:t>interference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Assume one task preempts another.</a:t>
            </a:r>
          </a:p>
          <a:p>
            <a:r>
              <a:rPr lang="en-US" dirty="0" smtClean="0"/>
              <a:t>What happens to the cache content?</a:t>
            </a:r>
          </a:p>
          <a:p>
            <a:endParaRPr lang="en-US" dirty="0"/>
          </a:p>
          <a:p>
            <a:r>
              <a:rPr lang="en-US" dirty="0" smtClean="0"/>
              <a:t>The problem is especially bad for the case of partitioned (mixed-criticality) systems.</a:t>
            </a:r>
          </a:p>
          <a:p>
            <a:endParaRPr lang="en-US" dirty="0"/>
          </a:p>
          <a:p>
            <a:r>
              <a:rPr lang="en-US" dirty="0" smtClean="0"/>
              <a:t>Ex: avionics ARINC 653. </a:t>
            </a:r>
          </a:p>
          <a:p>
            <a:pPr lvl="1"/>
            <a:r>
              <a:rPr lang="en-US" dirty="0" smtClean="0"/>
              <a:t>Software partitions are assigned fixed time slices.</a:t>
            </a:r>
          </a:p>
          <a:p>
            <a:pPr lvl="1"/>
            <a:r>
              <a:rPr lang="en-US" dirty="0" smtClean="0"/>
              <a:t>When the partition change, huge increase in cache miss ratio – must be accounted for in the timing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892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Controller Architecture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6423" b="-642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18675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28722" b="-28722"/>
          <a:stretch>
            <a:fillRect/>
          </a:stretch>
        </p:blipFill>
        <p:spPr>
          <a:xfrm>
            <a:off x="927971" y="343437"/>
            <a:ext cx="6745111" cy="40912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71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880" y="4007557"/>
            <a:ext cx="6193231" cy="23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86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#1: Round-Robin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686774" cy="5195157"/>
          </a:xfrm>
        </p:spPr>
        <p:txBody>
          <a:bodyPr/>
          <a:lstStyle/>
          <a:p>
            <a:r>
              <a:rPr lang="en-US" u="sng" dirty="0" smtClean="0"/>
              <a:t>An Analyzable Memory Controller for Hard Real-Time CMPs</a:t>
            </a:r>
          </a:p>
          <a:p>
            <a:r>
              <a:rPr lang="en-US" dirty="0" smtClean="0"/>
              <a:t>CCSP is good for tasks that exhibits different latency requirements. </a:t>
            </a:r>
          </a:p>
          <a:p>
            <a:r>
              <a:rPr lang="en-US" dirty="0" smtClean="0"/>
              <a:t>Not so good if they are all real-time tasks generating cache fetch requests.</a:t>
            </a:r>
          </a:p>
          <a:p>
            <a:r>
              <a:rPr lang="en-US" dirty="0" smtClean="0"/>
              <a:t>Keep it simple:</a:t>
            </a:r>
          </a:p>
          <a:p>
            <a:pPr lvl="1"/>
            <a:r>
              <a:rPr lang="en-US" dirty="0" smtClean="0"/>
              <a:t>Hard real-time tasks are assigned higher </a:t>
            </a:r>
            <a:r>
              <a:rPr lang="en-US" dirty="0" err="1" smtClean="0"/>
              <a:t>prio</a:t>
            </a:r>
            <a:r>
              <a:rPr lang="en-US" dirty="0" smtClean="0"/>
              <a:t> than soft/non real-time tasks</a:t>
            </a:r>
          </a:p>
          <a:p>
            <a:pPr lvl="1"/>
            <a:r>
              <a:rPr lang="en-US" dirty="0" smtClean="0"/>
              <a:t>Use round-robin arbitration among real-time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305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Results: running with 3 “opponents”</a:t>
            </a:r>
            <a:endParaRPr lang="en-US" sz="3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1031" b="-1031"/>
          <a:stretch>
            <a:fillRect/>
          </a:stretch>
        </p:blipFill>
        <p:spPr>
          <a:xfrm>
            <a:off x="1148671" y="956931"/>
            <a:ext cx="6047996" cy="36683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73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289" y="4893734"/>
            <a:ext cx="5661378" cy="76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51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 Predator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58312" b="-58312"/>
          <a:stretch>
            <a:fillRect/>
          </a:stretch>
        </p:blipFill>
        <p:spPr>
          <a:xfrm>
            <a:off x="880560" y="717041"/>
            <a:ext cx="7449040" cy="45181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975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#2: TDMA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1128889"/>
            <a:ext cx="8686774" cy="5023198"/>
          </a:xfrm>
        </p:spPr>
        <p:txBody>
          <a:bodyPr/>
          <a:lstStyle/>
          <a:p>
            <a:r>
              <a:rPr lang="en-US" u="sng" dirty="0" smtClean="0"/>
              <a:t>PRET DRAM Controller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Instead of building a RR schedule where each task accesses all banks/ranks (interleaved), build a Time-Division Multiple Access (TDMA) schedule where each task has a set of private banks/ranks.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936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Memory Resources: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Shared cache allocation </a:t>
            </a:r>
            <a:r>
              <a:rPr lang="en-US" dirty="0" smtClean="0"/>
              <a:t>(storage) </a:t>
            </a:r>
            <a:r>
              <a:rPr lang="en-US" dirty="0"/>
              <a:t>interference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Similar to before, except now multiple cores compete for cache space.</a:t>
            </a:r>
          </a:p>
          <a:p>
            <a:r>
              <a:rPr lang="en-US" dirty="0" smtClean="0"/>
              <a:t>One core can evict cache lines belonging to another core.</a:t>
            </a:r>
          </a:p>
          <a:p>
            <a:r>
              <a:rPr lang="en-US" dirty="0" smtClean="0"/>
              <a:t>Very dangerous if different cores execute partitions with different criticalities!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5594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Memory Resources: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Shared memory timing </a:t>
            </a:r>
            <a:r>
              <a:rPr lang="en-US" dirty="0"/>
              <a:t>interference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Multiple cores can try to access the shared resource simultaneously (in particular – </a:t>
            </a:r>
            <a:r>
              <a:rPr lang="en-US" smtClean="0"/>
              <a:t>main memory).</a:t>
            </a:r>
            <a:endParaRPr lang="en-US" dirty="0" smtClean="0"/>
          </a:p>
          <a:p>
            <a:r>
              <a:rPr lang="en-US" dirty="0" smtClean="0"/>
              <a:t>One core is granted the resource, the other cores wait.</a:t>
            </a:r>
          </a:p>
          <a:p>
            <a:r>
              <a:rPr lang="en-US" dirty="0" smtClean="0"/>
              <a:t>I.e., each core can potentially delay the others.</a:t>
            </a:r>
          </a:p>
          <a:p>
            <a:endParaRPr lang="en-US" dirty="0"/>
          </a:p>
          <a:p>
            <a:r>
              <a:rPr lang="en-US" dirty="0" smtClean="0"/>
              <a:t>Note: it’s not just cores – DMA peripherals can also content for main memory access.</a:t>
            </a:r>
          </a:p>
          <a:p>
            <a:endParaRPr lang="en-US" dirty="0"/>
          </a:p>
          <a:p>
            <a:r>
              <a:rPr lang="en-US" dirty="0" smtClean="0"/>
              <a:t>How bad it 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990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ngineering_Black">
  <a:themeElements>
    <a:clrScheme name="Waterloo 1">
      <a:dk1>
        <a:sysClr val="windowText" lastClr="000000"/>
      </a:dk1>
      <a:lt1>
        <a:srgbClr val="FFFFFF"/>
      </a:lt1>
      <a:dk2>
        <a:srgbClr val="57068C"/>
      </a:dk2>
      <a:lt2>
        <a:srgbClr val="FFFFFF"/>
      </a:lt2>
      <a:accent1>
        <a:srgbClr val="0073CF"/>
      </a:accent1>
      <a:accent2>
        <a:srgbClr val="E98300"/>
      </a:accent2>
      <a:accent3>
        <a:srgbClr val="E0249A"/>
      </a:accent3>
      <a:accent4>
        <a:srgbClr val="009AA6"/>
      </a:accent4>
      <a:accent5>
        <a:srgbClr val="B6BF00"/>
      </a:accent5>
      <a:accent6>
        <a:srgbClr val="96172E"/>
      </a:accent6>
      <a:hlink>
        <a:srgbClr val="FECB00"/>
      </a:hlink>
      <a:folHlink>
        <a:srgbClr val="FEC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Engineering_Black</Template>
  <TotalTime>1812</TotalTime>
  <Words>3252</Words>
  <Application>Microsoft Macintosh PowerPoint</Application>
  <PresentationFormat>On-screen Show (4:3)</PresentationFormat>
  <Paragraphs>609</Paragraphs>
  <Slides>75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Engineering_Black</vt:lpstr>
      <vt:lpstr>ECE 720T5 Winter 2014 Cyber-Physical Systems</vt:lpstr>
      <vt:lpstr>Topic Today: Memory architectures</vt:lpstr>
      <vt:lpstr>What is the problem with cache?</vt:lpstr>
      <vt:lpstr>Best vs Worst Case Cache Behavior</vt:lpstr>
      <vt:lpstr>Shared Memory Resources: Issues</vt:lpstr>
      <vt:lpstr>Shared Memory Resources: Issues</vt:lpstr>
      <vt:lpstr>Shared Memory Resources: Issues</vt:lpstr>
      <vt:lpstr>Shared Memory Resources: Issues</vt:lpstr>
      <vt:lpstr>Shared Memory Resources: Issues</vt:lpstr>
      <vt:lpstr>Timing Interference, 2 cores</vt:lpstr>
      <vt:lpstr>Timing Interference, 8 Cores Sim</vt:lpstr>
      <vt:lpstr>Solutions</vt:lpstr>
      <vt:lpstr>Solutions: allocation interference</vt:lpstr>
      <vt:lpstr>OS-based partitioning</vt:lpstr>
      <vt:lpstr>Solutions: allocation interference</vt:lpstr>
      <vt:lpstr>Solutions: allocation interference</vt:lpstr>
      <vt:lpstr>Solution: timing interference</vt:lpstr>
      <vt:lpstr>Implementing Time-Predictable Load and Store Operations</vt:lpstr>
      <vt:lpstr>Example Code Fragment</vt:lpstr>
      <vt:lpstr>Scratchpad MMU</vt:lpstr>
      <vt:lpstr>Implementation</vt:lpstr>
      <vt:lpstr>Open/Close Functions</vt:lpstr>
      <vt:lpstr>CPU Speed vs Object # in SMMU</vt:lpstr>
      <vt:lpstr>Results: “Good” Function</vt:lpstr>
      <vt:lpstr>Results: Not So Good Program</vt:lpstr>
      <vt:lpstr>Alternative: Cache Locking</vt:lpstr>
      <vt:lpstr>Cache vs Scratchpad</vt:lpstr>
      <vt:lpstr>Cache vs Scratchpad: Case Study</vt:lpstr>
      <vt:lpstr>Cache vs Scratchpad: Comparison</vt:lpstr>
      <vt:lpstr>Comparison</vt:lpstr>
      <vt:lpstr>Object Size is a Problem…</vt:lpstr>
      <vt:lpstr>Explicit Reservation of Local Memory in a Predictable, Preemptive Multitasking       Real-Time System</vt:lpstr>
      <vt:lpstr>Which task pays for  allocation interference?</vt:lpstr>
      <vt:lpstr>Carousel as a Stack</vt:lpstr>
      <vt:lpstr>Starting a Task - Preemption</vt:lpstr>
      <vt:lpstr>Ending a Task - Restore</vt:lpstr>
      <vt:lpstr>Task Invocation</vt:lpstr>
      <vt:lpstr>WCET Benchmarks</vt:lpstr>
      <vt:lpstr>Vs Cache</vt:lpstr>
      <vt:lpstr>Somehow cheating…</vt:lpstr>
      <vt:lpstr>Why don’t we do better? </vt:lpstr>
      <vt:lpstr>Vs Carousel, </vt:lpstr>
      <vt:lpstr>Cache Partitioning vs Locking/Scratchpad</vt:lpstr>
      <vt:lpstr>Selecting Cache Partition Sizes</vt:lpstr>
      <vt:lpstr>Shared Caches</vt:lpstr>
      <vt:lpstr>Shared Cache Partitioning</vt:lpstr>
      <vt:lpstr>Topic 2: Memory Controllers</vt:lpstr>
      <vt:lpstr>DRAM Basics</vt:lpstr>
      <vt:lpstr>DRAM Basics</vt:lpstr>
      <vt:lpstr>DRAM Basics</vt:lpstr>
      <vt:lpstr>How Page Works</vt:lpstr>
      <vt:lpstr>How Page Works</vt:lpstr>
      <vt:lpstr>Effects of Contention</vt:lpstr>
      <vt:lpstr>Effects of Contention</vt:lpstr>
      <vt:lpstr>Effects of Contention</vt:lpstr>
      <vt:lpstr>Effects of Contention</vt:lpstr>
      <vt:lpstr>Effects of Contention</vt:lpstr>
      <vt:lpstr>Effects of Contention</vt:lpstr>
      <vt:lpstr>Summary</vt:lpstr>
      <vt:lpstr>Trade-offs</vt:lpstr>
      <vt:lpstr>Trade-offs</vt:lpstr>
      <vt:lpstr>Trade-offs</vt:lpstr>
      <vt:lpstr>Predictability vs Isolation trade-off</vt:lpstr>
      <vt:lpstr>Predictability vs Isolation trade-off</vt:lpstr>
      <vt:lpstr>Predator: A Predictable SDRAM Memory Controller</vt:lpstr>
      <vt:lpstr>Worst-Case For Single-Bank: Horrible</vt:lpstr>
      <vt:lpstr>Bank Interleaving and Groups</vt:lpstr>
      <vt:lpstr>Does it always work?</vt:lpstr>
      <vt:lpstr>Arbitration: CCSP</vt:lpstr>
      <vt:lpstr>Controller Architecture</vt:lpstr>
      <vt:lpstr>Results</vt:lpstr>
      <vt:lpstr>Alternative #1: Round-Robin</vt:lpstr>
      <vt:lpstr>Results: running with 3 “opponents”</vt:lpstr>
      <vt:lpstr>VS Predator</vt:lpstr>
      <vt:lpstr>Alternative #2: TDMA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rpellizz</dc:creator>
  <cp:lastModifiedBy>Rodolfo Pellizzoni</cp:lastModifiedBy>
  <cp:revision>403</cp:revision>
  <cp:lastPrinted>2010-03-08T19:59:32Z</cp:lastPrinted>
  <dcterms:created xsi:type="dcterms:W3CDTF">2011-07-11T00:40:10Z</dcterms:created>
  <dcterms:modified xsi:type="dcterms:W3CDTF">2014-01-28T16:20:44Z</dcterms:modified>
</cp:coreProperties>
</file>