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512" r:id="rId3"/>
    <p:sldId id="536" r:id="rId4"/>
    <p:sldId id="537" r:id="rId5"/>
    <p:sldId id="538" r:id="rId6"/>
    <p:sldId id="570" r:id="rId7"/>
    <p:sldId id="539" r:id="rId8"/>
    <p:sldId id="540" r:id="rId9"/>
    <p:sldId id="541" r:id="rId10"/>
    <p:sldId id="542" r:id="rId11"/>
    <p:sldId id="543" r:id="rId12"/>
    <p:sldId id="544" r:id="rId13"/>
    <p:sldId id="545" r:id="rId14"/>
    <p:sldId id="546" r:id="rId15"/>
    <p:sldId id="547" r:id="rId16"/>
    <p:sldId id="548" r:id="rId17"/>
    <p:sldId id="549" r:id="rId18"/>
    <p:sldId id="551" r:id="rId19"/>
    <p:sldId id="552" r:id="rId20"/>
    <p:sldId id="553" r:id="rId21"/>
    <p:sldId id="554" r:id="rId22"/>
    <p:sldId id="555" r:id="rId23"/>
    <p:sldId id="556" r:id="rId24"/>
    <p:sldId id="562" r:id="rId25"/>
    <p:sldId id="563" r:id="rId26"/>
    <p:sldId id="564" r:id="rId27"/>
    <p:sldId id="565" r:id="rId28"/>
    <p:sldId id="566" r:id="rId29"/>
    <p:sldId id="567" r:id="rId30"/>
    <p:sldId id="568" r:id="rId31"/>
    <p:sldId id="569" r:id="rId32"/>
    <p:sldId id="572" r:id="rId33"/>
    <p:sldId id="571" r:id="rId34"/>
    <p:sldId id="573" r:id="rId35"/>
    <p:sldId id="574" r:id="rId36"/>
    <p:sldId id="576" r:id="rId37"/>
    <p:sldId id="577" r:id="rId38"/>
    <p:sldId id="557" r:id="rId39"/>
    <p:sldId id="514" r:id="rId40"/>
    <p:sldId id="558" r:id="rId41"/>
    <p:sldId id="560" r:id="rId42"/>
    <p:sldId id="561" r:id="rId43"/>
    <p:sldId id="559" r:id="rId44"/>
    <p:sldId id="524" r:id="rId45"/>
    <p:sldId id="525" r:id="rId46"/>
    <p:sldId id="526" r:id="rId47"/>
    <p:sldId id="527" r:id="rId48"/>
    <p:sldId id="528" r:id="rId49"/>
    <p:sldId id="529" r:id="rId50"/>
    <p:sldId id="530" r:id="rId51"/>
    <p:sldId id="531" r:id="rId52"/>
    <p:sldId id="532" r:id="rId53"/>
    <p:sldId id="533" r:id="rId54"/>
    <p:sldId id="534" r:id="rId55"/>
    <p:sldId id="535" r:id="rId56"/>
  </p:sldIdLst>
  <p:sldSz cx="9144000" cy="6858000" type="screen4x3"/>
  <p:notesSz cx="6858000" cy="9144000"/>
  <p:defaultTextStyle>
    <a:defPPr>
      <a:defRPr lang="en-CA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F214EA-474A-4334-A62F-9999E722DA2C}">
          <p14:sldIdLst>
            <p14:sldId id="256"/>
            <p14:sldId id="512"/>
            <p14:sldId id="536"/>
            <p14:sldId id="537"/>
            <p14:sldId id="538"/>
            <p14:sldId id="570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  <p14:sldId id="551"/>
            <p14:sldId id="552"/>
            <p14:sldId id="553"/>
            <p14:sldId id="554"/>
            <p14:sldId id="555"/>
            <p14:sldId id="556"/>
            <p14:sldId id="562"/>
            <p14:sldId id="563"/>
            <p14:sldId id="564"/>
            <p14:sldId id="565"/>
            <p14:sldId id="566"/>
            <p14:sldId id="567"/>
            <p14:sldId id="568"/>
            <p14:sldId id="569"/>
            <p14:sldId id="572"/>
            <p14:sldId id="571"/>
            <p14:sldId id="573"/>
            <p14:sldId id="574"/>
            <p14:sldId id="576"/>
            <p14:sldId id="577"/>
            <p14:sldId id="557"/>
            <p14:sldId id="514"/>
            <p14:sldId id="558"/>
            <p14:sldId id="560"/>
            <p14:sldId id="561"/>
            <p14:sldId id="559"/>
            <p14:sldId id="524"/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533"/>
            <p14:sldId id="534"/>
            <p14:sldId id="53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23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88182" autoAdjust="0"/>
  </p:normalViewPr>
  <p:slideViewPr>
    <p:cSldViewPr snapToGrid="0" snapToObjects="1">
      <p:cViewPr>
        <p:scale>
          <a:sx n="130" d="100"/>
          <a:sy n="130" d="100"/>
        </p:scale>
        <p:origin x="-1440" y="-1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18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D4B28-E48A-4072-9159-A2EA3DEAAE79}" type="datetimeFigureOut">
              <a:rPr lang="en-CA" smtClean="0"/>
              <a:t>11/8/11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3BA49-2B02-4A24-9E99-FC23E1A79B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824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4390" y="1182415"/>
            <a:ext cx="7512410" cy="2418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690" y="3684743"/>
            <a:ext cx="4966138" cy="116752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80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04" y="0"/>
            <a:ext cx="8565158" cy="861237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19515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8DA3D6-BA25-433F-A9BA-5036AE111D03}" type="datetime1">
              <a:rPr lang="en-CA" smtClean="0"/>
              <a:t>11/8/11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3082" y="6106559"/>
            <a:ext cx="966175" cy="365125"/>
          </a:xfrm>
        </p:spPr>
        <p:txBody>
          <a:bodyPr/>
          <a:lstStyle>
            <a:lvl1pPr>
              <a:defRPr/>
            </a:lvl1pPr>
          </a:lstStyle>
          <a:p>
            <a:fld id="{9E8281E7-ED26-4FDF-A81D-C63B5C4C571A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55008" y="5830349"/>
            <a:ext cx="2223083" cy="6434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861237"/>
            <a:ext cx="9144000" cy="4390"/>
          </a:xfrm>
          <a:prstGeom prst="line">
            <a:avLst/>
          </a:prstGeom>
          <a:ln w="12700" cmpd="sng">
            <a:solidFill>
              <a:srgbClr val="4A23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54196" y="610870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898989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l"/>
            <a:r>
              <a:rPr lang="en-CA" dirty="0" smtClean="0"/>
              <a:t>/</a:t>
            </a:r>
            <a:r>
              <a:rPr lang="en-CA" baseline="0" dirty="0" smtClean="0"/>
              <a:t> </a:t>
            </a:r>
            <a:r>
              <a:rPr lang="en-CA" baseline="0" dirty="0" smtClean="0"/>
              <a:t>55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721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690" y="3582278"/>
            <a:ext cx="4002689" cy="2204216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3723" y="1086070"/>
            <a:ext cx="7418553" cy="2364828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858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D0014-C320-4223-B3CF-C6D006A281E8}" type="datetime1">
              <a:rPr lang="en-CA" smtClean="0"/>
              <a:t>11/8/11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0B6C9-74B1-4D63-A8AE-62FC058CA6E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467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DC0AF0-110E-402C-B9B4-1E65A5CAEB6F}" type="datetime1">
              <a:rPr lang="en-CA" smtClean="0"/>
              <a:t>11/8/11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7D0F1-AF9F-4725-A92B-88ECFB40C4B6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433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2E1FA2-6918-4420-A423-A3AF65C20276}" type="datetime1">
              <a:rPr lang="en-CA" smtClean="0"/>
              <a:t>11/8/11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38026-329F-4D12-BF8A-D8C726627C77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529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4AA4C-BE25-4A96-A1D0-57E82FB7B036}" type="datetime1">
              <a:rPr lang="en-CA" smtClean="0"/>
              <a:t>11/8/11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FE6E1-08A3-4AC1-B41C-052042F445A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674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28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266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F8E3F-6E57-4BF6-978F-E0A16BD28633}" type="datetime1">
              <a:rPr lang="en-CA" smtClean="0"/>
              <a:t>11/8/11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9F9F8-463D-4CD6-95B9-B1C203882118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888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9914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11318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65881"/>
            <a:ext cx="5486400" cy="3783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40AB6D-57E4-4157-A3AC-E721F379C44A}" type="datetime1">
              <a:rPr lang="en-CA" smtClean="0"/>
              <a:t>11/8/11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C2A06-1BFC-4AC4-9B35-69C76D4C2B0E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715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CA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200" y="6227763"/>
            <a:ext cx="2133600" cy="2460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C49CF754-CA6D-4F0F-A54C-6670EC127DB0}" type="datetime1">
              <a:rPr lang="en-CA" smtClean="0"/>
              <a:t>11/8/11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959475"/>
            <a:ext cx="3163888" cy="25717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0987" y="608965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3F60D685-141D-4225-82A7-0CA82435C40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4" r:id="rId2"/>
    <p:sldLayoutId id="2147483712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1174750" y="1182688"/>
            <a:ext cx="7512050" cy="2417762"/>
          </a:xfrm>
        </p:spPr>
        <p:txBody>
          <a:bodyPr/>
          <a:lstStyle/>
          <a:p>
            <a:pPr eaLnBrk="1" hangingPunct="1"/>
            <a:r>
              <a:rPr lang="en-US" dirty="0" smtClean="0"/>
              <a:t>ECE 720T5 Fall 2011 </a:t>
            </a:r>
            <a:r>
              <a:rPr lang="en-US" dirty="0"/>
              <a:t> </a:t>
            </a:r>
            <a:r>
              <a:rPr lang="en-US" dirty="0" smtClean="0"/>
              <a:t>     Cyber-Physical Systems</a:t>
            </a:r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>
          <a:xfrm>
            <a:off x="3240088" y="3684588"/>
            <a:ext cx="4967287" cy="1168400"/>
          </a:xfrm>
        </p:spPr>
        <p:txBody>
          <a:bodyPr/>
          <a:lstStyle/>
          <a:p>
            <a:pPr eaLnBrk="1" hangingPunct="1"/>
            <a:r>
              <a:rPr lang="en-US" dirty="0" smtClean="0"/>
              <a:t>Rodolfo </a:t>
            </a:r>
            <a:r>
              <a:rPr lang="en-US" dirty="0" err="1" smtClean="0"/>
              <a:t>Pellizzoni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HR medium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10</a:t>
            </a:fld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7255" r="-72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5225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HR heavy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11</a:t>
            </a:fld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6911" r="-69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5225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SR light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12</a:t>
            </a:fld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0666" r="-106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4558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SR medium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13</a:t>
            </a:fld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221" r="-6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812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SR heavy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14</a:t>
            </a:fld>
            <a:endParaRPr lang="en-CA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7391" r="-73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4604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Platforms…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An Empirical Comparison of Global, Partitioned, and Clustered Multiprocessor EDF Schedulers</a:t>
            </a:r>
          </a:p>
          <a:p>
            <a:endParaRPr lang="en-US" dirty="0"/>
          </a:p>
          <a:p>
            <a:r>
              <a:rPr lang="en-US" dirty="0" smtClean="0"/>
              <a:t>Intel Xeon, 8 sockets, 6 cores per socket (total 24 cores).</a:t>
            </a:r>
          </a:p>
          <a:p>
            <a:r>
              <a:rPr lang="en-US" dirty="0" smtClean="0"/>
              <a:t>LVL2 shared among 2 cores, LVL3 shared among 6 cores.</a:t>
            </a:r>
          </a:p>
          <a:p>
            <a:endParaRPr lang="en-US" dirty="0"/>
          </a:p>
          <a:p>
            <a:r>
              <a:rPr lang="en-US" dirty="0" smtClean="0"/>
              <a:t>Abandoned P-fair…</a:t>
            </a:r>
          </a:p>
          <a:p>
            <a:endParaRPr lang="en-US" dirty="0"/>
          </a:p>
          <a:p>
            <a:r>
              <a:rPr lang="en-US" dirty="0" smtClean="0"/>
              <a:t>Weighted </a:t>
            </a:r>
            <a:r>
              <a:rPr lang="en-US" dirty="0" err="1" smtClean="0"/>
              <a:t>schedulability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D: cache-induced delay</a:t>
            </a:r>
          </a:p>
          <a:p>
            <a:pPr lvl="1"/>
            <a:r>
              <a:rPr lang="en-US" dirty="0" smtClean="0"/>
              <a:t>S(U,D): percentage schedulable task sets for utilization U and cache delay 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15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421" y="4184161"/>
            <a:ext cx="3238501" cy="92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6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Overhead, Intel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16</a:t>
            </a:fld>
            <a:endParaRPr lang="en-CA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2101" r="-21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3587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Cache-Induced Delay, Intel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5407" r="-540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3132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Intel, HR light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18</a:t>
            </a:fld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9" y="861236"/>
            <a:ext cx="8943730" cy="70289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-8900" b="-8900"/>
          <a:stretch>
            <a:fillRect/>
          </a:stretch>
        </p:blipFill>
        <p:spPr>
          <a:xfrm>
            <a:off x="302004" y="1276527"/>
            <a:ext cx="8565158" cy="5195157"/>
          </a:xfrm>
        </p:spPr>
      </p:pic>
    </p:spTree>
    <p:extLst>
      <p:ext uri="{BB962C8B-B14F-4D97-AF65-F5344CB8AC3E}">
        <p14:creationId xmlns:p14="http://schemas.microsoft.com/office/powerpoint/2010/main" val="4140890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Intel, HR medium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19</a:t>
            </a:fld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8900" b="-8900"/>
          <a:stretch>
            <a:fillRect/>
          </a:stretch>
        </p:blipFill>
        <p:spPr>
          <a:xfrm>
            <a:off x="302004" y="1276527"/>
            <a:ext cx="8565158" cy="519515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9" y="861236"/>
            <a:ext cx="8943730" cy="70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02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Topic Today: OS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54" y="956930"/>
            <a:ext cx="8662008" cy="5514754"/>
          </a:xfrm>
        </p:spPr>
        <p:txBody>
          <a:bodyPr/>
          <a:lstStyle/>
          <a:p>
            <a:r>
              <a:rPr lang="en-CA" dirty="0" smtClean="0"/>
              <a:t>Key traditional requirements of Real-Time OS: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dirty="0"/>
              <a:t>OS Predictability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dirty="0"/>
              <a:t>User Configurability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dirty="0" smtClean="0"/>
              <a:t>Reliability</a:t>
            </a:r>
          </a:p>
          <a:p>
            <a:endParaRPr lang="en-CA" dirty="0"/>
          </a:p>
          <a:p>
            <a:r>
              <a:rPr lang="en-CA" dirty="0" smtClean="0"/>
              <a:t>Additional requirement – OS should efficiently support the underlying HW platform.</a:t>
            </a:r>
          </a:p>
          <a:p>
            <a:endParaRPr lang="en-CA" dirty="0"/>
          </a:p>
          <a:p>
            <a:r>
              <a:rPr lang="en-CA" dirty="0" smtClean="0"/>
              <a:t>Especially important for multicore!</a:t>
            </a:r>
          </a:p>
          <a:p>
            <a:endParaRPr lang="en-CA" dirty="0"/>
          </a:p>
          <a:p>
            <a:r>
              <a:rPr lang="en-CA" dirty="0" smtClean="0"/>
              <a:t>Unfortunately, traditional OS design is far from predictable…</a:t>
            </a:r>
            <a:endParaRPr lang="en-CA" dirty="0"/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0766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Intel, HR heavy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20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9" y="861236"/>
            <a:ext cx="8943730" cy="70289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-8885" b="-8885"/>
          <a:stretch>
            <a:fillRect/>
          </a:stretch>
        </p:blipFill>
        <p:spPr>
          <a:xfrm>
            <a:off x="302004" y="1276527"/>
            <a:ext cx="8565158" cy="5195157"/>
          </a:xfrm>
        </p:spPr>
      </p:pic>
    </p:spTree>
    <p:extLst>
      <p:ext uri="{BB962C8B-B14F-4D97-AF65-F5344CB8AC3E}">
        <p14:creationId xmlns:p14="http://schemas.microsoft.com/office/powerpoint/2010/main" val="3605883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Intel, SR light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21</a:t>
            </a:fld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038" y="956930"/>
            <a:ext cx="4078653" cy="60335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-9380" b="-9380"/>
          <a:stretch>
            <a:fillRect/>
          </a:stretch>
        </p:blipFill>
        <p:spPr>
          <a:xfrm>
            <a:off x="302004" y="1276527"/>
            <a:ext cx="8565158" cy="5195157"/>
          </a:xfrm>
        </p:spPr>
      </p:pic>
    </p:spTree>
    <p:extLst>
      <p:ext uri="{BB962C8B-B14F-4D97-AF65-F5344CB8AC3E}">
        <p14:creationId xmlns:p14="http://schemas.microsoft.com/office/powerpoint/2010/main" val="3297107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Intel, SR medium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22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038" y="956930"/>
            <a:ext cx="4078653" cy="60335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-8616" b="-8616"/>
          <a:stretch>
            <a:fillRect/>
          </a:stretch>
        </p:blipFill>
        <p:spPr>
          <a:xfrm>
            <a:off x="302004" y="1276527"/>
            <a:ext cx="8565158" cy="5195157"/>
          </a:xfrm>
        </p:spPr>
      </p:pic>
    </p:spTree>
    <p:extLst>
      <p:ext uri="{BB962C8B-B14F-4D97-AF65-F5344CB8AC3E}">
        <p14:creationId xmlns:p14="http://schemas.microsoft.com/office/powerpoint/2010/main" val="134708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Intel, SR heavy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23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038" y="956930"/>
            <a:ext cx="4078653" cy="60335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t="-8380" b="-8380"/>
          <a:stretch>
            <a:fillRect/>
          </a:stretch>
        </p:blipFill>
        <p:spPr>
          <a:xfrm>
            <a:off x="302004" y="1276527"/>
            <a:ext cx="8565158" cy="5195157"/>
          </a:xfrm>
        </p:spPr>
      </p:pic>
    </p:spTree>
    <p:extLst>
      <p:ext uri="{BB962C8B-B14F-4D97-AF65-F5344CB8AC3E}">
        <p14:creationId xmlns:p14="http://schemas.microsoft.com/office/powerpoint/2010/main" val="2121787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Sharing In Multicore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Real-Time Synchronization on Multiprocessor: To Block or Not to Block, to Suspend or Spin?</a:t>
            </a:r>
          </a:p>
          <a:p>
            <a:endParaRPr lang="en-US" dirty="0" smtClean="0"/>
          </a:p>
          <a:p>
            <a:r>
              <a:rPr lang="en-US" dirty="0" smtClean="0"/>
              <a:t>General solution adopted by the authors:</a:t>
            </a:r>
          </a:p>
          <a:p>
            <a:pPr lvl="1"/>
            <a:r>
              <a:rPr lang="en-US" dirty="0" smtClean="0"/>
              <a:t>If resource is shared only by tasks within the same run-queue, use priority inheritance (GEDF) or SRP (PEDF)</a:t>
            </a:r>
          </a:p>
          <a:p>
            <a:pPr lvl="1"/>
            <a:r>
              <a:rPr lang="en-US" dirty="0" smtClean="0"/>
              <a:t>If resource is shared among tasks in multiple run-queues, simply run the task non-preemptively.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2609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514754"/>
          </a:xfrm>
        </p:spPr>
        <p:txBody>
          <a:bodyPr/>
          <a:lstStyle/>
          <a:p>
            <a:r>
              <a:rPr lang="en-US" dirty="0" smtClean="0"/>
              <a:t>Spin-lock</a:t>
            </a:r>
          </a:p>
          <a:p>
            <a:pPr lvl="1"/>
            <a:r>
              <a:rPr lang="en-US" dirty="0" smtClean="0"/>
              <a:t>Busy-waiting until you get the resource; supports FIFO ordering to prevent starvation</a:t>
            </a:r>
          </a:p>
          <a:p>
            <a:endParaRPr lang="en-US" dirty="0"/>
          </a:p>
          <a:p>
            <a:r>
              <a:rPr lang="en-US" dirty="0" smtClean="0"/>
              <a:t>Lock-free</a:t>
            </a:r>
          </a:p>
          <a:p>
            <a:pPr lvl="1"/>
            <a:r>
              <a:rPr lang="en-US" dirty="0" smtClean="0"/>
              <a:t>Try to perform an operation on the object; if it fails, retry until success.</a:t>
            </a:r>
          </a:p>
          <a:p>
            <a:pPr lvl="1"/>
            <a:r>
              <a:rPr lang="en-US" dirty="0" smtClean="0"/>
              <a:t>If multiple tasks try at the same time, at least one will succeed.</a:t>
            </a:r>
          </a:p>
          <a:p>
            <a:pPr lvl="1"/>
            <a:endParaRPr lang="en-US" dirty="0"/>
          </a:p>
          <a:p>
            <a:r>
              <a:rPr lang="en-US" dirty="0" smtClean="0"/>
              <a:t>Wait-free</a:t>
            </a:r>
          </a:p>
          <a:p>
            <a:pPr lvl="1"/>
            <a:r>
              <a:rPr lang="en-US" dirty="0" smtClean="0"/>
              <a:t>No retry, every task succeeds after fixed number of instructions (can be large).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0773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4867" b="-14867"/>
          <a:stretch>
            <a:fillRect/>
          </a:stretch>
        </p:blipFill>
        <p:spPr>
          <a:xfrm>
            <a:off x="302004" y="911402"/>
            <a:ext cx="8565158" cy="51951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61156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Overheads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2410" r="-1241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7263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Spinning is better than suspending…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552" r="-255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4132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unless you care about background computation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3298" r="-3298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7337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LITMUS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98153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Resource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521" r="-152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81343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 Resource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652" r="-165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0157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Interrupt 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32517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Interrupt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 presentation on “Preventing Interrupt Overload”</a:t>
            </a:r>
          </a:p>
          <a:p>
            <a:endParaRPr lang="en-US" dirty="0"/>
          </a:p>
          <a:p>
            <a:r>
              <a:rPr lang="en-US" dirty="0" smtClean="0"/>
              <a:t>Other solution: server-based scheduling</a:t>
            </a:r>
          </a:p>
          <a:p>
            <a:pPr lvl="1"/>
            <a:r>
              <a:rPr lang="en-US" u="sng" dirty="0" smtClean="0"/>
              <a:t>Non-preemptive interrupt scheduling for safe reuse of legacy drivers in real-time systems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33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56" y="3796323"/>
            <a:ext cx="7255537" cy="2407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6804" y="356576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>
            <a:off x="2270965" y="3935101"/>
            <a:ext cx="88685" cy="656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49246" y="3565769"/>
            <a:ext cx="63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1-U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174999" y="3935101"/>
            <a:ext cx="293077" cy="656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881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Interrupt Server - Results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7704" r="-7704"/>
          <a:stretch>
            <a:fillRect/>
          </a:stretch>
        </p:blipFill>
        <p:spPr>
          <a:xfrm>
            <a:off x="712312" y="1865923"/>
            <a:ext cx="7066518" cy="42861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34</a:t>
            </a:fld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332513" y="1261180"/>
            <a:ext cx="830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Burst window duration – 30% time, each burst window – 20% to 100% utilization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29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Solution – Gigabit Ethernet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8267" r="-8267"/>
          <a:stretch>
            <a:fillRect/>
          </a:stretch>
        </p:blipFill>
        <p:spPr>
          <a:xfrm>
            <a:off x="755043" y="2879135"/>
            <a:ext cx="5922968" cy="359254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35</a:t>
            </a:fld>
            <a:endParaRPr lang="en-CA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2004" y="956930"/>
            <a:ext cx="8565158" cy="192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smtClean="0"/>
              <a:t>Modeling device driver effects in real-time </a:t>
            </a:r>
            <a:r>
              <a:rPr lang="en-US" u="sng" dirty="0" err="1" smtClean="0"/>
              <a:t>schedulability</a:t>
            </a:r>
            <a:r>
              <a:rPr lang="en-US" u="sng" dirty="0" smtClean="0"/>
              <a:t> analysis: Study of a network driver</a:t>
            </a:r>
          </a:p>
          <a:p>
            <a:r>
              <a:rPr lang="en-US" dirty="0" smtClean="0"/>
              <a:t>Measure CPU interference for a given network bandwidth</a:t>
            </a:r>
          </a:p>
          <a:p>
            <a:r>
              <a:rPr lang="en-US" dirty="0" smtClean="0"/>
              <a:t>Compute a load bound approximating a periodic task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102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Missed Deadlines for tau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9517" r="-9517"/>
          <a:stretch>
            <a:fillRect/>
          </a:stretch>
        </p:blipFill>
        <p:spPr>
          <a:xfrm>
            <a:off x="1200774" y="2276231"/>
            <a:ext cx="6390051" cy="387585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36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871" y="947841"/>
            <a:ext cx="4709746" cy="132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63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–Received Packets for tau</a:t>
            </a:r>
            <a:r>
              <a:rPr lang="en-US" baseline="-25000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37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871" y="947841"/>
            <a:ext cx="4709746" cy="132839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-9123" r="-9123"/>
          <a:stretch>
            <a:fillRect/>
          </a:stretch>
        </p:blipFill>
        <p:spPr>
          <a:xfrm>
            <a:off x="1177802" y="2230703"/>
            <a:ext cx="6390051" cy="3875856"/>
          </a:xfrm>
        </p:spPr>
      </p:pic>
    </p:spTree>
    <p:extLst>
      <p:ext uri="{BB962C8B-B14F-4D97-AF65-F5344CB8AC3E}">
        <p14:creationId xmlns:p14="http://schemas.microsoft.com/office/powerpoint/2010/main" val="18986913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Predictable Execution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77215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Predictable Execution Model (PREM)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1114778"/>
            <a:ext cx="8565158" cy="5037309"/>
          </a:xfrm>
        </p:spPr>
        <p:txBody>
          <a:bodyPr/>
          <a:lstStyle/>
          <a:p>
            <a:r>
              <a:rPr lang="en-US" sz="2600" dirty="0" smtClean="0"/>
              <a:t>The key idea: traditional scheduling algorithms and resource sharing mechanisms are not sufficient to guarantee predictable execution – it is all about shared resources such as caches/memory/interconnect.</a:t>
            </a:r>
          </a:p>
          <a:p>
            <a:endParaRPr lang="en-US" sz="2600" dirty="0"/>
          </a:p>
          <a:p>
            <a:r>
              <a:rPr lang="en-US" sz="2600" dirty="0" smtClean="0"/>
              <a:t>PREM: give the compiler/OS the flexibility required to control resource accesses performed by tasks. </a:t>
            </a:r>
          </a:p>
          <a:p>
            <a:endParaRPr 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4487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LITMUS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Linux </a:t>
            </a:r>
            <a:r>
              <a:rPr lang="en-US" sz="2600" dirty="0" err="1" smtClean="0"/>
              <a:t>Testbed</a:t>
            </a:r>
            <a:r>
              <a:rPr lang="en-US" sz="2600" dirty="0" smtClean="0"/>
              <a:t> for Multiprocessor Scheduling in Real-Time</a:t>
            </a:r>
          </a:p>
          <a:p>
            <a:endParaRPr lang="en-US" sz="2600" dirty="0" smtClean="0"/>
          </a:p>
          <a:p>
            <a:r>
              <a:rPr lang="en-US" sz="2600" dirty="0" smtClean="0"/>
              <a:t>Essentially, a soft-real time multiprocessor tested</a:t>
            </a:r>
          </a:p>
          <a:p>
            <a:endParaRPr lang="en-US" sz="2600" dirty="0" smtClean="0"/>
          </a:p>
          <a:p>
            <a:r>
              <a:rPr lang="en-US" sz="2600" dirty="0" smtClean="0"/>
              <a:t>Implements a variety of different scheduling algorithm and synchronization mechanisms</a:t>
            </a:r>
          </a:p>
          <a:p>
            <a:endParaRPr lang="en-US" sz="2600" dirty="0"/>
          </a:p>
          <a:p>
            <a:r>
              <a:rPr lang="en-US" sz="2600" dirty="0" smtClean="0"/>
              <a:t>Many papers for different platforms…</a:t>
            </a:r>
            <a:endParaRPr 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026-329F-4D12-BF8A-D8C726627C77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68135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PREM and multicore scheduling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Partitioned scheduling on multicore.</a:t>
            </a:r>
          </a:p>
          <a:p>
            <a:r>
              <a:rPr lang="en-US" dirty="0" smtClean="0"/>
              <a:t>Each core is scheduled according to fixed priority.</a:t>
            </a:r>
          </a:p>
          <a:p>
            <a:r>
              <a:rPr lang="en-US" dirty="0" smtClean="0"/>
              <a:t>Coarse-grained TDMA arbitration with fixed-size slots for access to main memory – guarantees core isolation.</a:t>
            </a:r>
          </a:p>
          <a:p>
            <a:endParaRPr lang="en-US" dirty="0" smtClean="0"/>
          </a:p>
          <a:p>
            <a:r>
              <a:rPr lang="en-US" dirty="0" smtClean="0"/>
              <a:t>Optimized </a:t>
            </a:r>
            <a:r>
              <a:rPr lang="en-US" dirty="0"/>
              <a:t>execution for memory-demanding applications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Tasks accessing main memory are given higher priority.</a:t>
            </a:r>
          </a:p>
          <a:p>
            <a:pPr lvl="1"/>
            <a:r>
              <a:rPr lang="en-US" dirty="0" smtClean="0"/>
              <a:t>Memory phases are not preemptive.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86771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Memory-Centric Scheduling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2452" r="-2245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0844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The Analysis Works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31772" r="-3177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84404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8 Cores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5602111"/>
            <a:ext cx="8274495" cy="549976"/>
          </a:xfrm>
        </p:spPr>
        <p:txBody>
          <a:bodyPr/>
          <a:lstStyle/>
          <a:p>
            <a:r>
              <a:rPr lang="en-US" dirty="0" smtClean="0"/>
              <a:t>Line is 50% probability of being schedulable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43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782" y="861236"/>
            <a:ext cx="5836329" cy="47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267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PREM and Cache Coherency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600" dirty="0" smtClean="0"/>
          </a:p>
          <a:p>
            <a:r>
              <a:rPr lang="en-US" sz="2600" dirty="0" smtClean="0"/>
              <a:t>Cache coherency is required to ensure that cores have a consistent view of shared data.</a:t>
            </a:r>
          </a:p>
          <a:p>
            <a:pPr lvl="1"/>
            <a:r>
              <a:rPr lang="en-US" sz="2600" dirty="0" smtClean="0"/>
              <a:t>Most commonly implemented using the MESI protocol.</a:t>
            </a:r>
          </a:p>
          <a:p>
            <a:endParaRPr lang="en-US" sz="2600" dirty="0" smtClean="0"/>
          </a:p>
          <a:p>
            <a:r>
              <a:rPr lang="en-US" sz="2600" dirty="0" smtClean="0"/>
              <a:t>Plenty of shared data…</a:t>
            </a:r>
          </a:p>
          <a:p>
            <a:pPr lvl="1"/>
            <a:r>
              <a:rPr lang="en-US" sz="2600" dirty="0" smtClean="0"/>
              <a:t>In all cases: Hypervisor data</a:t>
            </a:r>
          </a:p>
          <a:p>
            <a:pPr lvl="1"/>
            <a:r>
              <a:rPr lang="en-US" sz="2600" dirty="0" smtClean="0"/>
              <a:t>SMP case: OS data, I/O, possibly application data.</a:t>
            </a:r>
          </a:p>
          <a:p>
            <a:pPr lvl="1"/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55755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MESI State Transitions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45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863600"/>
            <a:ext cx="86614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00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Cache Coherency and Interference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600" dirty="0" smtClean="0"/>
              <a:t>Cache Coherency creates two types of interference.</a:t>
            </a:r>
          </a:p>
          <a:p>
            <a:r>
              <a:rPr lang="en-CA" sz="2600" dirty="0" smtClean="0"/>
              <a:t>Storage (allocation) interference: a remote core can invalidate a cache line used by the local core</a:t>
            </a:r>
          </a:p>
          <a:p>
            <a:pPr lvl="1"/>
            <a:r>
              <a:rPr lang="en-CA" sz="2600" dirty="0" err="1" smtClean="0"/>
              <a:t>Ping-pong</a:t>
            </a:r>
            <a:r>
              <a:rPr lang="en-CA" sz="2600" dirty="0" smtClean="0"/>
              <a:t> effect: core#0 modifies the cache line. Core#1 reloads the cache line and modifies it again. Core#0 then reloads it…</a:t>
            </a:r>
          </a:p>
          <a:p>
            <a:r>
              <a:rPr lang="en-CA" sz="2600" dirty="0" smtClean="0"/>
              <a:t>Access interference: concurrent requests for cache access (same bank) cannot proceed in parallel</a:t>
            </a:r>
          </a:p>
          <a:p>
            <a:pPr lvl="1"/>
            <a:r>
              <a:rPr lang="en-CA" sz="2600" dirty="0" smtClean="0"/>
              <a:t>A remote core misses and fetches a cache line from local LVL2. The local </a:t>
            </a:r>
            <a:r>
              <a:rPr lang="en-CA" sz="2600" dirty="0"/>
              <a:t>core </a:t>
            </a:r>
            <a:r>
              <a:rPr lang="en-CA" sz="2600" dirty="0" smtClean="0"/>
              <a:t>tries to access </a:t>
            </a:r>
            <a:r>
              <a:rPr lang="en-CA" sz="2600" dirty="0"/>
              <a:t>LVL2 </a:t>
            </a:r>
            <a:r>
              <a:rPr lang="en-CA" sz="2600" dirty="0" smtClean="0"/>
              <a:t>cache</a:t>
            </a:r>
            <a:r>
              <a:rPr lang="en-CA" sz="2600" dirty="0"/>
              <a:t> </a:t>
            </a:r>
            <a:r>
              <a:rPr lang="en-CA" sz="2600" dirty="0" smtClean="0"/>
              <a:t>at the same time…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16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Goal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z="2600" dirty="0" smtClean="0"/>
          </a:p>
          <a:p>
            <a:r>
              <a:rPr lang="en-CA" sz="2600" dirty="0" smtClean="0"/>
              <a:t>In general, coherency negatively impacts predictability.</a:t>
            </a:r>
          </a:p>
          <a:p>
            <a:endParaRPr lang="en-CA" sz="2600" dirty="0" smtClean="0"/>
          </a:p>
          <a:p>
            <a:r>
              <a:rPr lang="en-CA" sz="2600" dirty="0" smtClean="0"/>
              <a:t>PREM can be used to improve performance in a predictable manner</a:t>
            </a:r>
          </a:p>
          <a:p>
            <a:pPr lvl="1"/>
            <a:r>
              <a:rPr lang="en-CA" sz="2600" dirty="0" smtClean="0"/>
              <a:t>Key idea #1: remove the described interferences</a:t>
            </a:r>
          </a:p>
          <a:p>
            <a:pPr lvl="1"/>
            <a:r>
              <a:rPr lang="en-CA" sz="2600" dirty="0" smtClean="0"/>
              <a:t>Key idea #2: use cache-to-cache transfer to reduce main memory accesses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8662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4" y="3711660"/>
            <a:ext cx="6654774" cy="2797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CC-PREM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743218" cy="5195157"/>
          </a:xfrm>
        </p:spPr>
        <p:txBody>
          <a:bodyPr/>
          <a:lstStyle/>
          <a:p>
            <a:r>
              <a:rPr lang="en-CA" sz="2600" dirty="0" smtClean="0"/>
              <a:t>Application composed of multiple predictable intervals.</a:t>
            </a:r>
          </a:p>
          <a:p>
            <a:r>
              <a:rPr lang="en-CA" sz="2600" dirty="0" smtClean="0"/>
              <a:t>CC-PREM: extends PREM to handle Cache </a:t>
            </a:r>
            <a:r>
              <a:rPr lang="en-CA" sz="2600" dirty="0"/>
              <a:t>C</a:t>
            </a:r>
            <a:r>
              <a:rPr lang="en-CA" sz="2600" dirty="0" smtClean="0"/>
              <a:t>oherency.</a:t>
            </a:r>
          </a:p>
          <a:p>
            <a:r>
              <a:rPr lang="en-CA" sz="2600" dirty="0" smtClean="0"/>
              <a:t>Key idea: </a:t>
            </a:r>
            <a:r>
              <a:rPr lang="en-CA" sz="2600" dirty="0" err="1" smtClean="0"/>
              <a:t>prefetch</a:t>
            </a:r>
            <a:r>
              <a:rPr lang="en-CA" sz="2600" dirty="0" smtClean="0"/>
              <a:t>/invalidate data as needed to control the content of LVL2 cache.</a:t>
            </a:r>
          </a:p>
          <a:p>
            <a:r>
              <a:rPr lang="en-CA" sz="2600" dirty="0" smtClean="0"/>
              <a:t>Try to keep data in LVL2 cache if it will be used by the same or other cores in the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997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4" y="3711660"/>
            <a:ext cx="6654774" cy="2797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CC-PREM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600" dirty="0" err="1" smtClean="0"/>
              <a:t>Prefetch</a:t>
            </a:r>
            <a:r>
              <a:rPr lang="en-CA" sz="2600" dirty="0" smtClean="0"/>
              <a:t> phase: load required code/data not yet available in cache.</a:t>
            </a:r>
          </a:p>
          <a:p>
            <a:pPr lvl="1"/>
            <a:r>
              <a:rPr lang="en-CA" sz="2600" dirty="0" smtClean="0"/>
              <a:t>Split into memory and cache </a:t>
            </a:r>
            <a:r>
              <a:rPr lang="en-CA" sz="2600" dirty="0" err="1" smtClean="0"/>
              <a:t>subphases</a:t>
            </a:r>
            <a:r>
              <a:rPr lang="en-CA" sz="2600" dirty="0" smtClean="0"/>
              <a:t>.</a:t>
            </a:r>
          </a:p>
          <a:p>
            <a:r>
              <a:rPr lang="en-CA" sz="2600" dirty="0" smtClean="0"/>
              <a:t>Invalidate: evict some code/data to make space for next interval.</a:t>
            </a:r>
          </a:p>
          <a:p>
            <a:r>
              <a:rPr lang="en-CA" sz="2600" dirty="0" smtClean="0"/>
              <a:t>Execution: execute without cache misses.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5903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Issues…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Scheduling plug-ins</a:t>
            </a:r>
          </a:p>
          <a:p>
            <a:r>
              <a:rPr lang="en-US" dirty="0" smtClean="0"/>
              <a:t>System calls API</a:t>
            </a:r>
          </a:p>
          <a:p>
            <a:r>
              <a:rPr lang="en-US" dirty="0" smtClean="0"/>
              <a:t>Scheduling Classes</a:t>
            </a:r>
          </a:p>
          <a:p>
            <a:r>
              <a:rPr lang="en-US" dirty="0" smtClean="0"/>
              <a:t>Locks and Run-Queues</a:t>
            </a:r>
          </a:p>
          <a:p>
            <a:r>
              <a:rPr lang="en-US" dirty="0"/>
              <a:t>Migration and race </a:t>
            </a:r>
            <a:r>
              <a:rPr lang="en-US" dirty="0" smtClean="0"/>
              <a:t>conditions</a:t>
            </a:r>
          </a:p>
          <a:p>
            <a:r>
              <a:rPr lang="en-US" dirty="0" smtClean="0"/>
              <a:t>Timers implementation</a:t>
            </a:r>
          </a:p>
          <a:p>
            <a:r>
              <a:rPr lang="en-US" dirty="0" smtClean="0"/>
              <a:t>Quantum implementation</a:t>
            </a:r>
          </a:p>
          <a:p>
            <a:r>
              <a:rPr lang="en-US" dirty="0" smtClean="0"/>
              <a:t>Run queue implementation</a:t>
            </a:r>
          </a:p>
          <a:p>
            <a:r>
              <a:rPr lang="en-US" dirty="0" smtClean="0"/>
              <a:t>Debugging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721495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4" y="3711660"/>
            <a:ext cx="6654774" cy="2797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CC-PREM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600" dirty="0" smtClean="0"/>
              <a:t>No storage interference – control the timing of remote invalidations.</a:t>
            </a:r>
          </a:p>
          <a:p>
            <a:r>
              <a:rPr lang="en-CA" sz="2600" dirty="0" smtClean="0"/>
              <a:t>No timing interference in main memory - no two memory transfers at the same time.</a:t>
            </a:r>
          </a:p>
          <a:p>
            <a:r>
              <a:rPr lang="en-CA" sz="2600" dirty="0" smtClean="0"/>
              <a:t>Cache-to-cache transfer and main memory transfer can proceed concurrently.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7483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JPEG application as a representative image processing benchmark.</a:t>
            </a:r>
          </a:p>
          <a:p>
            <a:r>
              <a:rPr lang="en-US" sz="2600" dirty="0" smtClean="0"/>
              <a:t>Encodes multiple images in parallel – each image on 2 cores.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51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44" y="3036710"/>
            <a:ext cx="5997223" cy="28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631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Mapping and 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Automated mapping &amp; scheduling framework.</a:t>
            </a:r>
          </a:p>
          <a:p>
            <a:r>
              <a:rPr lang="en-US" sz="2600" dirty="0" smtClean="0"/>
              <a:t>Mapping assigns intervals to cores to minimize length of worst-case path. </a:t>
            </a:r>
          </a:p>
          <a:p>
            <a:r>
              <a:rPr lang="en-US" sz="2600" dirty="0" smtClean="0"/>
              <a:t>Scheduling determines the order and starting time for all </a:t>
            </a:r>
            <a:r>
              <a:rPr lang="en-US" sz="2600" dirty="0" err="1" smtClean="0"/>
              <a:t>prefetch</a:t>
            </a:r>
            <a:r>
              <a:rPr lang="en-US" sz="2600" dirty="0" smtClean="0"/>
              <a:t>/write-back operations.</a:t>
            </a:r>
            <a:endParaRPr lang="en-US" sz="2600" dirty="0"/>
          </a:p>
          <a:p>
            <a:pPr lvl="1"/>
            <a:r>
              <a:rPr lang="en-US" sz="2600" dirty="0" smtClean="0"/>
              <a:t>Use timers to enforce constant-time for all phases as in the original PREM.</a:t>
            </a:r>
          </a:p>
          <a:p>
            <a:r>
              <a:rPr lang="en-US" sz="2600" dirty="0" smtClean="0"/>
              <a:t>Also computes a memory mapping for buffers and other shared data structures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463693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Assumptions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747890"/>
            <a:ext cx="8565158" cy="5404198"/>
          </a:xfrm>
        </p:spPr>
        <p:txBody>
          <a:bodyPr/>
          <a:lstStyle/>
          <a:p>
            <a:pPr marL="0" indent="0">
              <a:buNone/>
            </a:pPr>
            <a:endParaRPr lang="en-CA" sz="2600" dirty="0" smtClean="0"/>
          </a:p>
          <a:p>
            <a:r>
              <a:rPr lang="en-CA" sz="2600" dirty="0" smtClean="0"/>
              <a:t>M cores with private LVL1/LVL2 caches.</a:t>
            </a:r>
          </a:p>
          <a:p>
            <a:r>
              <a:rPr lang="en-CA" sz="2600" dirty="0" smtClean="0"/>
              <a:t>128KB LVL2.</a:t>
            </a:r>
          </a:p>
          <a:p>
            <a:r>
              <a:rPr lang="en-CA" sz="2600" dirty="0" smtClean="0"/>
              <a:t>No LVL3.</a:t>
            </a:r>
          </a:p>
          <a:p>
            <a:r>
              <a:rPr lang="en-CA" sz="2600" dirty="0" smtClean="0"/>
              <a:t>One memory controller.</a:t>
            </a:r>
          </a:p>
          <a:p>
            <a:r>
              <a:rPr lang="en-CA" sz="2600" dirty="0" smtClean="0"/>
              <a:t>1Ghz core (Intel), 1.6GB/s main memory bandwidth.</a:t>
            </a:r>
          </a:p>
          <a:p>
            <a:r>
              <a:rPr lang="en-CA" sz="2600" dirty="0" smtClean="0"/>
              <a:t>Cache latency is 1/10 of main memory latency.</a:t>
            </a:r>
          </a:p>
          <a:p>
            <a:r>
              <a:rPr lang="en-CA" sz="2600" dirty="0" smtClean="0"/>
              <a:t>Interconnects is shared bus.</a:t>
            </a:r>
          </a:p>
          <a:p>
            <a:pPr lvl="1"/>
            <a:r>
              <a:rPr lang="en-CA" sz="2600" dirty="0" smtClean="0"/>
              <a:t>Larger advantage for </a:t>
            </a:r>
            <a:r>
              <a:rPr lang="en-CA" sz="2600" dirty="0" err="1" smtClean="0"/>
              <a:t>NoC</a:t>
            </a:r>
            <a:r>
              <a:rPr lang="en-CA" sz="2600" dirty="0" smtClean="0"/>
              <a:t>-based directory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59443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Results – 8 Cores 4 Images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54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056" y="861237"/>
            <a:ext cx="5877277" cy="472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1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Variable Core Number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5517444"/>
            <a:ext cx="8565158" cy="634643"/>
          </a:xfrm>
        </p:spPr>
        <p:txBody>
          <a:bodyPr/>
          <a:lstStyle/>
          <a:p>
            <a:r>
              <a:rPr lang="en-US" sz="2600" dirty="0" smtClean="0"/>
              <a:t>What’s the trick? Cache-to-cache transfer is much faster than main memory access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55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99" y="810972"/>
            <a:ext cx="5926667" cy="470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67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Common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514754"/>
          </a:xfrm>
        </p:spPr>
        <p:txBody>
          <a:bodyPr/>
          <a:lstStyle/>
          <a:p>
            <a:r>
              <a:rPr lang="en-US" dirty="0" smtClean="0"/>
              <a:t>Interrupts</a:t>
            </a:r>
          </a:p>
          <a:p>
            <a:pPr lvl="1"/>
            <a:r>
              <a:rPr lang="en-US" dirty="0" smtClean="0"/>
              <a:t>More on this next week</a:t>
            </a:r>
          </a:p>
          <a:p>
            <a:pPr lvl="1"/>
            <a:r>
              <a:rPr lang="en-US" dirty="0" smtClean="0"/>
              <a:t>In Linux, typically divided in top and bottom handler</a:t>
            </a:r>
          </a:p>
          <a:p>
            <a:pPr lvl="1"/>
            <a:r>
              <a:rPr lang="en-US" dirty="0" smtClean="0"/>
              <a:t>Top (ISR): creates unpredictable interference</a:t>
            </a:r>
          </a:p>
          <a:p>
            <a:pPr lvl="1"/>
            <a:r>
              <a:rPr lang="en-US" dirty="0" smtClean="0"/>
              <a:t>Bottom (kernel thread): must be properly scheduled</a:t>
            </a:r>
          </a:p>
          <a:p>
            <a:r>
              <a:rPr lang="en-US" dirty="0" smtClean="0"/>
              <a:t>Priority Inversions in the Kernel</a:t>
            </a:r>
          </a:p>
          <a:p>
            <a:r>
              <a:rPr lang="en-US" dirty="0" smtClean="0"/>
              <a:t>Virtual Memory </a:t>
            </a:r>
          </a:p>
          <a:p>
            <a:pPr lvl="1"/>
            <a:r>
              <a:rPr lang="en-US" dirty="0" smtClean="0"/>
              <a:t>Paging has no concept of task priority</a:t>
            </a:r>
          </a:p>
          <a:p>
            <a:pPr lvl="1"/>
            <a:r>
              <a:rPr lang="en-US" dirty="0" smtClean="0"/>
              <a:t>Global replacement decisions do not guarantee isolation</a:t>
            </a:r>
          </a:p>
          <a:p>
            <a:r>
              <a:rPr lang="en-US" dirty="0" smtClean="0"/>
              <a:t>I/O Scheduling</a:t>
            </a:r>
          </a:p>
          <a:p>
            <a:pPr lvl="1"/>
            <a:r>
              <a:rPr lang="en-US" dirty="0" smtClean="0"/>
              <a:t>Similar to virtual memory, except the OS often has less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11018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Refresh: Multiprocessor Scheduling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36846" b="-36846"/>
          <a:stretch>
            <a:fillRect/>
          </a:stretch>
        </p:blipFill>
        <p:spPr>
          <a:xfrm>
            <a:off x="-1" y="956930"/>
            <a:ext cx="9310077" cy="51951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7990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Measured Overheads: Niagara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8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14" y="978467"/>
            <a:ext cx="7098112" cy="2968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14" y="4216399"/>
            <a:ext cx="7098112" cy="161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9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HR light tasks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438" r="-6438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82324094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_Black">
  <a:themeElements>
    <a:clrScheme name="Waterloo 1">
      <a:dk1>
        <a:sysClr val="windowText" lastClr="000000"/>
      </a:dk1>
      <a:lt1>
        <a:srgbClr val="FFFFFF"/>
      </a:lt1>
      <a:dk2>
        <a:srgbClr val="57068C"/>
      </a:dk2>
      <a:lt2>
        <a:srgbClr val="FFFFFF"/>
      </a:lt2>
      <a:accent1>
        <a:srgbClr val="0073CF"/>
      </a:accent1>
      <a:accent2>
        <a:srgbClr val="E98300"/>
      </a:accent2>
      <a:accent3>
        <a:srgbClr val="E0249A"/>
      </a:accent3>
      <a:accent4>
        <a:srgbClr val="009AA6"/>
      </a:accent4>
      <a:accent5>
        <a:srgbClr val="B6BF00"/>
      </a:accent5>
      <a:accent6>
        <a:srgbClr val="96172E"/>
      </a:accent6>
      <a:hlink>
        <a:srgbClr val="FECB00"/>
      </a:hlink>
      <a:folHlink>
        <a:srgbClr val="FECB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Engineering_Black</Template>
  <TotalTime>3566</TotalTime>
  <Words>1379</Words>
  <Application>Microsoft Macintosh PowerPoint</Application>
  <PresentationFormat>On-screen Show (4:3)</PresentationFormat>
  <Paragraphs>239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Engineering_Black</vt:lpstr>
      <vt:lpstr>ECE 720T5 Fall 2011       Cyber-Physical Systems</vt:lpstr>
      <vt:lpstr>Topic Today: OS</vt:lpstr>
      <vt:lpstr>LITMUS</vt:lpstr>
      <vt:lpstr>LITMUS </vt:lpstr>
      <vt:lpstr>Implementation Issues…</vt:lpstr>
      <vt:lpstr>Other Common Issues</vt:lpstr>
      <vt:lpstr>Refresh: Multiprocessor Scheduling</vt:lpstr>
      <vt:lpstr>Measured Overheads: Niagara</vt:lpstr>
      <vt:lpstr>Results: Niagara, HR light tasks</vt:lpstr>
      <vt:lpstr>Results: Niagara, HR medium tasks</vt:lpstr>
      <vt:lpstr>Results: Niagara, HR heavy tasks</vt:lpstr>
      <vt:lpstr>Results: Niagara, SR light tasks</vt:lpstr>
      <vt:lpstr>Results: Niagara, SR medium tasks</vt:lpstr>
      <vt:lpstr>Results: Niagara, SR heavy tasks</vt:lpstr>
      <vt:lpstr>Other Platforms…</vt:lpstr>
      <vt:lpstr>Scheduling Overhead, Intel</vt:lpstr>
      <vt:lpstr>Cache-Induced Delay, Intel</vt:lpstr>
      <vt:lpstr>Results: Intel, HR light tasks</vt:lpstr>
      <vt:lpstr>Results: Intel, HR medium tasks</vt:lpstr>
      <vt:lpstr>Results: Intel, HR heavy tasks</vt:lpstr>
      <vt:lpstr>Results: Intel, SR light tasks</vt:lpstr>
      <vt:lpstr>Results: Intel, SR medium tasks</vt:lpstr>
      <vt:lpstr>Results: Intel, SR heavy tasks</vt:lpstr>
      <vt:lpstr>Resource Sharing In Multicore</vt:lpstr>
      <vt:lpstr>Alternative?</vt:lpstr>
      <vt:lpstr>Examples…</vt:lpstr>
      <vt:lpstr>Overheads</vt:lpstr>
      <vt:lpstr>Spinning is better than suspending…</vt:lpstr>
      <vt:lpstr>… unless you care about background computation</vt:lpstr>
      <vt:lpstr>Simple Resource</vt:lpstr>
      <vt:lpstr>Complex Resource</vt:lpstr>
      <vt:lpstr>Interrupt Management</vt:lpstr>
      <vt:lpstr>Interrupt Management</vt:lpstr>
      <vt:lpstr>Interrupt Server - Results</vt:lpstr>
      <vt:lpstr>Other Solution – Gigabit Ethernet </vt:lpstr>
      <vt:lpstr>Results – Missed Deadlines for tau2</vt:lpstr>
      <vt:lpstr>Results –Received Packets for tau1</vt:lpstr>
      <vt:lpstr>Predictable Execution Model</vt:lpstr>
      <vt:lpstr>Predictable Execution Model (PREM)</vt:lpstr>
      <vt:lpstr>PREM and multicore scheduling</vt:lpstr>
      <vt:lpstr>Memory-Centric Scheduling</vt:lpstr>
      <vt:lpstr>How The Analysis Works</vt:lpstr>
      <vt:lpstr>Results – 8 Cores</vt:lpstr>
      <vt:lpstr>PREM and Cache Coherency</vt:lpstr>
      <vt:lpstr>MESI State Transitions</vt:lpstr>
      <vt:lpstr>Cache Coherency and Interference</vt:lpstr>
      <vt:lpstr>The Goal</vt:lpstr>
      <vt:lpstr>CC-PREM</vt:lpstr>
      <vt:lpstr>CC-PREM</vt:lpstr>
      <vt:lpstr>CC-PREM</vt:lpstr>
      <vt:lpstr>Application</vt:lpstr>
      <vt:lpstr>Automated Mapping and Scheduling</vt:lpstr>
      <vt:lpstr>Assumptions</vt:lpstr>
      <vt:lpstr>Results – 8 Cores 4 Images</vt:lpstr>
      <vt:lpstr>Results – Variable Core Number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rpellizz</dc:creator>
  <cp:lastModifiedBy>Rodolfo Pellizzoni</cp:lastModifiedBy>
  <cp:revision>486</cp:revision>
  <cp:lastPrinted>2011-10-12T04:59:54Z</cp:lastPrinted>
  <dcterms:created xsi:type="dcterms:W3CDTF">2011-07-11T00:40:10Z</dcterms:created>
  <dcterms:modified xsi:type="dcterms:W3CDTF">2011-11-09T04:55:12Z</dcterms:modified>
</cp:coreProperties>
</file>