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0"/>
  </p:notesMasterIdLst>
  <p:sldIdLst>
    <p:sldId id="256" r:id="rId2"/>
    <p:sldId id="283" r:id="rId3"/>
    <p:sldId id="257" r:id="rId4"/>
    <p:sldId id="258" r:id="rId5"/>
    <p:sldId id="259" r:id="rId6"/>
    <p:sldId id="262" r:id="rId7"/>
    <p:sldId id="263" r:id="rId8"/>
    <p:sldId id="261" r:id="rId9"/>
    <p:sldId id="397" r:id="rId10"/>
    <p:sldId id="268" r:id="rId11"/>
    <p:sldId id="272" r:id="rId12"/>
    <p:sldId id="274" r:id="rId13"/>
    <p:sldId id="279" r:id="rId14"/>
    <p:sldId id="280" r:id="rId15"/>
    <p:sldId id="281" r:id="rId16"/>
    <p:sldId id="269" r:id="rId17"/>
    <p:sldId id="282" r:id="rId18"/>
    <p:sldId id="267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1A90-CCB8-6046-9E88-9D9F3235ED80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3D02-C79D-2E40-8124-38682080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5B21A-A30D-7248-B22A-885522BAB4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5B21A-A30D-7248-B22A-885522BAB4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838200" y="3317875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8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838200" y="3983038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5950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94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89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5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85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50336"/>
            <a:ext cx="9144000" cy="48717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subsubtitle</a:t>
            </a:r>
            <a:r>
              <a:rPr lang="en-US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7083-2B07-0D4A-A034-844D4EC62AC5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726558-7E3F-3B4C-A91F-04F9FC4A5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431494"/>
            <a:ext cx="9144000" cy="818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36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7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3173"/>
            <a:ext cx="9144000" cy="2049518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8206"/>
            <a:ext cx="9144000" cy="769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97083-2B07-0D4A-A034-844D4EC62AC5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0C37A-44F7-6542-A25A-B34495E08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08500"/>
            <a:ext cx="9144000" cy="110402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2725"/>
            <a:ext cx="1051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1"/>
            <a:ext cx="1051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8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s.duke.edu/courses/spring16/compsci590.4/" TargetMode="External"/><Relationship Id="rId2" Type="http://schemas.openxmlformats.org/officeDocument/2006/relationships/hyperlink" Target="https://ocw.mit.edu/courses/electrical-engineering-and-computer-science/6-254-game-theory-with-engineering-applications-spring-2010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e.uwaterloo.ca/~smzahedi/crs/ece700t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A81D-E09A-FD43-A642-B33863D6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ECE700.07: Game Theory with</a:t>
            </a:r>
            <a:br>
              <a:rPr lang="en-US" dirty="0"/>
            </a:br>
            <a:r>
              <a:rPr lang="en-US" dirty="0"/>
              <a:t>Engineering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B03B-EFD1-7145-A11D-441F9D70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Seyed Majid Zahedi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934A0-9477-904D-8E86-D615AADE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Lecture 1: 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C8EBE-4575-A342-8315-A46FCADF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2" b="15112"/>
          <a:stretch/>
        </p:blipFill>
        <p:spPr>
          <a:xfrm>
            <a:off x="4831411" y="5215564"/>
            <a:ext cx="2736000" cy="1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8297-7ACC-504C-9869-C65D5A25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CA17-E4AD-5D48-BBEE-9D500ECEA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Optimization theory</a:t>
            </a:r>
            <a:r>
              <a:rPr lang="en-US" dirty="0"/>
              <a:t>: optimize single objective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Game theory</a:t>
            </a:r>
            <a:r>
              <a:rPr lang="en-US" dirty="0"/>
              <a:t>: study multi-agent decision making to understand</a:t>
            </a:r>
          </a:p>
          <a:p>
            <a:pPr lvl="1"/>
            <a:r>
              <a:rPr lang="en-US" dirty="0"/>
              <a:t>Competition, coordination, and cooperation among self-interested agents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5E964-C991-E646-A681-9541447A1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2656916"/>
            <a:ext cx="330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672E-B09B-084F-B792-69FB4808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83B0-1466-D54F-8F6E-8FC42D7B0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Mechanism design is a field in economics and game theory that takes an </a:t>
            </a:r>
            <a:r>
              <a:rPr lang="en-US" altLang="en-US" dirty="0">
                <a:solidFill>
                  <a:srgbClr val="FF0000"/>
                </a:solidFill>
              </a:rPr>
              <a:t>engineering approach </a:t>
            </a:r>
            <a:r>
              <a:rPr lang="en-US" altLang="en-US" dirty="0"/>
              <a:t>to designing economic mechanisms or incentives, toward </a:t>
            </a:r>
            <a:r>
              <a:rPr lang="en-US" altLang="en-US" dirty="0">
                <a:solidFill>
                  <a:srgbClr val="FF0000"/>
                </a:solidFill>
              </a:rPr>
              <a:t>desired objectives</a:t>
            </a:r>
            <a:r>
              <a:rPr lang="en-US" altLang="en-US" dirty="0"/>
              <a:t>, in strategic settings, where players act </a:t>
            </a:r>
            <a:r>
              <a:rPr lang="en-US" altLang="en-US" dirty="0">
                <a:solidFill>
                  <a:srgbClr val="FF0000"/>
                </a:solidFill>
              </a:rPr>
              <a:t>rationally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2000" dirty="0">
                <a:solidFill>
                  <a:srgbClr val="002060"/>
                </a:solidFill>
              </a:rPr>
              <a:t>[Wikipedia Aug. 2018]</a:t>
            </a:r>
          </a:p>
        </p:txBody>
      </p:sp>
    </p:spTree>
    <p:extLst>
      <p:ext uri="{BB962C8B-B14F-4D97-AF65-F5344CB8AC3E}">
        <p14:creationId xmlns:p14="http://schemas.microsoft.com/office/powerpoint/2010/main" val="14959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388" y="2863497"/>
            <a:ext cx="2457409" cy="1941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I: Resource Allocation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resource management systems </a:t>
            </a:r>
            <a:r>
              <a:rPr lang="en-US" dirty="0">
                <a:solidFill>
                  <a:srgbClr val="FF0000"/>
                </a:solidFill>
              </a:rPr>
              <a:t>robust to strategic behavior </a:t>
            </a:r>
          </a:p>
          <a:p>
            <a:r>
              <a:rPr lang="en-US" dirty="0"/>
              <a:t>Agents </a:t>
            </a:r>
            <a:r>
              <a:rPr lang="en-US" dirty="0">
                <a:solidFill>
                  <a:srgbClr val="FF0000"/>
                </a:solidFill>
              </a:rPr>
              <a:t>manipulate</a:t>
            </a:r>
            <a:r>
              <a:rPr lang="en-US" dirty="0"/>
              <a:t> management systems</a:t>
            </a:r>
          </a:p>
          <a:p>
            <a:r>
              <a:rPr lang="en-US" dirty="0"/>
              <a:t>Real-life Examples</a:t>
            </a:r>
          </a:p>
          <a:p>
            <a:pPr lvl="1"/>
            <a:r>
              <a:rPr lang="en-US" dirty="0"/>
              <a:t>Yahoo! MapReduce datacenter [A. </a:t>
            </a:r>
            <a:r>
              <a:rPr lang="en-US" dirty="0" err="1"/>
              <a:t>Ghodsi</a:t>
            </a:r>
            <a:r>
              <a:rPr lang="en-US" dirty="0"/>
              <a:t> et al. 2011]</a:t>
            </a:r>
            <a:br>
              <a:rPr lang="en-US" dirty="0"/>
            </a:br>
            <a:r>
              <a:rPr lang="en-US" dirty="0"/>
              <a:t>Map slots were congested, users ran long reduce tasks</a:t>
            </a:r>
          </a:p>
          <a:p>
            <a:pPr lvl="1"/>
            <a:r>
              <a:rPr lang="en-US" dirty="0"/>
              <a:t>Google Borg [A. </a:t>
            </a:r>
            <a:r>
              <a:rPr lang="it-IT" dirty="0" err="1"/>
              <a:t>Verma</a:t>
            </a:r>
            <a:r>
              <a:rPr lang="it-IT" dirty="0"/>
              <a:t> et al. ‎2015]</a:t>
            </a:r>
            <a:br>
              <a:rPr lang="en-US" dirty="0"/>
            </a:br>
            <a:r>
              <a:rPr lang="en-US" dirty="0"/>
              <a:t>Users inflated demands to avoid </a:t>
            </a:r>
            <a:r>
              <a:rPr lang="en-US" dirty="0" err="1"/>
              <a:t>colocated</a:t>
            </a:r>
            <a:r>
              <a:rPr lang="en-US" dirty="0"/>
              <a:t> tasks</a:t>
            </a:r>
            <a:br>
              <a:rPr lang="en-US" dirty="0"/>
            </a:br>
            <a:r>
              <a:rPr lang="en-US" dirty="0"/>
              <a:t>Users deflated demands to fit in on any machine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6EB97-BA28-B641-8410-33CC34F19F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68C4-5D67-DC42-80A2-604D2310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II: Electricity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86DE-C1E6-E54D-AB79-E417331CE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6730218" cy="5029828"/>
          </a:xfrm>
        </p:spPr>
        <p:txBody>
          <a:bodyPr/>
          <a:lstStyle/>
          <a:p>
            <a:r>
              <a:rPr lang="en-US" dirty="0"/>
              <a:t>Generators supply</a:t>
            </a:r>
            <a:r>
              <a:rPr lang="en-CA" dirty="0"/>
              <a:t> energy into grid</a:t>
            </a:r>
          </a:p>
          <a:p>
            <a:r>
              <a:rPr lang="en-CA" dirty="0"/>
              <a:t>Operator balances demand/supply</a:t>
            </a:r>
          </a:p>
          <a:p>
            <a:r>
              <a:rPr lang="en-CA" dirty="0"/>
              <a:t>Generators can strategically curtail generation to manipulate prices</a:t>
            </a:r>
          </a:p>
          <a:p>
            <a:r>
              <a:rPr lang="en-CA" dirty="0"/>
              <a:t>Electricity markets should be carefully studied, designed and regulated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DC972-8BD1-2447-8BDD-7E88B4BEA008}"/>
              </a:ext>
            </a:extLst>
          </p:cNvPr>
          <p:cNvGrpSpPr/>
          <p:nvPr/>
        </p:nvGrpSpPr>
        <p:grpSpPr>
          <a:xfrm>
            <a:off x="7796019" y="1680882"/>
            <a:ext cx="3557781" cy="2217478"/>
            <a:chOff x="4527396" y="1903906"/>
            <a:chExt cx="3557781" cy="221747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425AE-ED27-C348-8571-DB270522F9EB}"/>
                </a:ext>
              </a:extLst>
            </p:cNvPr>
            <p:cNvSpPr/>
            <p:nvPr/>
          </p:nvSpPr>
          <p:spPr>
            <a:xfrm>
              <a:off x="5706964" y="3905940"/>
              <a:ext cx="119864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 err="1"/>
                <a:t>www.euneighbours.eu</a:t>
              </a:r>
              <a:endParaRPr lang="en-US" sz="800" dirty="0"/>
            </a:p>
          </p:txBody>
        </p:sp>
        <p:pic>
          <p:nvPicPr>
            <p:cNvPr id="1026" name="Picture 2" descr="https://www.euneighbours.eu/sites/default/files/styles/node_image_wide/public/2017-06/Energy2.jpg?itok=oKMR5GT9">
              <a:extLst>
                <a:ext uri="{FF2B5EF4-FFF2-40B4-BE49-F238E27FC236}">
                  <a16:creationId xmlns:a16="http://schemas.microsoft.com/office/drawing/2014/main" id="{1B7FE8D0-6D5C-324A-9BE3-B87B42354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396" y="1903906"/>
              <a:ext cx="3557781" cy="2002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76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1F93-4874-0C42-A751-05007B82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III: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A2E5-ED9E-874D-8F0A-91DFEE0B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7053"/>
            <a:ext cx="10515600" cy="2328223"/>
          </a:xfrm>
        </p:spPr>
        <p:txBody>
          <a:bodyPr/>
          <a:lstStyle/>
          <a:p>
            <a:r>
              <a:rPr lang="en-CA" dirty="0"/>
              <a:t>Design protocols that guarantee </a:t>
            </a:r>
          </a:p>
          <a:p>
            <a:pPr lvl="1"/>
            <a:r>
              <a:rPr lang="en-CA" dirty="0"/>
              <a:t>No coalition has incentives to deviate</a:t>
            </a:r>
          </a:p>
          <a:p>
            <a:pPr lvl="1"/>
            <a:r>
              <a:rPr lang="en-CA" dirty="0"/>
              <a:t>If some coalition deviates, then no participating agent is worse of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D63A3C-DEF1-604D-818D-82D1A24DC26B}"/>
              </a:ext>
            </a:extLst>
          </p:cNvPr>
          <p:cNvGrpSpPr/>
          <p:nvPr/>
        </p:nvGrpSpPr>
        <p:grpSpPr>
          <a:xfrm>
            <a:off x="4823460" y="1803562"/>
            <a:ext cx="2545080" cy="2167565"/>
            <a:chOff x="4823460" y="1803562"/>
            <a:chExt cx="2545080" cy="2167565"/>
          </a:xfrm>
        </p:grpSpPr>
        <p:pic>
          <p:nvPicPr>
            <p:cNvPr id="4098" name="Picture 2" descr="https://www.blockchains-expert.com/wp-content/uploads/2018/03/Private-blockchain.jpg">
              <a:extLst>
                <a:ext uri="{FF2B5EF4-FFF2-40B4-BE49-F238E27FC236}">
                  <a16:creationId xmlns:a16="http://schemas.microsoft.com/office/drawing/2014/main" id="{58243A69-A6A6-E746-BD18-DC8966196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460" y="1803562"/>
              <a:ext cx="2545080" cy="1908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94D48C-5760-5D48-B555-B19FE1E31A24}"/>
                </a:ext>
              </a:extLst>
            </p:cNvPr>
            <p:cNvSpPr/>
            <p:nvPr/>
          </p:nvSpPr>
          <p:spPr>
            <a:xfrm>
              <a:off x="5381702" y="3755683"/>
              <a:ext cx="14285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 err="1"/>
                <a:t>www.blockchains-expert.com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45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9AB8-E9D4-3F41-AFF8-2211186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IV: Autonomous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1D25-6423-F042-9D24-24C0DDC08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6308188" cy="5029828"/>
          </a:xfrm>
        </p:spPr>
        <p:txBody>
          <a:bodyPr/>
          <a:lstStyle/>
          <a:p>
            <a:r>
              <a:rPr lang="en-US" dirty="0"/>
              <a:t>Autonomous cars constantly interact with other drivers</a:t>
            </a:r>
          </a:p>
          <a:p>
            <a:r>
              <a:rPr lang="en-US" dirty="0"/>
              <a:t>Different drivers deploy different decision making policies</a:t>
            </a:r>
          </a:p>
          <a:p>
            <a:r>
              <a:rPr lang="en-US" dirty="0"/>
              <a:t>Safety needs to be verified</a:t>
            </a:r>
          </a:p>
          <a:p>
            <a:pPr lvl="1"/>
            <a:r>
              <a:rPr lang="en-US" dirty="0"/>
              <a:t>Requires 275 million miles of driving</a:t>
            </a:r>
          </a:p>
          <a:p>
            <a:r>
              <a:rPr lang="en-US" dirty="0"/>
              <a:t>Game-theoretic traffic models could be used to test, compare, and calibrate control systems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A63E3C-D18A-5746-B5DB-03A521781A10}"/>
              </a:ext>
            </a:extLst>
          </p:cNvPr>
          <p:cNvGrpSpPr/>
          <p:nvPr/>
        </p:nvGrpSpPr>
        <p:grpSpPr>
          <a:xfrm>
            <a:off x="7281266" y="1680882"/>
            <a:ext cx="4072534" cy="2735620"/>
            <a:chOff x="7281266" y="1680882"/>
            <a:chExt cx="4072534" cy="27356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91C0F6-30A0-324E-B11D-F70919196877}"/>
                </a:ext>
              </a:extLst>
            </p:cNvPr>
            <p:cNvSpPr/>
            <p:nvPr/>
          </p:nvSpPr>
          <p:spPr>
            <a:xfrm>
              <a:off x="8703422" y="4201058"/>
              <a:ext cx="12282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err="1"/>
                <a:t>assets.aspeninstitute.org</a:t>
              </a:r>
              <a:endParaRPr lang="en-US" sz="800" dirty="0"/>
            </a:p>
          </p:txBody>
        </p:sp>
        <p:pic>
          <p:nvPicPr>
            <p:cNvPr id="3074" name="Picture 2" descr="https://assets.aspeninstitute.org/content/uploads/2018/01/Daimler-driverless-car-e1515703361137.jpg">
              <a:extLst>
                <a:ext uri="{FF2B5EF4-FFF2-40B4-BE49-F238E27FC236}">
                  <a16:creationId xmlns:a16="http://schemas.microsoft.com/office/drawing/2014/main" id="{3AA57C14-6F62-2447-818C-A84238E7C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266" y="1680882"/>
              <a:ext cx="4072534" cy="252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11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2A39-5011-E44B-BF9C-5129FBF8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V: Real-world Security  </a:t>
            </a:r>
            <a:r>
              <a:rPr lang="en-US" sz="2000" dirty="0"/>
              <a:t>[TEAMCORE group (USC)]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CC34-47AD-3A46-BB76-BE877CB8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Airport security: where to put checkpoints?</a:t>
            </a:r>
          </a:p>
          <a:p>
            <a:pPr lvl="1"/>
            <a:r>
              <a:rPr lang="en-US" dirty="0"/>
              <a:t>Deployed at LAX</a:t>
            </a:r>
          </a:p>
          <a:p>
            <a:r>
              <a:rPr lang="en-US" dirty="0"/>
              <a:t>Federal Air Marshals: which flights get FAM?</a:t>
            </a:r>
          </a:p>
          <a:p>
            <a:r>
              <a:rPr lang="en-US" dirty="0"/>
              <a:t>USA Coast Guard: which routs should be followed?</a:t>
            </a:r>
          </a:p>
          <a:p>
            <a:pPr lvl="1"/>
            <a:r>
              <a:rPr lang="en-US" dirty="0"/>
              <a:t>Deployed in Boston Harbor</a:t>
            </a:r>
          </a:p>
        </p:txBody>
      </p:sp>
      <p:pic>
        <p:nvPicPr>
          <p:cNvPr id="4" name="Picture 4" descr="fam_badge.jpg">
            <a:extLst>
              <a:ext uri="{FF2B5EF4-FFF2-40B4-BE49-F238E27FC236}">
                <a16:creationId xmlns:a16="http://schemas.microsoft.com/office/drawing/2014/main" id="{03EBACCF-3B08-7B41-BADB-379284E8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1998" y="1501495"/>
            <a:ext cx="128587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780F494E-6FF9-C943-8610-16D9AA58B017}"/>
              </a:ext>
            </a:extLst>
          </p:cNvPr>
          <p:cNvGrpSpPr>
            <a:grpSpLocks/>
          </p:cNvGrpSpPr>
          <p:nvPr/>
        </p:nvGrpSpPr>
        <p:grpSpPr bwMode="auto">
          <a:xfrm>
            <a:off x="9451936" y="3450944"/>
            <a:ext cx="2286000" cy="1882775"/>
            <a:chOff x="4572000" y="3352800"/>
            <a:chExt cx="4572000" cy="3505200"/>
          </a:xfrm>
        </p:grpSpPr>
        <p:pic>
          <p:nvPicPr>
            <p:cNvPr id="6" name="Picture 9" descr="C:\Users\Rathi\Desktop\tambe\coast_gaurd.jpg">
              <a:extLst>
                <a:ext uri="{FF2B5EF4-FFF2-40B4-BE49-F238E27FC236}">
                  <a16:creationId xmlns:a16="http://schemas.microsoft.com/office/drawing/2014/main" id="{95F7FAEA-C823-0B45-A424-0D9C3EC61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52800"/>
              <a:ext cx="4572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:\Users\Rathi\Desktop\tambe\USCoastGuard Logo.jpg">
              <a:extLst>
                <a:ext uri="{FF2B5EF4-FFF2-40B4-BE49-F238E27FC236}">
                  <a16:creationId xmlns:a16="http://schemas.microsoft.com/office/drawing/2014/main" id="{6D5F98DF-A42A-1B4E-B706-F794A6343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1" y="5562601"/>
              <a:ext cx="1295399" cy="129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14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DCAF-888B-BB48-A894-093CD389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0A1B7-56F3-7C4B-9029-5BDAB6508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3D8-2FB0-EC42-B13D-CE38D19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59C8-2AB8-E642-B38E-A8EBAA2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is a slightly modified version of ones prepared by</a:t>
            </a:r>
          </a:p>
          <a:p>
            <a:pPr lvl="1"/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Ozdaglar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MIT 6.254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Vincent </a:t>
            </a:r>
            <a:r>
              <a:rPr lang="en-US" dirty="0" err="1"/>
              <a:t>Conitzer</a:t>
            </a:r>
            <a:r>
              <a:rPr lang="en-US" dirty="0"/>
              <a:t> [</a:t>
            </a:r>
            <a:r>
              <a:rPr lang="en-US" dirty="0">
                <a:hlinkClick r:id="rId3"/>
              </a:rPr>
              <a:t>Duke CPS 590.4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62DA8-ADC6-994C-AB8A-B7C43E29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K-Beauty Contest Game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0C701-87E0-7243-AEB5-1D62F8C6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Let’s start with playing game</a:t>
            </a:r>
          </a:p>
          <a:p>
            <a:r>
              <a:rPr lang="en-US" altLang="en-US" dirty="0"/>
              <a:t>Everyone writes down a number between 0 and 100</a:t>
            </a:r>
          </a:p>
          <a:p>
            <a:r>
              <a:rPr lang="en-US" altLang="en-US" dirty="0"/>
              <a:t>Person closest to k = 2/3 of the average wins</a:t>
            </a:r>
          </a:p>
          <a:p>
            <a:r>
              <a:rPr lang="en-US" altLang="en-US" dirty="0"/>
              <a:t>Example:</a:t>
            </a:r>
          </a:p>
          <a:p>
            <a:pPr lvl="1"/>
            <a:r>
              <a:rPr lang="en-US" altLang="en-US" dirty="0"/>
              <a:t>A says 50 - B says 10 - C says 90</a:t>
            </a:r>
          </a:p>
          <a:p>
            <a:pPr lvl="1"/>
            <a:r>
              <a:rPr lang="en-US" altLang="en-US" dirty="0"/>
              <a:t>2/3 of average(50, 10, 90) = 2/3 * 50 = 33.33</a:t>
            </a:r>
          </a:p>
          <a:p>
            <a:pPr lvl="1"/>
            <a:r>
              <a:rPr lang="en-US" altLang="en-US" dirty="0"/>
              <a:t>A is closest (|50-33.33| = 16.67), so A wins</a:t>
            </a:r>
          </a:p>
        </p:txBody>
      </p:sp>
    </p:spTree>
    <p:extLst>
      <p:ext uri="{BB962C8B-B14F-4D97-AF65-F5344CB8AC3E}">
        <p14:creationId xmlns:p14="http://schemas.microsoft.com/office/powerpoint/2010/main" val="177667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F5C3-81E9-E942-85E1-9D4302C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69DA7-49D7-034E-A42E-52E805DF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mechanics</a:t>
            </a:r>
          </a:p>
          <a:p>
            <a:r>
              <a:rPr lang="en-US" dirty="0"/>
              <a:t>Outline and topics</a:t>
            </a:r>
          </a:p>
          <a:p>
            <a:r>
              <a:rPr lang="en-US" dirty="0"/>
              <a:t>What is game theory?</a:t>
            </a:r>
          </a:p>
          <a:p>
            <a:r>
              <a:rPr lang="en-US" dirty="0"/>
              <a:t>What is mechanism design?</a:t>
            </a:r>
          </a:p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15924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69E3-5BD9-E84A-A7DA-46AA24B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8C93-ABAF-4147-81CE-A529358B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  <a:p>
            <a:pPr lvl="1"/>
            <a:r>
              <a:rPr lang="en-US" dirty="0">
                <a:hlinkClick r:id="rId2"/>
              </a:rPr>
              <a:t>https://ece.uwaterloo.ca/~smzahedi/crs/ece700t7</a:t>
            </a:r>
            <a:endParaRPr lang="en-US" dirty="0"/>
          </a:p>
          <a:p>
            <a:pPr lvl="1"/>
            <a:r>
              <a:rPr lang="en-US" dirty="0"/>
              <a:t>All class information, lecture notes, assignments, etc.</a:t>
            </a:r>
          </a:p>
          <a:p>
            <a:r>
              <a:rPr lang="en-US" dirty="0"/>
              <a:t>Office hour</a:t>
            </a:r>
          </a:p>
          <a:p>
            <a:pPr lvl="1"/>
            <a:r>
              <a:rPr lang="en-US"/>
              <a:t>W 16:00 to 17:00, </a:t>
            </a:r>
            <a:r>
              <a:rPr lang="en-US" dirty="0"/>
              <a:t>or catch me after class, or send me email to setup meeting</a:t>
            </a:r>
          </a:p>
          <a:p>
            <a:r>
              <a:rPr lang="en-US" dirty="0"/>
              <a:t>Prerequisites </a:t>
            </a:r>
          </a:p>
          <a:p>
            <a:pPr lvl="1"/>
            <a:r>
              <a:rPr lang="en-US" dirty="0"/>
              <a:t>Basic knowledge of algorithms, probability, and optimization would be helpful</a:t>
            </a:r>
          </a:p>
        </p:txBody>
      </p:sp>
    </p:spTree>
    <p:extLst>
      <p:ext uri="{BB962C8B-B14F-4D97-AF65-F5344CB8AC3E}">
        <p14:creationId xmlns:p14="http://schemas.microsoft.com/office/powerpoint/2010/main" val="5864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AF3A-63CF-B145-9E1C-469756BE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A1BCB-FF49-6E46-B39F-12E9546B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Participation and pop quizzes 10%</a:t>
            </a:r>
          </a:p>
          <a:p>
            <a:r>
              <a:rPr lang="en-US" dirty="0"/>
              <a:t>Assignments 20%</a:t>
            </a:r>
          </a:p>
          <a:p>
            <a:pPr lvl="1"/>
            <a:r>
              <a:rPr lang="en-US" dirty="0"/>
              <a:t>Should be done individually, no group discussions</a:t>
            </a:r>
          </a:p>
          <a:p>
            <a:r>
              <a:rPr lang="en-US" dirty="0"/>
              <a:t>Midterm 30% (date TBD)</a:t>
            </a:r>
          </a:p>
          <a:p>
            <a:r>
              <a:rPr lang="en-US" dirty="0"/>
              <a:t>Project 40%</a:t>
            </a:r>
          </a:p>
          <a:p>
            <a:pPr lvl="1"/>
            <a:r>
              <a:rPr lang="en-US" dirty="0"/>
              <a:t>Could be done individually or in groups of 2</a:t>
            </a:r>
          </a:p>
          <a:p>
            <a:pPr lvl="1"/>
            <a:r>
              <a:rPr lang="en-US" dirty="0"/>
              <a:t>Should be on applications of game theory to engineering research problem</a:t>
            </a:r>
          </a:p>
          <a:p>
            <a:pPr lvl="2"/>
            <a:r>
              <a:rPr lang="en-US" dirty="0"/>
              <a:t>Experimental study via simulation of game-theoretic mechanisms</a:t>
            </a:r>
          </a:p>
          <a:p>
            <a:pPr lvl="2"/>
            <a:r>
              <a:rPr lang="en-US" dirty="0"/>
              <a:t>Theoretical analysis of game-theoretic models</a:t>
            </a:r>
          </a:p>
        </p:txBody>
      </p:sp>
    </p:spTree>
    <p:extLst>
      <p:ext uri="{BB962C8B-B14F-4D97-AF65-F5344CB8AC3E}">
        <p14:creationId xmlns:p14="http://schemas.microsoft.com/office/powerpoint/2010/main" val="27713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87F6-BC29-9546-8924-35ADC6F2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7BC4-E2FE-054E-A39C-B6B65238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There is no required textbook, here are useful references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Multi-agent Systems</a:t>
            </a:r>
            <a:r>
              <a:rPr lang="en-US" dirty="0"/>
              <a:t> by </a:t>
            </a:r>
            <a:r>
              <a:rPr lang="en-US" dirty="0" err="1"/>
              <a:t>Shoham</a:t>
            </a:r>
            <a:r>
              <a:rPr lang="en-US" dirty="0"/>
              <a:t> and </a:t>
            </a:r>
            <a:r>
              <a:rPr lang="en-US" dirty="0" err="1"/>
              <a:t>Leyton</a:t>
            </a:r>
            <a:r>
              <a:rPr lang="en-US" dirty="0"/>
              <a:t>-Brown (freely available online)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Game Theory </a:t>
            </a:r>
            <a:r>
              <a:rPr lang="en-US" dirty="0"/>
              <a:t>by </a:t>
            </a:r>
            <a:r>
              <a:rPr lang="en-US" dirty="0" err="1"/>
              <a:t>Fudenberg</a:t>
            </a:r>
            <a:r>
              <a:rPr lang="en-US" dirty="0"/>
              <a:t> and </a:t>
            </a:r>
            <a:r>
              <a:rPr lang="en-US" dirty="0" err="1"/>
              <a:t>Tirole</a:t>
            </a:r>
            <a:r>
              <a:rPr lang="en-US" dirty="0"/>
              <a:t>,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 Course in Game Theory </a:t>
            </a:r>
            <a:r>
              <a:rPr lang="en-US" dirty="0"/>
              <a:t>by Osborne and Rubinstein (freely available </a:t>
            </a:r>
            <a:r>
              <a:rPr lang="en-US" dirty="0" err="1"/>
              <a:t>onliene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Microeconomic Theory </a:t>
            </a:r>
            <a:r>
              <a:rPr lang="en-US" dirty="0"/>
              <a:t>by Mas-</a:t>
            </a:r>
            <a:r>
              <a:rPr lang="en-US" dirty="0" err="1"/>
              <a:t>Colell</a:t>
            </a:r>
            <a:r>
              <a:rPr lang="en-US" dirty="0"/>
              <a:t>, </a:t>
            </a:r>
            <a:r>
              <a:rPr lang="en-US" dirty="0" err="1"/>
              <a:t>Whinston</a:t>
            </a:r>
            <a:r>
              <a:rPr lang="en-US" dirty="0"/>
              <a:t>, and Green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Algorithmic Game Theory </a:t>
            </a:r>
            <a:r>
              <a:rPr lang="en-US" dirty="0"/>
              <a:t>by Nisan, </a:t>
            </a:r>
            <a:r>
              <a:rPr lang="en-US" dirty="0" err="1"/>
              <a:t>Roughgarden</a:t>
            </a:r>
            <a:r>
              <a:rPr lang="en-US" dirty="0"/>
              <a:t>, </a:t>
            </a:r>
            <a:r>
              <a:rPr lang="en-US" dirty="0" err="1"/>
              <a:t>Tardos</a:t>
            </a:r>
            <a:r>
              <a:rPr lang="en-US" dirty="0"/>
              <a:t>, and </a:t>
            </a:r>
            <a:r>
              <a:rPr lang="en-US" dirty="0" err="1"/>
              <a:t>Vazirani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7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196E-4A75-654E-B4B8-BD2D245C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DF6A-D640-664F-BDB0-5E0FEA989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Introduce fundamentals of game theory and mechanism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on theory, mathematical models, and equilibrium notions</a:t>
            </a:r>
          </a:p>
          <a:p>
            <a:pPr>
              <a:lnSpc>
                <a:spcPct val="150000"/>
              </a:lnSpc>
            </a:pPr>
            <a:r>
              <a:rPr lang="en-US" dirty="0"/>
              <a:t>Study examples from engineered systems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E.g., routing games, resource allocation, strategies in electricity markets, etc.</a:t>
            </a:r>
          </a:p>
        </p:txBody>
      </p:sp>
    </p:spTree>
    <p:extLst>
      <p:ext uri="{BB962C8B-B14F-4D97-AF65-F5344CB8AC3E}">
        <p14:creationId xmlns:p14="http://schemas.microsoft.com/office/powerpoint/2010/main" val="24336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7970-8FF1-CC43-B4B3-9CDB89AF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CDB20-1215-A847-A254-52907563B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form games</a:t>
            </a:r>
          </a:p>
          <a:p>
            <a:r>
              <a:rPr lang="en-US" dirty="0"/>
              <a:t>Extensive games with perfect information</a:t>
            </a:r>
          </a:p>
          <a:p>
            <a:r>
              <a:rPr lang="en-US" dirty="0"/>
              <a:t>Repeated games</a:t>
            </a:r>
          </a:p>
          <a:p>
            <a:r>
              <a:rPr lang="en-US" dirty="0"/>
              <a:t>Games with incomplete information</a:t>
            </a:r>
          </a:p>
          <a:p>
            <a:r>
              <a:rPr lang="en-US" dirty="0"/>
              <a:t>Mechanism design</a:t>
            </a:r>
          </a:p>
          <a:p>
            <a:r>
              <a:rPr lang="en-US" dirty="0"/>
              <a:t>Learning in games</a:t>
            </a:r>
          </a:p>
        </p:txBody>
      </p:sp>
    </p:spTree>
    <p:extLst>
      <p:ext uri="{BB962C8B-B14F-4D97-AF65-F5344CB8AC3E}">
        <p14:creationId xmlns:p14="http://schemas.microsoft.com/office/powerpoint/2010/main" val="32701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Study of </a:t>
            </a:r>
            <a:r>
              <a:rPr lang="en-US" dirty="0">
                <a:solidFill>
                  <a:srgbClr val="FF0000"/>
                </a:solidFill>
              </a:rPr>
              <a:t>mathematical models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conflict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cooperation</a:t>
            </a:r>
            <a:r>
              <a:rPr lang="en-US" dirty="0"/>
              <a:t> between intelligent rational decision-makers </a:t>
            </a:r>
            <a:br>
              <a:rPr lang="en-US" dirty="0"/>
            </a:br>
            <a:br>
              <a:rPr lang="en-US" dirty="0"/>
            </a:br>
            <a:r>
              <a:rPr lang="en-US" sz="1600" dirty="0">
                <a:solidFill>
                  <a:srgbClr val="002060"/>
                </a:solidFill>
              </a:rPr>
              <a:t>[Roger Myerson, Game Theory: Analysis of Conflict]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4325" y="8899525"/>
            <a:ext cx="2987675" cy="511175"/>
          </a:xfrm>
          <a:prstGeom prst="rect">
            <a:avLst/>
          </a:prstGeom>
        </p:spPr>
        <p:txBody>
          <a:bodyPr vert="horz" lIns="127999" tIns="64000" rIns="127999" bIns="64000" rtlCol="0" anchor="ctr"/>
          <a:lstStyle>
            <a:defPPr>
              <a:defRPr lang="en-US"/>
            </a:defPPr>
            <a:lvl1pPr marL="0" algn="r" defTabSz="639997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997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95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93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89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86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83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81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78" algn="l" defTabSz="63999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36EB97-BA28-B641-8410-33CC34F19F2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920x920.jpg"/>
          <p:cNvGrpSpPr/>
          <p:nvPr/>
        </p:nvGrpSpPr>
        <p:grpSpPr>
          <a:xfrm>
            <a:off x="7740450" y="1517950"/>
            <a:ext cx="2927749" cy="4385247"/>
            <a:chOff x="0" y="0"/>
            <a:chExt cx="4163909" cy="6236795"/>
          </a:xfrm>
        </p:grpSpPr>
        <p:pic>
          <p:nvPicPr>
            <p:cNvPr id="9" name="920x920.jpg" descr="920x920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7000" y="88900"/>
              <a:ext cx="3909910" cy="5906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920x920.jpg" descr="920x920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163910" cy="6236796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5431498" y="6697746"/>
            <a:ext cx="1375698" cy="18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71" dirty="0"/>
              <a:t>Fig. A Beautiful Mind, from s.hdnux.com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80BFB-23CD-CF47-85F8-05D150FA380D}"/>
              </a:ext>
            </a:extLst>
          </p:cNvPr>
          <p:cNvGrpSpPr/>
          <p:nvPr/>
        </p:nvGrpSpPr>
        <p:grpSpPr>
          <a:xfrm>
            <a:off x="7829746" y="1670863"/>
            <a:ext cx="2774859" cy="4707495"/>
            <a:chOff x="7380846" y="2829552"/>
            <a:chExt cx="3884802" cy="65904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A0F3B6-A3EB-F248-BEAA-50C72C0C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36794">
              <a:off x="7380846" y="2829552"/>
              <a:ext cx="3884802" cy="5779827"/>
            </a:xfrm>
            <a:prstGeom prst="rect">
              <a:avLst/>
            </a:prstGeom>
          </p:spPr>
        </p:pic>
        <p:sp>
          <p:nvSpPr>
            <p:cNvPr id="12" name="John von Neumann…">
              <a:extLst>
                <a:ext uri="{FF2B5EF4-FFF2-40B4-BE49-F238E27FC236}">
                  <a16:creationId xmlns:a16="http://schemas.microsoft.com/office/drawing/2014/main" id="{FFFDB878-25E9-AD48-9593-E39712DB44CB}"/>
                </a:ext>
              </a:extLst>
            </p:cNvPr>
            <p:cNvSpPr txBox="1"/>
            <p:nvPr/>
          </p:nvSpPr>
          <p:spPr>
            <a:xfrm>
              <a:off x="8012952" y="8701642"/>
              <a:ext cx="2620590" cy="718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6286" tIns="36286" rIns="36286" bIns="36286" numCol="1" anchor="ctr">
              <a:spAutoFit/>
            </a:bodyPr>
            <a:lstStyle/>
            <a:p>
              <a:pPr algn="ctr"/>
              <a:r>
                <a:rPr lang="en-CA" sz="1429" b="1" dirty="0">
                  <a:latin typeface="CMU Sans Serif"/>
                  <a:cs typeface="CMU Sans Serif"/>
                </a:rPr>
                <a:t>John Forbes Nash Jr.</a:t>
              </a:r>
            </a:p>
            <a:p>
              <a:pPr algn="ctr"/>
              <a:r>
                <a:rPr sz="1429" b="1" dirty="0">
                  <a:latin typeface="CMU Sans Serif"/>
                  <a:cs typeface="CMU Sans Serif"/>
                </a:rPr>
                <a:t>19</a:t>
              </a:r>
              <a:r>
                <a:rPr lang="en-US" sz="1429" b="1" dirty="0">
                  <a:latin typeface="CMU Sans Serif"/>
                  <a:cs typeface="CMU Sans Serif"/>
                </a:rPr>
                <a:t>28</a:t>
              </a:r>
              <a:r>
                <a:rPr sz="1429" b="1" dirty="0">
                  <a:latin typeface="CMU Sans Serif"/>
                  <a:cs typeface="CMU Sans Serif"/>
                </a:rPr>
                <a:t>-</a:t>
              </a:r>
              <a:r>
                <a:rPr lang="en-US" sz="1429" b="1" dirty="0">
                  <a:latin typeface="CMU Sans Serif"/>
                  <a:cs typeface="CMU Sans Serif"/>
                </a:rPr>
                <a:t>2015</a:t>
              </a:r>
              <a:endParaRPr sz="1429" b="1" dirty="0">
                <a:latin typeface="CMU Sans Serif"/>
                <a:cs typeface="CMU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9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3558</TotalTime>
  <Words>672</Words>
  <Application>Microsoft Macintosh PowerPoint</Application>
  <PresentationFormat>Widescreen</PresentationFormat>
  <Paragraphs>108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CMU Sans Serif</vt:lpstr>
      <vt:lpstr>Gill Sans Light</vt:lpstr>
      <vt:lpstr>Gill Sans SemiBold</vt:lpstr>
      <vt:lpstr>gill-sans</vt:lpstr>
      <vt:lpstr>ECE700.07: Game Theory with Engineering Applications</vt:lpstr>
      <vt:lpstr>K-Beauty Contest Game</vt:lpstr>
      <vt:lpstr>Overview</vt:lpstr>
      <vt:lpstr>Course Mechanics</vt:lpstr>
      <vt:lpstr>Course Requirements</vt:lpstr>
      <vt:lpstr>Text and References</vt:lpstr>
      <vt:lpstr>Course Information</vt:lpstr>
      <vt:lpstr>Tentative Topics</vt:lpstr>
      <vt:lpstr>Game Theory</vt:lpstr>
      <vt:lpstr>Game Theory</vt:lpstr>
      <vt:lpstr>Mechanism Design</vt:lpstr>
      <vt:lpstr>Example I: Resource Allocation</vt:lpstr>
      <vt:lpstr>Example II: Electricity Markets</vt:lpstr>
      <vt:lpstr>Example III: Blockchains</vt:lpstr>
      <vt:lpstr>Example IV: Autonomous Cars</vt:lpstr>
      <vt:lpstr>Example V: Real-world Security  [TEAMCORE group (USC)]</vt:lpstr>
      <vt:lpstr>Questions?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with Engineering Applications</dc:title>
  <dc:creator>Seyed Majid Zahedi</dc:creator>
  <cp:lastModifiedBy>Seyed Majid Zahedi</cp:lastModifiedBy>
  <cp:revision>139</cp:revision>
  <cp:lastPrinted>2018-10-15T15:34:02Z</cp:lastPrinted>
  <dcterms:created xsi:type="dcterms:W3CDTF">2018-08-27T16:38:39Z</dcterms:created>
  <dcterms:modified xsi:type="dcterms:W3CDTF">2019-09-12T02:44:58Z</dcterms:modified>
</cp:coreProperties>
</file>