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2"/>
  </p:notesMasterIdLst>
  <p:sldIdLst>
    <p:sldId id="256" r:id="rId2"/>
    <p:sldId id="283" r:id="rId3"/>
    <p:sldId id="304" r:id="rId4"/>
    <p:sldId id="303" r:id="rId5"/>
    <p:sldId id="306" r:id="rId6"/>
    <p:sldId id="336" r:id="rId7"/>
    <p:sldId id="307" r:id="rId8"/>
    <p:sldId id="308" r:id="rId9"/>
    <p:sldId id="310" r:id="rId10"/>
    <p:sldId id="312" r:id="rId11"/>
    <p:sldId id="313" r:id="rId12"/>
    <p:sldId id="314" r:id="rId13"/>
    <p:sldId id="315" r:id="rId14"/>
    <p:sldId id="311" r:id="rId15"/>
    <p:sldId id="324" r:id="rId16"/>
    <p:sldId id="317" r:id="rId17"/>
    <p:sldId id="319" r:id="rId18"/>
    <p:sldId id="320" r:id="rId19"/>
    <p:sldId id="290" r:id="rId20"/>
    <p:sldId id="294" r:id="rId21"/>
    <p:sldId id="295" r:id="rId22"/>
    <p:sldId id="291" r:id="rId23"/>
    <p:sldId id="292" r:id="rId24"/>
    <p:sldId id="297" r:id="rId25"/>
    <p:sldId id="299" r:id="rId26"/>
    <p:sldId id="300" r:id="rId27"/>
    <p:sldId id="301" r:id="rId28"/>
    <p:sldId id="302" r:id="rId29"/>
    <p:sldId id="326" r:id="rId30"/>
    <p:sldId id="327" r:id="rId31"/>
    <p:sldId id="328" r:id="rId32"/>
    <p:sldId id="330" r:id="rId33"/>
    <p:sldId id="298" r:id="rId34"/>
    <p:sldId id="287" r:id="rId35"/>
    <p:sldId id="284" r:id="rId36"/>
    <p:sldId id="285" r:id="rId37"/>
    <p:sldId id="286" r:id="rId38"/>
    <p:sldId id="331" r:id="rId39"/>
    <p:sldId id="333" r:id="rId40"/>
    <p:sldId id="334" r:id="rId4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3"/>
    <p:restoredTop sz="91414"/>
  </p:normalViewPr>
  <p:slideViewPr>
    <p:cSldViewPr snapToGrid="0" snapToObjects="1">
      <p:cViewPr varScale="1">
        <p:scale>
          <a:sx n="204" d="100"/>
          <a:sy n="204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people arrested for a crime, placed in separate rooms, and the authorities are trying to extract a confession. </a:t>
            </a:r>
            <a:r>
              <a:rPr lang="en-US" dirty="0"/>
              <a:t>What should each agent play?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F3D02-C79D-2E40-8124-386820800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agent should play a strictly dominated strategy 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knowledge of payoffs and rationality results in iterated elimination of strictly dominated strategies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an action is dominated by different strategies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F3D02-C79D-2E40-8124-386820800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F3D02-C79D-2E40-8124-386820800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4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0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95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7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s.duke.edu/courses/spring16/compsci590.4/" TargetMode="External"/><Relationship Id="rId2" Type="http://schemas.openxmlformats.org/officeDocument/2006/relationships/hyperlink" Target="https://ocw.mit.edu/courses/electrical-engineering-and-computer-science/6-254-game-theory-with-engineering-applications-spring-2010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3: </a:t>
            </a:r>
            <a:r>
              <a:rPr lang="en-CA" dirty="0"/>
              <a:t>Games in Normal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65C5-7F62-F848-8A3D-2BED2FC4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Dominated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D12AF-61FC-7C40-BC75-45310A4D1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strictly dominated </a:t>
                </a:r>
                <a:r>
                  <a:rPr lang="en-CA" dirty="0"/>
                  <a:t>for agent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weakly dominated </a:t>
                </a:r>
                <a:r>
                  <a:rPr lang="en-CA" dirty="0"/>
                  <a:t>for agent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D12AF-61FC-7C40-BC75-45310A4D1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2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0642-3E21-BC4B-8D5A-FE7E5E77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300" dirty="0"/>
              <a:t>Rationality and Strictly Dominated Strategies</a:t>
            </a:r>
            <a:endParaRPr lang="en-CA" sz="33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431-08DF-F941-818E-6E1C98AD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927"/>
            <a:ext cx="10515600" cy="2274036"/>
          </a:xfrm>
        </p:spPr>
        <p:txBody>
          <a:bodyPr>
            <a:normAutofit/>
          </a:bodyPr>
          <a:lstStyle/>
          <a:p>
            <a:r>
              <a:rPr lang="en-CA" dirty="0"/>
              <a:t>There is no DS because of additional “suicide” strategy</a:t>
            </a:r>
          </a:p>
          <a:p>
            <a:pPr lvl="1"/>
            <a:r>
              <a:rPr lang="en-CA" dirty="0"/>
              <a:t>Strictly dominated strategy for both prisoners</a:t>
            </a:r>
          </a:p>
          <a:p>
            <a:r>
              <a:rPr lang="en-CA" dirty="0"/>
              <a:t>No “rational” agent would choose “suicide”</a:t>
            </a:r>
          </a:p>
          <a:p>
            <a:pPr lvl="1"/>
            <a:r>
              <a:rPr lang="en-CA" dirty="0"/>
              <a:t>No agent should play strictly dominated strategy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8190D3-BB5F-A24C-93A6-4BD9DB112238}"/>
              </a:ext>
            </a:extLst>
          </p:cNvPr>
          <p:cNvGraphicFramePr>
            <a:graphicFrameLocks noGrp="1"/>
          </p:cNvGraphicFramePr>
          <p:nvPr/>
        </p:nvGraphicFramePr>
        <p:xfrm>
          <a:off x="3018264" y="1866530"/>
          <a:ext cx="6155472" cy="1723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868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1401084000"/>
                    </a:ext>
                  </a:extLst>
                </a:gridCol>
              </a:tblGrid>
              <a:tr h="47707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Prisoner 1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Suicide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13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(-1, -1)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(-3, 0)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-10)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13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-3)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(-2, -2)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(-1, -10)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413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Suicide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(-10, 0)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(-10, -1)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(-10, -10)</a:t>
                      </a:r>
                    </a:p>
                  </a:txBody>
                  <a:tcPr marL="56452" marR="56452" marT="28226" marB="282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96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C6C9-8FEF-FA4A-83ED-E53E58E2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300" dirty="0"/>
              <a:t>Rationality and Strictly Dominated Strategies (cont.)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1210-9123-5546-A4E5-045603828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CA" dirty="0"/>
              <a:t>If A1 knows that A2 is rational, then she can eliminate A2’s “suicide” strategy, and likewise for A2</a:t>
            </a:r>
          </a:p>
          <a:p>
            <a:pPr>
              <a:spcBef>
                <a:spcPts val="0"/>
              </a:spcBef>
            </a:pPr>
            <a:r>
              <a:rPr lang="en-CA" dirty="0"/>
              <a:t>After one round of elimination of strictly dominated strategies, we are back to prisoner’s dilemma game</a:t>
            </a:r>
          </a:p>
          <a:p>
            <a:pPr>
              <a:spcBef>
                <a:spcPts val="0"/>
              </a:spcBef>
            </a:pPr>
            <a:r>
              <a:rPr lang="en-CA" dirty="0"/>
              <a:t>Iterated elimination of strictly dominated strategies leads to unique outcome, “confess, confess”</a:t>
            </a:r>
          </a:p>
          <a:p>
            <a:pPr>
              <a:spcBef>
                <a:spcPts val="0"/>
              </a:spcBef>
            </a:pPr>
            <a:r>
              <a:rPr lang="en-CA" dirty="0"/>
              <a:t>Game is </a:t>
            </a:r>
            <a:r>
              <a:rPr lang="en-CA" dirty="0">
                <a:solidFill>
                  <a:srgbClr val="FF0000"/>
                </a:solidFill>
              </a:rPr>
              <a:t>dominance solvable </a:t>
            </a:r>
            <a:r>
              <a:rPr lang="en-CA" dirty="0"/>
              <a:t>(We will come back to this later)</a:t>
            </a:r>
          </a:p>
        </p:txBody>
      </p:sp>
    </p:spTree>
    <p:extLst>
      <p:ext uri="{BB962C8B-B14F-4D97-AF65-F5344CB8AC3E}">
        <p14:creationId xmlns:p14="http://schemas.microsoft.com/office/powerpoint/2010/main" val="32454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430A5D-674E-0E4F-A7C9-4CDE50628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Reasonable is Dominance Solvability?</a:t>
            </a:r>
            <a:endParaRPr lang="en-US" altLang="en-US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F2F68C7B-C583-E942-9356-3EAFA5063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Consider </a:t>
            </a:r>
            <a:r>
              <a:rPr lang="en-US" altLang="en-US" dirty="0">
                <a:solidFill>
                  <a:srgbClr val="FF0000"/>
                </a:solidFill>
              </a:rPr>
              <a:t>k-beauty contest game </a:t>
            </a:r>
            <a:r>
              <a:rPr lang="en-US" dirty="0"/>
              <a:t>is </a:t>
            </a:r>
            <a:r>
              <a:rPr lang="en-CA" dirty="0"/>
              <a:t>dominance solvable!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95BEEDC-09F6-664B-A217-7457554779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3128" y="2772997"/>
            <a:ext cx="0" cy="34358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1BFA31C-8DDC-4D46-BD24-80B4B034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522" y="6000547"/>
            <a:ext cx="364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BA5E598-1E4C-DF4A-A220-F6CE3076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569" y="2635577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dirty="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100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1A8F7759-A52C-3D49-8585-0F719A2C5E64}"/>
              </a:ext>
            </a:extLst>
          </p:cNvPr>
          <p:cNvSpPr>
            <a:spLocks/>
          </p:cNvSpPr>
          <p:nvPr/>
        </p:nvSpPr>
        <p:spPr bwMode="auto">
          <a:xfrm>
            <a:off x="5105778" y="2772997"/>
            <a:ext cx="168976" cy="1070180"/>
          </a:xfrm>
          <a:prstGeom prst="rightBrace">
            <a:avLst>
              <a:gd name="adj1" fmla="val 791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CA3E6F1-D069-984B-949E-8CAFC2C9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067" y="3667661"/>
            <a:ext cx="1592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dirty="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(2/3)*100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C69F89A-7093-4347-AA94-89794A47D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239" y="4304340"/>
            <a:ext cx="2460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dirty="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(2/3)*(2/3)*100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B766C8C3-CA59-8B47-B1AE-4502E5624F82}"/>
              </a:ext>
            </a:extLst>
          </p:cNvPr>
          <p:cNvSpPr>
            <a:spLocks/>
          </p:cNvSpPr>
          <p:nvPr/>
        </p:nvSpPr>
        <p:spPr bwMode="auto">
          <a:xfrm>
            <a:off x="5105778" y="3843177"/>
            <a:ext cx="168976" cy="732228"/>
          </a:xfrm>
          <a:prstGeom prst="rightBrace">
            <a:avLst>
              <a:gd name="adj1" fmla="val 36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5A7B2C5-379A-8B4D-9BA2-AED9FE3E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105" y="49723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A136C44-CCAA-BD4C-9720-CEB4AB91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04" y="3101894"/>
            <a:ext cx="1699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dominated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D46A202-8E32-0D4B-8AA0-2AC7DC4D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04" y="3941809"/>
            <a:ext cx="43457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rPr>
              <a:t>dominated after removal of (originally) dominated strategies</a:t>
            </a:r>
          </a:p>
        </p:txBody>
      </p:sp>
    </p:spTree>
    <p:extLst>
      <p:ext uri="{BB962C8B-B14F-4D97-AF65-F5344CB8AC3E}">
        <p14:creationId xmlns:p14="http://schemas.microsoft.com/office/powerpoint/2010/main" val="758857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uiExpand="1" build="p" bldLvl="2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297E-284F-CF47-B5D3-736E031D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Existence of Dominant Strategy Equilibrium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8216-2954-1E46-9067-89FEF0DE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Does matching pennies game have DSE?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Dominant strategy equilibria do </a:t>
            </a:r>
            <a:r>
              <a:rPr lang="en-CA" dirty="0">
                <a:solidFill>
                  <a:srgbClr val="FF0000"/>
                </a:solidFill>
              </a:rPr>
              <a:t>not always exist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113B44-A966-0D49-8736-E31C3343B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18908"/>
              </p:ext>
            </p:extLst>
          </p:nvPr>
        </p:nvGraphicFramePr>
        <p:xfrm>
          <a:off x="3999231" y="2685281"/>
          <a:ext cx="4193538" cy="148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84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401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"/>
                        </a:rPr>
                        <a:t>          Agent 2</a:t>
                      </a:r>
                    </a:p>
                    <a:p>
                      <a:pPr algn="just"/>
                      <a:r>
                        <a:rPr lang="en-US" sz="1600" dirty="0">
                          <a:latin typeface=""/>
                        </a:rPr>
                        <a:t>Agent 1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4124-DD6A-6845-AB2F-855E0401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733B8-244F-3345-904A-4CD331798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represents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best response </a:t>
                </a:r>
                <a:r>
                  <a:rPr lang="en-US" dirty="0">
                    <a:solidFill>
                      <a:srgbClr val="FF0000"/>
                    </a:solidFill>
                  </a:rPr>
                  <a:t>correspondence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Example: Cournot competition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0, 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order optimality condition gives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CA" dirty="0"/>
                  <a:t>Figure illustrates best response correspondences (functions here!)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733B8-244F-3345-904A-4CD331798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2F7095-F2F4-F245-8FAE-76EBA6BBD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99" b="19956"/>
          <a:stretch/>
        </p:blipFill>
        <p:spPr>
          <a:xfrm>
            <a:off x="8753706" y="2421983"/>
            <a:ext cx="2965296" cy="228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B5F42-F388-E24A-9755-C88793768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10" y="4486481"/>
            <a:ext cx="5017979" cy="12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A652-14B4-1D47-A97B-23BA4AE4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Pure Strategy Nash Equilibrium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4044E-1F30-5545-A1BC-5F815312E3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(Pure strategy) </a:t>
                </a:r>
                <a:r>
                  <a:rPr lang="en-CA" dirty="0">
                    <a:solidFill>
                      <a:srgbClr val="FF0000"/>
                    </a:solidFill>
                  </a:rPr>
                  <a:t>Nash equilibrium </a:t>
                </a:r>
                <a:r>
                  <a:rPr lang="en-CA" dirty="0"/>
                  <a:t>is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CA" dirty="0"/>
                  <a:t>No agent can profitably deviate given strategies of others</a:t>
                </a:r>
              </a:p>
              <a:p>
                <a:r>
                  <a:rPr lang="en-CA" dirty="0"/>
                  <a:t>In Nash equilibrium, </a:t>
                </a:r>
                <a:r>
                  <a:rPr lang="en-CA" dirty="0">
                    <a:solidFill>
                      <a:srgbClr val="FF0000"/>
                    </a:solidFill>
                  </a:rPr>
                  <a:t>best response correspondences intersect</a:t>
                </a:r>
              </a:p>
              <a:p>
                <a:r>
                  <a:rPr lang="en-CA" dirty="0"/>
                  <a:t>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Nash equilibrium </a:t>
                </a:r>
                <a:r>
                  <a:rPr lang="en-CA" dirty="0" err="1"/>
                  <a:t>iff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4044E-1F30-5545-A1BC-5F815312E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107B132-B50B-9946-8D7E-BC1E1D69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99" b="19956"/>
          <a:stretch/>
        </p:blipFill>
        <p:spPr>
          <a:xfrm>
            <a:off x="4613352" y="4356422"/>
            <a:ext cx="2965296" cy="22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305-6203-6746-ABE5-9D50BF3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CA" dirty="0"/>
              <a:t>Battle of the Sexes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C64E-33D6-344C-943F-3982109E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800"/>
            <a:ext cx="10515600" cy="2530476"/>
          </a:xfrm>
        </p:spPr>
        <p:txBody>
          <a:bodyPr/>
          <a:lstStyle/>
          <a:p>
            <a:r>
              <a:rPr lang="en-CA" dirty="0"/>
              <a:t>Couple agreed to meet this evening</a:t>
            </a:r>
          </a:p>
          <a:p>
            <a:r>
              <a:rPr lang="en-CA" dirty="0"/>
              <a:t>They cannot recall if they will be attending opera or football</a:t>
            </a:r>
          </a:p>
          <a:p>
            <a:r>
              <a:rPr lang="en-CA" dirty="0"/>
              <a:t>Husband prefers football, wife prefers opera</a:t>
            </a:r>
          </a:p>
          <a:p>
            <a:r>
              <a:rPr lang="en-CA" dirty="0"/>
              <a:t>Both prefer to go to same place rather than different ones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0E47E7-04EE-864C-9FEF-E0342E5C69BD}"/>
              </a:ext>
            </a:extLst>
          </p:cNvPr>
          <p:cNvGraphicFramePr>
            <a:graphicFrameLocks noGrp="1"/>
          </p:cNvGraphicFramePr>
          <p:nvPr/>
        </p:nvGraphicFramePr>
        <p:xfrm>
          <a:off x="3999231" y="2131335"/>
          <a:ext cx="4193538" cy="148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84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401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"/>
                        </a:rPr>
                        <a:t>               Wife</a:t>
                      </a:r>
                    </a:p>
                    <a:p>
                      <a:pPr algn="just"/>
                      <a:r>
                        <a:rPr lang="en-US" sz="1600" dirty="0">
                          <a:latin typeface=""/>
                        </a:rPr>
                        <a:t>Husband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Football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Opera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Football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(4, 1)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Opera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(1, 4)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0767-9FD7-A641-BFFB-324BA0CD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Existence of Pure Strategy Nash Equilibrium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DEC38-C043-7C49-9031-0D685FC7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matching pennies game have pure strategy 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Pure strategy Nash equilibria do </a:t>
            </a:r>
            <a:r>
              <a:rPr lang="en-CA" dirty="0">
                <a:solidFill>
                  <a:srgbClr val="FF0000"/>
                </a:solidFill>
              </a:rPr>
              <a:t>not always exist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3584D-CBAF-EC4C-849A-7705D7D5678E}"/>
              </a:ext>
            </a:extLst>
          </p:cNvPr>
          <p:cNvGraphicFramePr>
            <a:graphicFrameLocks noGrp="1"/>
          </p:cNvGraphicFramePr>
          <p:nvPr/>
        </p:nvGraphicFramePr>
        <p:xfrm>
          <a:off x="3999231" y="2448943"/>
          <a:ext cx="4193538" cy="148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84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401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"/>
                        </a:rPr>
                        <a:t>          Agent 2</a:t>
                      </a:r>
                    </a:p>
                    <a:p>
                      <a:pPr algn="just"/>
                      <a:r>
                        <a:rPr lang="en-US" sz="1600" dirty="0">
                          <a:latin typeface=""/>
                        </a:rPr>
                        <a:t>Agent 1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2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5847-B7A8-DB48-8439-AB1FEEE0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F0D2C-E773-A244-92C9-2C892C556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CA" dirty="0"/>
                  <a:t>denote set of probability measures over pure strategy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E.g., 45% left, 10% middle, and 45% right</a:t>
                </a:r>
              </a:p>
              <a:p>
                <a:r>
                  <a:rPr lang="en-US" dirty="0"/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CA" dirty="0"/>
                  <a:t>to denote mixed strategy of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dirty="0"/>
                  <a:t> to denote mixed strategy profile</a:t>
                </a:r>
              </a:p>
              <a:p>
                <a:pPr lvl="1"/>
                <a:r>
                  <a:rPr lang="en-CA" dirty="0"/>
                  <a:t>This implicitly assumes agents randomize </a:t>
                </a:r>
                <a:r>
                  <a:rPr lang="en-CA" b="1" dirty="0">
                    <a:solidFill>
                      <a:srgbClr val="FF0000"/>
                    </a:solidFill>
                  </a:rPr>
                  <a:t>independently</a:t>
                </a:r>
              </a:p>
              <a:p>
                <a:r>
                  <a:rPr lang="en-US" dirty="0"/>
                  <a:t>Similarly,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Following</a:t>
                </a:r>
                <a:r>
                  <a:rPr lang="en-CA" dirty="0"/>
                  <a:t> von Neumann-Morgenstern expected utility theory,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F0D2C-E773-A244-92C9-2C892C55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b="-3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D8787-8DDD-C847-B42D-E611D88F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9E9A-4BF6-394D-8E16-CC75FBA7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form games</a:t>
            </a:r>
          </a:p>
          <a:p>
            <a:r>
              <a:rPr lang="en-US" dirty="0"/>
              <a:t>Dominant strategy equilibrium</a:t>
            </a:r>
          </a:p>
          <a:p>
            <a:r>
              <a:rPr lang="en-US" dirty="0"/>
              <a:t>Pure and mixed Nash equilibrium</a:t>
            </a:r>
          </a:p>
          <a:p>
            <a:r>
              <a:rPr lang="en-US" dirty="0"/>
              <a:t>Iterative elimination of strictly dominated strategies</a:t>
            </a:r>
          </a:p>
          <a:p>
            <a:r>
              <a:rPr lang="en-US" dirty="0"/>
              <a:t>Price of anarchy</a:t>
            </a:r>
          </a:p>
          <a:p>
            <a:r>
              <a:rPr lang="en-US" dirty="0"/>
              <a:t>Correlated equilibrium</a:t>
            </a:r>
          </a:p>
          <a:p>
            <a:endParaRPr lang="en-US" dirty="0"/>
          </a:p>
          <a:p>
            <a:r>
              <a:rPr lang="en-US" dirty="0"/>
              <a:t>Readings:</a:t>
            </a:r>
          </a:p>
          <a:p>
            <a:pPr lvl="1"/>
            <a:r>
              <a:rPr lang="en-CA" dirty="0"/>
              <a:t>MAS Sec. 3.2 and 3.4, GT Sec. 1 and 2</a:t>
            </a:r>
          </a:p>
        </p:txBody>
      </p:sp>
    </p:spTree>
    <p:extLst>
      <p:ext uri="{BB962C8B-B14F-4D97-AF65-F5344CB8AC3E}">
        <p14:creationId xmlns:p14="http://schemas.microsoft.com/office/powerpoint/2010/main" val="179748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E383-910F-3643-A560-476253B4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Dominance by Mixed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6384B-7F9E-8047-A114-0A7ED02C9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1661"/>
                <a:ext cx="10515600" cy="252530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Agent 1 has no pure strategy that strictly dominates b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However, b is strictly dominated by mixed strategy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strictly dominated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Strictly dominated strategy is never played with positive probability in mixed strategy NE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However, weakly dominated strategies could be used in Nash equilibrium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6384B-7F9E-8047-A114-0A7ED02C9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1661"/>
                <a:ext cx="10515600" cy="2525301"/>
              </a:xfrm>
              <a:blipFill>
                <a:blip r:embed="rId2"/>
                <a:stretch>
                  <a:fillRect l="-483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8BB089-8674-9543-AF32-6E2BE1ED2F2F}"/>
              </a:ext>
            </a:extLst>
          </p:cNvPr>
          <p:cNvGraphicFramePr>
            <a:graphicFrameLocks noGrp="1"/>
          </p:cNvGraphicFramePr>
          <p:nvPr/>
        </p:nvGraphicFramePr>
        <p:xfrm>
          <a:off x="4283335" y="1910646"/>
          <a:ext cx="3625329" cy="1331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443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208443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208443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74818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latin typeface=""/>
                        </a:rPr>
                        <a:t>                Agent 2</a:t>
                      </a:r>
                    </a:p>
                    <a:p>
                      <a:pPr algn="just"/>
                      <a:r>
                        <a:rPr lang="en-US" sz="1100" dirty="0">
                          <a:latin typeface=""/>
                        </a:rPr>
                        <a:t>Agent 1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a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b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177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a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(2, 0)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(-1,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177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b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3177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c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(-1,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(2, 0)</a:t>
                      </a:r>
                    </a:p>
                  </a:txBody>
                  <a:tcPr marL="43400" marR="43400" marT="21700" marB="21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4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AEA3-9245-4243-A21E-464714B0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Elimination of Strictly Dominated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103AC-66AF-E841-8117-51AA7A533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each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define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| ∄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:  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  ∀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fa-IR" dirty="0"/>
              </a:p>
              <a:p>
                <a:r>
                  <a:rPr lang="en-US" dirty="0"/>
                  <a:t>And define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&gt;0</m:t>
                        </m:r>
                        <m:r>
                          <m:rPr>
                            <m:nor/>
                          </m:rPr>
                          <a:rPr lang="en-US" smtClean="0"/>
                          <m:t>  </m:t>
                        </m:r>
                        <m:r>
                          <m:rPr>
                            <m:nor/>
                          </m:rPr>
                          <a:rPr lang="en-US" dirty="0" smtClean="0"/>
                          <m:t>only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if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Finally,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/>
                  <a:t> as set of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strategies that survive IESDS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103AC-66AF-E841-8117-51AA7A533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12" r="-1327" b="-37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D405-2047-6B48-8BDC-FD88B950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Strategy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01777-300A-4D4F-B704-9A63F9764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n-CA" dirty="0"/>
                  <a:t>is (mixed strategy) Nash equilibrium if for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n-CA" dirty="0"/>
                  <a:t>is (mixed strategy) Nash equilibrium </a:t>
                </a:r>
                <a:r>
                  <a:rPr lang="en-CA" dirty="0" err="1"/>
                  <a:t>iff</a:t>
                </a:r>
                <a:r>
                  <a:rPr lang="en-CA" dirty="0"/>
                  <a:t> for each agent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Why?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Hint: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utility for playing mix strategies is convex combination of his utility when playing pure strategies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01777-300A-4D4F-B704-9A63F9764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9A2A-9B98-C64F-9891-28E1F12B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CA" dirty="0"/>
              <a:t>Mixed Strategy Nash Equilibria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917F4-8B0B-1742-8C42-7BC81213B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finite strategic form game,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NE </a:t>
                </a:r>
                <a:r>
                  <a:rPr lang="en-CA" dirty="0" err="1"/>
                  <a:t>iff</a:t>
                </a:r>
                <a:r>
                  <a:rPr lang="en-CA" dirty="0"/>
                  <a:t> for each agent, every pure strategy in support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 is best response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CA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CA" dirty="0"/>
                  <a:t>Why?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CA" dirty="0"/>
                  <a:t>Hint: If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puts positive probability on strategy that is not best response, shifting that probability to other strategies improves expected utility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CA" dirty="0">
                    <a:solidFill>
                      <a:srgbClr val="FF0000"/>
                    </a:solidFill>
                  </a:rPr>
                  <a:t>Every action in support of agent’s NE mixed strategy yields same utility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917F4-8B0B-1742-8C42-7BC81213B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7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C1FA-89D3-E046-B971-9C531113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Mixed Strategy 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E7CF0-7E82-6E44-9BF3-373E2415D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09158"/>
                <a:ext cx="10515600" cy="266780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Assume H goes to football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W goes to opera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Using mixed equilibrium characterization, we have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Mixed strategy Nash equilibrium utilities are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E7CF0-7E82-6E44-9BF3-373E2415D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09158"/>
                <a:ext cx="10515600" cy="2667805"/>
              </a:xfrm>
              <a:blipFill>
                <a:blip r:embed="rId2"/>
                <a:stretch>
                  <a:fillRect l="-483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6E6FC-83F7-B749-A8FA-63F01B0A02E9}"/>
              </a:ext>
            </a:extLst>
          </p:cNvPr>
          <p:cNvGraphicFramePr>
            <a:graphicFrameLocks noGrp="1"/>
          </p:cNvGraphicFramePr>
          <p:nvPr/>
        </p:nvGraphicFramePr>
        <p:xfrm>
          <a:off x="4397054" y="1950179"/>
          <a:ext cx="3387219" cy="1203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73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29073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29073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45537"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latin typeface=""/>
                        </a:rPr>
                        <a:t>               Wife</a:t>
                      </a:r>
                    </a:p>
                    <a:p>
                      <a:pPr algn="just"/>
                      <a:r>
                        <a:rPr lang="en-US" sz="1300" dirty="0">
                          <a:latin typeface=""/>
                        </a:rPr>
                        <a:t>Husband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Football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Opera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Football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(4, 1)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-1)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Opera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-1)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(1, 4)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6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D748-DB17-DC43-8504-692F2775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Example: Bertrand Competition with Capacity Constraints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F608D-CF7A-8A4B-8DD6-270D548D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Two firms charge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0, 1]</m:t>
                    </m:r>
                  </m:oMath>
                </a14:m>
                <a:r>
                  <a:rPr lang="en-CA" dirty="0"/>
                  <a:t> per unit of same good</a:t>
                </a:r>
              </a:p>
              <a:p>
                <a:r>
                  <a:rPr lang="en-CA" dirty="0"/>
                  <a:t>There is unit demand which has to be supplied</a:t>
                </a:r>
              </a:p>
              <a:p>
                <a:r>
                  <a:rPr lang="en-CA" dirty="0"/>
                  <a:t>Customers prefer firm with lower price</a:t>
                </a:r>
              </a:p>
              <a:p>
                <a:r>
                  <a:rPr lang="en-CA" dirty="0"/>
                  <a:t>Assume each firm has capacity constraint of 2/3 units of demand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, firm 2 gets 1/3 units of demand</a:t>
                </a:r>
              </a:p>
              <a:p>
                <a:r>
                  <a:rPr lang="en-CA" dirty="0"/>
                  <a:t>If both firms charge same price, each gets half of demand</a:t>
                </a:r>
              </a:p>
              <a:p>
                <a:r>
                  <a:rPr lang="en-CA" dirty="0"/>
                  <a:t>Utility of each firm is profit they make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, for both firms)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F608D-CF7A-8A4B-8DD6-270D548D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3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DE09-4CD2-1544-A116-E7449C7F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Bertrand Competition with Capacity Constraints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22D4-073E-7E44-AFE8-E5CB58A8DB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capacity constraint,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/>
                  <a:t> is unique pure strategy NE</a:t>
                </a:r>
              </a:p>
              <a:p>
                <a:pPr lvl="1"/>
                <a:r>
                  <a:rPr lang="en-CA" dirty="0"/>
                  <a:t>You will prove this in first assignment!</a:t>
                </a:r>
              </a:p>
              <a:p>
                <a:r>
                  <a:rPr lang="en-US" dirty="0"/>
                  <a:t>With capacity constraint,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is no longer pure strategy NE</a:t>
                </a:r>
              </a:p>
              <a:p>
                <a:pPr lvl="1"/>
                <a:r>
                  <a:rPr lang="en-CA" dirty="0"/>
                  <a:t>Either firm can increase its price and still have 1/3 units of demand</a:t>
                </a:r>
              </a:p>
              <a:p>
                <a:r>
                  <a:rPr lang="en-CA" dirty="0"/>
                  <a:t>We consider </a:t>
                </a:r>
                <a:r>
                  <a:rPr lang="en-CA" dirty="0">
                    <a:solidFill>
                      <a:srgbClr val="FF0000"/>
                    </a:solidFill>
                  </a:rPr>
                  <a:t>symmetric</a:t>
                </a:r>
                <a:r>
                  <a:rPr lang="en-CA" dirty="0"/>
                  <a:t> mixed strategy Nash equilibrium</a:t>
                </a:r>
              </a:p>
              <a:p>
                <a:pPr lvl="1"/>
                <a:r>
                  <a:rPr lang="en-CA" dirty="0"/>
                  <a:t>I.e., both firms use same mixed strategy</a:t>
                </a:r>
              </a:p>
              <a:p>
                <a:r>
                  <a:rPr lang="en-CA" dirty="0"/>
                  <a:t>We use cumulative distribution function,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CA" dirty="0"/>
                  <a:t>, for mixed strategies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22D4-073E-7E44-AFE8-E5CB58A8DB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8B55-2224-414E-AC8F-67103017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Bertrand Competition with Capacity Constraints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03990-1EC7-2F48-95C6-0CB21DB72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What is expected utility of firm 1 when it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firm 2 uses mixed strategy </a:t>
                </a:r>
                <a14:m>
                  <m:oMath xmlns:m="http://schemas.openxmlformats.org/officeDocument/2006/math">
                    <m:r>
                      <a:rPr lang="en-CA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CA" dirty="0"/>
                  <a:t>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CA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dirty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e>
                      </m:d>
                      <m:r>
                        <a:rPr lang="en-CA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>
                        <m:f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CA" dirty="0"/>
              </a:p>
              <a:p>
                <a:r>
                  <a:rPr lang="en-CA" dirty="0"/>
                  <a:t>Each action in support of mixed strategy must yield same utility at 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dirty="0"/>
                  <a:t> in support of </a:t>
                </a:r>
                <a14:m>
                  <m:oMath xmlns:m="http://schemas.openxmlformats.org/officeDocument/2006/math">
                    <m:r>
                      <a:rPr lang="en-CA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endParaRPr lang="en-CA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03990-1EC7-2F48-95C6-0CB21DB72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7FC7-F322-2F4F-89C4-1461C95A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Bertrand Competition with Capacity Constraints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65E9C-9296-664B-AA8F-5051739E1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Note that upper support of mixed strategy must be at </a:t>
                </a:r>
                <a14:m>
                  <m:oMath xmlns:m="http://schemas.openxmlformats.org/officeDocument/2006/math">
                    <m:r>
                      <a:rPr lang="en-CA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, which implies that </a:t>
                </a:r>
                <a14:m>
                  <m:oMath xmlns:m="http://schemas.openxmlformats.org/officeDocument/2006/math">
                    <m:r>
                      <a:rPr lang="en-CA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dirty="0" smtClean="0"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endParaRPr lang="en-CA" dirty="0"/>
              </a:p>
              <a:p>
                <a:r>
                  <a:rPr lang="en-CA" dirty="0"/>
                  <a:t>Combining with preceding, we obtain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65E9C-9296-664B-AA8F-5051739E1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19C0A3C-8747-F24C-87B4-DD427448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3580848"/>
            <a:ext cx="4622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1464-B792-A645-B629-A703F65B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Nash’s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A79C-A817-E541-A3DB-63A05425C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 (Nash)</a:t>
            </a:r>
            <a:r>
              <a:rPr lang="en-CA" dirty="0"/>
              <a:t>: </a:t>
            </a:r>
            <a:r>
              <a:rPr lang="en-CA" dirty="0">
                <a:solidFill>
                  <a:srgbClr val="FF0000"/>
                </a:solidFill>
              </a:rPr>
              <a:t>Every </a:t>
            </a:r>
            <a:r>
              <a:rPr lang="en-CA" u="sng" dirty="0">
                <a:solidFill>
                  <a:srgbClr val="FF0000"/>
                </a:solidFill>
              </a:rPr>
              <a:t>finite</a:t>
            </a:r>
            <a:r>
              <a:rPr lang="en-CA" dirty="0">
                <a:solidFill>
                  <a:srgbClr val="FF0000"/>
                </a:solidFill>
              </a:rPr>
              <a:t> game </a:t>
            </a:r>
            <a:r>
              <a:rPr lang="en-CA" dirty="0"/>
              <a:t>has mixed strategy NE</a:t>
            </a:r>
          </a:p>
          <a:p>
            <a:r>
              <a:rPr lang="en-CA" dirty="0"/>
              <a:t>Why is this important? </a:t>
            </a:r>
          </a:p>
          <a:p>
            <a:pPr lvl="1"/>
            <a:r>
              <a:rPr lang="en-CA" dirty="0"/>
              <a:t>Without knowing the existence of equilibrium, it is difficult (perhaps meaningless) to try to understand its properties</a:t>
            </a:r>
          </a:p>
          <a:p>
            <a:pPr lvl="1"/>
            <a:r>
              <a:rPr lang="en-CA" dirty="0"/>
              <a:t>Armed with this theorem, we also know that every finite game has at least one equilibrium, and thus we can simply try to locate equilibria </a:t>
            </a:r>
          </a:p>
          <a:p>
            <a:pPr lvl="1"/>
            <a:r>
              <a:rPr lang="en-CA" dirty="0"/>
              <a:t>Knowing that there might be multiple equilibria, we should study efficiency/inefficiency of games’ equilibria</a:t>
            </a:r>
          </a:p>
        </p:txBody>
      </p:sp>
    </p:spTree>
    <p:extLst>
      <p:ext uri="{BB962C8B-B14F-4D97-AF65-F5344CB8AC3E}">
        <p14:creationId xmlns:p14="http://schemas.microsoft.com/office/powerpoint/2010/main" val="288978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6CA8-22B1-E343-BF10-2DC77015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Strategic Form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EB4F9-7639-EA4D-92B7-10E7B0E01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Agents </a:t>
                </a:r>
                <a:r>
                  <a:rPr lang="en-CA" dirty="0"/>
                  <a:t>act simultaneously without knowledge of others’ actions</a:t>
                </a:r>
              </a:p>
              <a:p>
                <a:r>
                  <a:rPr lang="en-CA" dirty="0"/>
                  <a:t>Each game </a:t>
                </a:r>
                <a:r>
                  <a:rPr lang="en-CA" dirty="0">
                    <a:solidFill>
                      <a:srgbClr val="FF0000"/>
                    </a:solidFill>
                  </a:rPr>
                  <a:t>has to </a:t>
                </a:r>
                <a:r>
                  <a:rPr lang="en-CA" dirty="0"/>
                  <a:t>have</a:t>
                </a:r>
              </a:p>
              <a:p>
                <a:pPr lvl="1"/>
                <a:r>
                  <a:rPr lang="en-CA" dirty="0"/>
                  <a:t>(1) Set of agents (2) Set of actions (3) Utilities</a:t>
                </a:r>
              </a:p>
              <a:p>
                <a:r>
                  <a:rPr lang="en-CA" dirty="0"/>
                  <a:t>Formally, strategic form game is triplet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CA" dirty="0"/>
                  <a:t> is finite set of agents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set of available actions for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action of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is utility of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dirty="0"/>
                  <a:t> is set of all action profiles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vector</a:t>
                </a:r>
                <a:r>
                  <a:rPr lang="en-US" dirty="0"/>
                  <a:t> of actions for all agents except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set</a:t>
                </a:r>
                <a:r>
                  <a:rPr lang="en-US" dirty="0"/>
                  <a:t> of all action profiles for all agents except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strategy profile, or outcome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EB4F9-7639-EA4D-92B7-10E7B0E01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b="-5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6F63-A9A7-8649-9824-D783FAD5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Example: </a:t>
            </a:r>
            <a:r>
              <a:rPr lang="en-CA" dirty="0" err="1"/>
              <a:t>Braess’s</a:t>
            </a:r>
            <a:r>
              <a:rPr lang="en-CA" dirty="0"/>
              <a:t> Paradox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713C9-C263-AD4F-BF2A-E4F2DB46D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70983"/>
                <a:ext cx="10515600" cy="230598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There are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drivers commuting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indicates travel time in hours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drivers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drivers going through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going through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/>
                  <a:t> is NE</a:t>
                </a:r>
              </a:p>
              <a:p>
                <a:pPr lvl="1"/>
                <a:r>
                  <a:rPr lang="en-CA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713C9-C263-AD4F-BF2A-E4F2DB46D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70983"/>
                <a:ext cx="10515600" cy="2305980"/>
              </a:xfrm>
              <a:blipFill>
                <a:blip r:embed="rId2"/>
                <a:stretch>
                  <a:fillRect l="-965" t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FFD7702-BE4B-564C-B1E9-778D8265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07" y="1501495"/>
            <a:ext cx="2806786" cy="1899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E04E6-F73D-6F4C-979A-9DFCADAAA869}"/>
              </a:ext>
            </a:extLst>
          </p:cNvPr>
          <p:cNvSpPr txBox="1"/>
          <p:nvPr/>
        </p:nvSpPr>
        <p:spPr>
          <a:xfrm>
            <a:off x="4893587" y="6645273"/>
            <a:ext cx="24048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T. </a:t>
            </a:r>
            <a:r>
              <a:rPr lang="en-CA" sz="7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Roughgarden</a:t>
            </a:r>
            <a:r>
              <a:rPr lang="en-CA" sz="7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Lectures Notes on Algorithmic Game Theory</a:t>
            </a:r>
          </a:p>
        </p:txBody>
      </p:sp>
    </p:spTree>
    <p:extLst>
      <p:ext uri="{BB962C8B-B14F-4D97-AF65-F5344CB8AC3E}">
        <p14:creationId xmlns:p14="http://schemas.microsoft.com/office/powerpoint/2010/main" val="39166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98EF-EB0A-6044-9CFA-F87F2F9A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</a:t>
            </a:r>
            <a:r>
              <a:rPr lang="en-CA" dirty="0" err="1"/>
              <a:t>Braess’s</a:t>
            </a:r>
            <a:r>
              <a:rPr lang="en-CA" dirty="0"/>
              <a:t> Paradox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621AD-7279-254F-8CCB-0754522E2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08173"/>
                <a:ext cx="10515600" cy="256879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CA" dirty="0"/>
                  <a:t>Suppose we install teleportation device allowing drivers to travel instantly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CA" dirty="0"/>
              </a:p>
              <a:p>
                <a:pPr lvl="1">
                  <a:lnSpc>
                    <a:spcPct val="120000"/>
                  </a:lnSpc>
                </a:pPr>
                <a:r>
                  <a:rPr lang="en-CA" dirty="0"/>
                  <a:t>What is new NE? What is drivers’ commute time?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CA" dirty="0"/>
                  <a:t>What is optimal commute time?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CA" dirty="0"/>
                  <a:t>Does selfish routing does not minimize commute time?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dirty="0">
                    <a:solidFill>
                      <a:srgbClr val="FF0000"/>
                    </a:solidFill>
                  </a:rPr>
                  <a:t>Price of Anarchy (</a:t>
                </a:r>
                <a:r>
                  <a:rPr lang="en-CA" dirty="0" err="1">
                    <a:solidFill>
                      <a:srgbClr val="FF0000"/>
                    </a:solidFill>
                  </a:rPr>
                  <a:t>PoA</a:t>
                </a:r>
                <a:r>
                  <a:rPr lang="en-CA" dirty="0">
                    <a:solidFill>
                      <a:srgbClr val="FF0000"/>
                    </a:solidFill>
                  </a:rPr>
                  <a:t>) </a:t>
                </a:r>
                <a:r>
                  <a:rPr lang="en-CA" dirty="0"/>
                  <a:t>is ratio between system performance with strategic agents and best possible system performance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CA" dirty="0"/>
                  <a:t>Ratio between 2 and 3/2 in </a:t>
                </a:r>
                <a:r>
                  <a:rPr lang="en-CA" dirty="0" err="1"/>
                  <a:t>Braess’s</a:t>
                </a:r>
                <a:r>
                  <a:rPr lang="en-CA" dirty="0"/>
                  <a:t> Paradox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621AD-7279-254F-8CCB-0754522E2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08173"/>
                <a:ext cx="10515600" cy="2568790"/>
              </a:xfrm>
              <a:blipFill>
                <a:blip r:embed="rId2"/>
                <a:stretch>
                  <a:fillRect l="-48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0F0EF7-D926-A74D-9C96-EC907E6C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46" y="1761084"/>
            <a:ext cx="2413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FD9F-7918-0B43-8588-F3B649B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6CDAD-F09A-E249-A313-B927B5C13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CA" dirty="0"/>
                  <a:t>In NE, agents randomize </a:t>
                </a:r>
                <a:r>
                  <a:rPr lang="en-CA" dirty="0">
                    <a:solidFill>
                      <a:srgbClr val="FF0000"/>
                    </a:solidFill>
                  </a:rPr>
                  <a:t>over strategies </a:t>
                </a:r>
                <a:r>
                  <a:rPr lang="en-CA" dirty="0"/>
                  <a:t>independently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CA" dirty="0"/>
                  <a:t>Agents can randomize by communicating prior to taking actions</a:t>
                </a:r>
              </a:p>
              <a:p>
                <a:r>
                  <a:rPr lang="en-CA" dirty="0"/>
                  <a:t>Example: battle of the sexes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US" dirty="0"/>
                  <a:t>Unique mixed strategy NE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with utilities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CA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CA" dirty="0"/>
                  <a:t>Can they both do better by coordinating?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CA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CA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6CDAD-F09A-E249-A313-B927B5C13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E0A819-808F-4444-9F4D-14793651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44555"/>
              </p:ext>
            </p:extLst>
          </p:nvPr>
        </p:nvGraphicFramePr>
        <p:xfrm>
          <a:off x="4402390" y="3429000"/>
          <a:ext cx="3387219" cy="1203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73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29073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29073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45537"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latin typeface=""/>
                        </a:rPr>
                        <a:t>               Wife</a:t>
                      </a:r>
                    </a:p>
                    <a:p>
                      <a:pPr algn="just"/>
                      <a:r>
                        <a:rPr lang="en-US" sz="1300" dirty="0">
                          <a:latin typeface=""/>
                        </a:rPr>
                        <a:t>Husband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Football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Opera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Football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(4, 1)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-1)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Opera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-1)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(1, 4)</a:t>
                      </a:r>
                    </a:p>
                  </a:txBody>
                  <a:tcPr marL="51626" marR="51626" marT="25813" marB="258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2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ACC2-6115-EF41-93F3-CDCB6BE2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Strategies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D6BAB-3636-9342-A954-8680626FD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CA" dirty="0"/>
                  <a:t>Suppose there is publicly observable fair coin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CA" dirty="0"/>
                  <a:t>If it is heads/tails, they both get </a:t>
                </a:r>
                <a:r>
                  <a:rPr lang="en-CA" dirty="0">
                    <a:solidFill>
                      <a:srgbClr val="FF0000"/>
                    </a:solidFill>
                  </a:rPr>
                  <a:t>signal</a:t>
                </a:r>
                <a:r>
                  <a:rPr lang="en-CA" dirty="0"/>
                  <a:t> to go to football/opera</a:t>
                </a:r>
              </a:p>
              <a:p>
                <a:r>
                  <a:rPr lang="en-CA" dirty="0"/>
                  <a:t>If H/W sees heads, he/she believes that W/H will go to football, and therefore going to football is his/her best response</a:t>
                </a:r>
              </a:p>
              <a:p>
                <a:pPr lvl="1"/>
                <a:r>
                  <a:rPr lang="en-CA" dirty="0"/>
                  <a:t>Similar argument can be made when he/she sees tails</a:t>
                </a:r>
              </a:p>
              <a:p>
                <a:r>
                  <a:rPr lang="en-CA" dirty="0"/>
                  <a:t>When recommendation of coin is part of Nash equilibrium, no agent has any incentives to deviate </a:t>
                </a:r>
              </a:p>
              <a:p>
                <a:r>
                  <a:rPr lang="en-CA" dirty="0"/>
                  <a:t>Expected utilities for this play of game increases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2.5,2.5</m:t>
                        </m:r>
                      </m:e>
                    </m:d>
                  </m:oMath>
                </a14:m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D6BAB-3636-9342-A954-8680626FD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ADE2-7E24-7047-9F01-6A4DFAB7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5FBC8-0140-5945-BE85-2273885C2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Correlated </a:t>
                </a:r>
                <a:r>
                  <a:rPr lang="en-CA" dirty="0">
                    <a:solidFill>
                      <a:srgbClr val="FF0000"/>
                    </a:solidFill>
                  </a:rPr>
                  <a:t>equilibrium </a:t>
                </a:r>
                <a:r>
                  <a:rPr lang="en-CA" dirty="0"/>
                  <a:t>of finite game is joint probability distribution </a:t>
                </a:r>
                <a14:m>
                  <m:oMath xmlns:m="http://schemas.openxmlformats.org/officeDocument/2006/math">
                    <m:r>
                      <a:rPr lang="el-GR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such that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r>
                  <a:rPr lang="en-CA" dirty="0"/>
                  <a:t>Distribution </a:t>
                </a:r>
                <a14:m>
                  <m:oMath xmlns:m="http://schemas.openxmlformats.org/officeDocument/2006/math">
                    <m:r>
                      <a:rPr lang="el-GR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CA" dirty="0"/>
                  <a:t>is defined to be correlated equilibrium if no agent can benefit by deviating from her recommendation, assuming other agents play according to their recommendations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5FBC8-0140-5945-BE85-2273885C2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F82B-821C-604F-92D8-CFA5B08C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Example: Game of Chicken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A365-173B-6341-8F7E-16A438F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36893"/>
            <a:ext cx="10515600" cy="13400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(D, S) and (S, D) are Nash equilibria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cs typeface="Arial" panose="020B0604020202020204" pitchFamily="34" charset="0"/>
              </a:rPr>
              <a:t>They are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pure-strategy Nash equilibria</a:t>
            </a:r>
            <a:r>
              <a:rPr lang="en-US" altLang="en-US" dirty="0">
                <a:cs typeface="Arial" panose="020B0604020202020204" pitchFamily="34" charset="0"/>
              </a:rPr>
              <a:t>: nobody randomizes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cs typeface="Arial" panose="020B0604020202020204" pitchFamily="34" charset="0"/>
              </a:rPr>
              <a:t>They are also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strict Nash equilibria</a:t>
            </a:r>
            <a:r>
              <a:rPr lang="en-US" altLang="en-US" dirty="0">
                <a:cs typeface="Arial" panose="020B0604020202020204" pitchFamily="34" charset="0"/>
              </a:rPr>
              <a:t>: changing strategy will make agents strictly worse off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0C684E-D737-484B-BCD5-E1C32E900A80}"/>
              </a:ext>
            </a:extLst>
          </p:cNvPr>
          <p:cNvGrpSpPr/>
          <p:nvPr/>
        </p:nvGrpSpPr>
        <p:grpSpPr>
          <a:xfrm>
            <a:off x="2519060" y="1714859"/>
            <a:ext cx="7558134" cy="1352882"/>
            <a:chOff x="2519060" y="1714859"/>
            <a:chExt cx="7558134" cy="1352882"/>
          </a:xfrm>
        </p:grpSpPr>
        <p:pic>
          <p:nvPicPr>
            <p:cNvPr id="4" name="Picture 18" descr="MCj03985250000[1]">
              <a:extLst>
                <a:ext uri="{FF2B5EF4-FFF2-40B4-BE49-F238E27FC236}">
                  <a16:creationId xmlns:a16="http://schemas.microsoft.com/office/drawing/2014/main" id="{59FD09F0-0ADC-0743-ACB0-6CBD02AC2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060" y="1937401"/>
              <a:ext cx="1825625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9" descr="MCj03985230000[1]">
              <a:extLst>
                <a:ext uri="{FF2B5EF4-FFF2-40B4-BE49-F238E27FC236}">
                  <a16:creationId xmlns:a16="http://schemas.microsoft.com/office/drawing/2014/main" id="{1F9345C3-547B-B44F-8C92-0238A8CFB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219" y="1942956"/>
              <a:ext cx="18319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734F39-9B91-F44B-9E85-9DF970106A12}"/>
                </a:ext>
              </a:extLst>
            </p:cNvPr>
            <p:cNvGrpSpPr/>
            <p:nvPr/>
          </p:nvGrpSpPr>
          <p:grpSpPr>
            <a:xfrm>
              <a:off x="6410038" y="1717213"/>
              <a:ext cx="1753424" cy="1350528"/>
              <a:chOff x="6410038" y="1717213"/>
              <a:chExt cx="1753424" cy="1350528"/>
            </a:xfrm>
          </p:grpSpPr>
          <p:sp>
            <p:nvSpPr>
              <p:cNvPr id="9" name="Line 23">
                <a:extLst>
                  <a:ext uri="{FF2B5EF4-FFF2-40B4-BE49-F238E27FC236}">
                    <a16:creationId xmlns:a16="http://schemas.microsoft.com/office/drawing/2014/main" id="{82F620F8-B17F-1244-8E5C-68A89466C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61662" y="2498546"/>
                <a:ext cx="1701800" cy="0"/>
              </a:xfrm>
              <a:prstGeom prst="line">
                <a:avLst/>
              </a:prstGeom>
              <a:noFill/>
              <a:ln w="63500">
                <a:solidFill>
                  <a:schemeClr val="accent4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4">
                <a:extLst>
                  <a:ext uri="{FF2B5EF4-FFF2-40B4-BE49-F238E27FC236}">
                    <a16:creationId xmlns:a16="http://schemas.microsoft.com/office/drawing/2014/main" id="{C4CA5361-A6DE-564D-BA91-A5F26A324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262" y="2307797"/>
                <a:ext cx="965200" cy="0"/>
              </a:xfrm>
              <a:prstGeom prst="line">
                <a:avLst/>
              </a:prstGeom>
              <a:noFill/>
              <a:ln w="635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5">
                <a:extLst>
                  <a:ext uri="{FF2B5EF4-FFF2-40B4-BE49-F238E27FC236}">
                    <a16:creationId xmlns:a16="http://schemas.microsoft.com/office/drawing/2014/main" id="{48099550-39CB-1544-AAFB-71AEFB790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10038" y="1939497"/>
                <a:ext cx="800100" cy="368300"/>
              </a:xfrm>
              <a:prstGeom prst="line">
                <a:avLst/>
              </a:prstGeom>
              <a:noFill/>
              <a:ln w="63500">
                <a:solidFill>
                  <a:schemeClr val="accent4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28">
                <a:extLst>
                  <a:ext uri="{FF2B5EF4-FFF2-40B4-BE49-F238E27FC236}">
                    <a16:creationId xmlns:a16="http://schemas.microsoft.com/office/drawing/2014/main" id="{6C490337-EE89-E746-956A-E0FDC097C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1276" y="1717213"/>
                <a:ext cx="4953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4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38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Text Box 29">
                <a:extLst>
                  <a:ext uri="{FF2B5EF4-FFF2-40B4-BE49-F238E27FC236}">
                    <a16:creationId xmlns:a16="http://schemas.microsoft.com/office/drawing/2014/main" id="{87456740-B637-9240-ACF6-443E8564F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6995" y="2458141"/>
                <a:ext cx="42386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4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38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13ED36-A46A-B14F-9761-02F476DCFD15}"/>
                </a:ext>
              </a:extLst>
            </p:cNvPr>
            <p:cNvGrpSpPr/>
            <p:nvPr/>
          </p:nvGrpSpPr>
          <p:grpSpPr>
            <a:xfrm flipH="1" flipV="1">
              <a:off x="4374009" y="1714859"/>
              <a:ext cx="1753424" cy="1350528"/>
              <a:chOff x="6410038" y="1717213"/>
              <a:chExt cx="1753424" cy="1350528"/>
            </a:xfrm>
          </p:grpSpPr>
          <p:sp>
            <p:nvSpPr>
              <p:cNvPr id="22" name="Line 23">
                <a:extLst>
                  <a:ext uri="{FF2B5EF4-FFF2-40B4-BE49-F238E27FC236}">
                    <a16:creationId xmlns:a16="http://schemas.microsoft.com/office/drawing/2014/main" id="{7B4D5A15-96EE-C249-BC22-2A33C14ED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61662" y="2498546"/>
                <a:ext cx="1701800" cy="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C02FDBD9-CC31-0A45-8326-865729157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262" y="2307797"/>
                <a:ext cx="965200" cy="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4BD11371-26B1-CB4C-BF9D-DFE8A2E87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10038" y="1939497"/>
                <a:ext cx="800100" cy="368300"/>
              </a:xfrm>
              <a:prstGeom prst="line">
                <a:avLst/>
              </a:prstGeom>
              <a:noFill/>
              <a:ln w="635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90CCF95B-51F9-6B4E-AB96-8B7F976C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7421276" y="1717213"/>
                <a:ext cx="4953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4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en-US" sz="3800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29">
                <a:extLst>
                  <a:ext uri="{FF2B5EF4-FFF2-40B4-BE49-F238E27FC236}">
                    <a16:creationId xmlns:a16="http://schemas.microsoft.com/office/drawing/2014/main" id="{6FFD2252-21E1-514D-B372-BB1EB3A92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V="1">
                <a:off x="7456995" y="2458141"/>
                <a:ext cx="42386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4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3800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485FF9F-B7DD-6B45-8C5D-7652A7FF8A9F}"/>
              </a:ext>
            </a:extLst>
          </p:cNvPr>
          <p:cNvGraphicFramePr>
            <a:graphicFrameLocks noGrp="1"/>
          </p:cNvGraphicFramePr>
          <p:nvPr/>
        </p:nvGraphicFramePr>
        <p:xfrm>
          <a:off x="4321011" y="3273000"/>
          <a:ext cx="3549978" cy="121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32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8332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8332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50553"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latin typeface=""/>
                        </a:rPr>
                        <a:t>          Driver 2</a:t>
                      </a:r>
                    </a:p>
                    <a:p>
                      <a:pPr algn="just"/>
                      <a:r>
                        <a:rPr lang="en-US" sz="1300" dirty="0">
                          <a:latin typeface=""/>
                        </a:rPr>
                        <a:t>Driver 1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S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D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822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S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(-5, -5)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(1, -1)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822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D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1)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(0, 0)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8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1927-ECC5-6D44-915E-62E68415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Game of Chicken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9E12E2-6948-C24D-8DDE-D1E85B97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3527"/>
                <a:ext cx="10515600" cy="289343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Assume D1 dodges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D2 dodges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Using mixed equilibrium characterization, we have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Mixed strategy Nash equilibrium utilities are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people may die</a:t>
                </a:r>
                <a:r>
                  <a:rPr lang="en-US" dirty="0">
                    <a:ea typeface="Cambria Math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9E12E2-6948-C24D-8DDE-D1E85B97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3527"/>
                <a:ext cx="10515600" cy="2893436"/>
              </a:xfrm>
              <a:blipFill>
                <a:blip r:embed="rId2"/>
                <a:stretch>
                  <a:fillRect l="-603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B5D242-D47E-DD4F-B281-5CAF26D8E655}"/>
              </a:ext>
            </a:extLst>
          </p:cNvPr>
          <p:cNvGraphicFramePr>
            <a:graphicFrameLocks noGrp="1"/>
          </p:cNvGraphicFramePr>
          <p:nvPr/>
        </p:nvGraphicFramePr>
        <p:xfrm>
          <a:off x="4321011" y="1725652"/>
          <a:ext cx="3549978" cy="121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32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8332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8332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50553"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latin typeface=""/>
                        </a:rPr>
                        <a:t>          Driver 2</a:t>
                      </a:r>
                    </a:p>
                    <a:p>
                      <a:pPr algn="just"/>
                      <a:r>
                        <a:rPr lang="en-US" sz="1300" dirty="0">
                          <a:latin typeface=""/>
                        </a:rPr>
                        <a:t>Driver 1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S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D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822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S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(-5, -5)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(1, -1)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822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D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(-1, 1)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"/>
                        </a:rPr>
                        <a:t>(0, 0)</a:t>
                      </a:r>
                    </a:p>
                  </a:txBody>
                  <a:tcPr marL="52208" marR="52208" marT="26104" marB="261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02DF-603D-C74B-819F-344CDA22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Game of Chicken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AC14E-BC59-2E48-8971-E33D48CBE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Is this </a:t>
                </a:r>
                <a:r>
                  <a:rPr lang="en-US" altLang="en-US" sz="2400" dirty="0"/>
                  <a:t>correlated equilibrium?</a:t>
                </a:r>
              </a:p>
              <a:p>
                <a:r>
                  <a:rPr lang="en-US" altLang="en-US" sz="2400" dirty="0"/>
                  <a:t>If D1 gets signal to dodge</a:t>
                </a:r>
              </a:p>
              <a:p>
                <a:pPr lvl="1"/>
                <a:r>
                  <a:rPr lang="en-US" altLang="en-US" sz="2000" dirty="0"/>
                  <a:t>Conditional probability that D2 dodges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en-US" sz="2000" dirty="0" smtClean="0">
                            <a:latin typeface="Cambria Math" panose="02040503050406030204" pitchFamily="18" charset="0"/>
                          </a:rPr>
                          <m:t>.2</m:t>
                        </m:r>
                      </m:num>
                      <m:den>
                        <m:r>
                          <a:rPr lang="en-US" altLang="en-US" sz="2000" dirty="0" smtClean="0">
                            <a:latin typeface="Cambria Math" panose="02040503050406030204" pitchFamily="18" charset="0"/>
                          </a:rPr>
                          <m:t>0.2+0.4</m:t>
                        </m:r>
                      </m:den>
                    </m:f>
                    <m:r>
                      <a:rPr lang="en-US" altLang="en-US" sz="200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Expected utility of dodging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000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Expected utility of going straight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000" dirty="0" smtClean="0">
                        <a:latin typeface="Cambria Math" panose="02040503050406030204" pitchFamily="18" charset="0"/>
                      </a:rPr>
                      <m:t>×1+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sz="2000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altLang="en-US" sz="2000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en-US" sz="2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Following recommendation is better</a:t>
                </a:r>
              </a:p>
              <a:p>
                <a:r>
                  <a:rPr lang="en-US" altLang="en-US" sz="2400" dirty="0"/>
                  <a:t>If D1 gets signal to go straight, she knows that D2 is told to dodge, so again, D1 wants to follow recommendation</a:t>
                </a:r>
              </a:p>
              <a:p>
                <a:r>
                  <a:rPr lang="en-US" altLang="en-US" sz="2400" dirty="0"/>
                  <a:t>Similar analysis works for D2, so nobody dies!</a:t>
                </a:r>
              </a:p>
              <a:p>
                <a:r>
                  <a:rPr lang="en-US" altLang="en-US" sz="2400" dirty="0"/>
                  <a:t>Expected utilities increase to </a:t>
                </a:r>
                <a14:m>
                  <m:oMath xmlns:m="http://schemas.openxmlformats.org/officeDocument/2006/math">
                    <m:r>
                      <a:rPr lang="en-US" altLang="en-US" sz="2400" dirty="0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AC14E-BC59-2E48-8971-E33D48CBE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B391F4-1C7B-DC45-9416-2DB48226B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45508"/>
              </p:ext>
            </p:extLst>
          </p:nvPr>
        </p:nvGraphicFramePr>
        <p:xfrm>
          <a:off x="8329728" y="1676401"/>
          <a:ext cx="3024072" cy="1429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024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08024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08024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1779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          Driver 2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Driver 1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S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D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S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(-5, -5)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0%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(1, -1)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40%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D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(-1, 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40%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(0, 0)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"/>
                        </a:rPr>
                        <a:t>20%</a:t>
                      </a:r>
                    </a:p>
                  </a:txBody>
                  <a:tcPr marL="44474" marR="44474" marT="22237" marB="22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D6A6-63A9-1A43-B504-7D7A2B97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Characterization of 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2F141-D384-2342-81C4-5B13032A5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Proposition</a:t>
                </a:r>
              </a:p>
              <a:p>
                <a:pPr lvl="1"/>
                <a:r>
                  <a:rPr lang="en-CA" sz="2000" dirty="0"/>
                  <a:t>Joint distribution </a:t>
                </a:r>
                <a14:m>
                  <m:oMath xmlns:m="http://schemas.openxmlformats.org/officeDocument/2006/math"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correlated equilibrium of finite game </a:t>
                </a:r>
                <a:r>
                  <a:rPr lang="en-CA" sz="2000" dirty="0" err="1"/>
                  <a:t>iff</a:t>
                </a:r>
                <a:endParaRPr lang="en-CA" sz="20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800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A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dirty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Proof</a:t>
                </a:r>
              </a:p>
              <a:p>
                <a:pPr lvl="1"/>
                <a:r>
                  <a:rPr lang="en-CA" sz="2000" dirty="0"/>
                  <a:t>By definition of conditional probability, correlated equilibrium can be written as </a:t>
                </a:r>
              </a:p>
              <a:p>
                <a:pPr marL="914400" lvl="2" indent="0">
                  <a:buNone/>
                </a:pPr>
                <a:endParaRPr lang="en-US" sz="1800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CA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180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18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CA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sz="1800" dirty="0"/>
              </a:p>
              <a:p>
                <a:pPr lvl="1"/>
                <a:endParaRPr lang="en-CA" sz="2000" dirty="0"/>
              </a:p>
              <a:p>
                <a:pPr lvl="1"/>
                <a:r>
                  <a:rPr lang="en-CA" sz="2000" dirty="0"/>
                  <a:t>Denominator does not depend on variable of sum, so it can be factored and cancelled</a:t>
                </a:r>
              </a:p>
              <a:p>
                <a:pPr lvl="1"/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CA" sz="2000" dirty="0"/>
                  <a:t>, then LHS of Proposition is zero regardless of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so equation always holds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2F141-D384-2342-81C4-5B13032A5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8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91F-D33A-5A4C-A6D7-14CCAFEE3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E274-9D04-3741-9DB2-E4EDDAA0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Prisoner’s Dilemma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A17D6-5BD9-0F41-B224-B654D3448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2361"/>
                <a:ext cx="10515600" cy="22929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number denotes utility of A1 and second number utility of A2</a:t>
                </a:r>
              </a:p>
              <a:p>
                <a:pPr lvl="1"/>
                <a:r>
                  <a:rPr lang="en-US" dirty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column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 cell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A17D6-5BD9-0F41-B224-B654D3448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2361"/>
                <a:ext cx="10515600" cy="2292915"/>
              </a:xfrm>
              <a:blipFill>
                <a:blip r:embed="rId3"/>
                <a:stretch>
                  <a:fillRect l="-965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20E80-DC7F-2742-9D24-8ABC576D1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06550"/>
              </p:ext>
            </p:extLst>
          </p:nvPr>
        </p:nvGraphicFramePr>
        <p:xfrm>
          <a:off x="3152079" y="1925426"/>
          <a:ext cx="5887842" cy="170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614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962614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962614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615436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800" dirty="0">
                          <a:latin typeface=""/>
                        </a:rPr>
                        <a:t>Prisoner 1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Stay Silent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Confess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539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Stay Silent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(-1, -1)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(-3, 0)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539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Confess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(0, -3)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"/>
                        </a:rPr>
                        <a:t>(-2, -2)</a:t>
                      </a:r>
                    </a:p>
                  </a:txBody>
                  <a:tcPr marL="73633" marR="73633" marT="36816" marB="36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275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ones prepared by</a:t>
            </a:r>
          </a:p>
          <a:p>
            <a:pPr lvl="1"/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Ozdaglar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MIT 6.254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 [</a:t>
            </a:r>
            <a:r>
              <a:rPr lang="en-US" dirty="0">
                <a:hlinkClick r:id="rId3"/>
              </a:rPr>
              <a:t>Duke CPS 590.4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2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4190-F7CB-1F42-8498-F9F0E3D6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BFFB-D86A-AC47-B614-7208F3D5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Strategy is </a:t>
            </a:r>
            <a:r>
              <a:rPr lang="en-CA" dirty="0">
                <a:solidFill>
                  <a:srgbClr val="FF0000"/>
                </a:solidFill>
              </a:rPr>
              <a:t>complete description </a:t>
            </a:r>
            <a:r>
              <a:rPr lang="en-CA" dirty="0"/>
              <a:t>of how to play</a:t>
            </a:r>
          </a:p>
          <a:p>
            <a:r>
              <a:rPr lang="en-CA" dirty="0"/>
              <a:t>It requires full contingent planning</a:t>
            </a:r>
          </a:p>
          <a:p>
            <a:pPr lvl="1"/>
            <a:r>
              <a:rPr lang="en-CA" dirty="0"/>
              <a:t>As if you have to delegate play to “computer”</a:t>
            </a:r>
          </a:p>
          <a:p>
            <a:pPr lvl="1"/>
            <a:r>
              <a:rPr lang="en-CA" dirty="0"/>
              <a:t>You would have to spell out how game should be played in every contingency</a:t>
            </a:r>
          </a:p>
          <a:p>
            <a:pPr lvl="1"/>
            <a:r>
              <a:rPr lang="en-CA" dirty="0"/>
              <a:t>In chess, for example, this would be an impossible task</a:t>
            </a:r>
          </a:p>
          <a:p>
            <a:r>
              <a:rPr lang="en-CA" dirty="0"/>
              <a:t>In strategic form games, there is no difference between action and strategy (we will use them interchangeably)</a:t>
            </a:r>
          </a:p>
        </p:txBody>
      </p:sp>
    </p:spTree>
    <p:extLst>
      <p:ext uri="{BB962C8B-B14F-4D97-AF65-F5344CB8AC3E}">
        <p14:creationId xmlns:p14="http://schemas.microsoft.com/office/powerpoint/2010/main" val="34212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5810-5D50-6342-BF96-B20EF61E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Strategy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F5EBD0-D3BA-8344-9C9D-DE3DBADFE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finite for all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game is called </a:t>
                </a:r>
                <a:r>
                  <a:rPr lang="en-CA" dirty="0">
                    <a:solidFill>
                      <a:srgbClr val="FF0000"/>
                    </a:solidFill>
                  </a:rPr>
                  <a:t>finite game</a:t>
                </a:r>
              </a:p>
              <a:p>
                <a:r>
                  <a:rPr lang="en-CA" dirty="0"/>
                  <a:t>For 2 agents and small action sets, it can be expressed in matrix form</a:t>
                </a:r>
              </a:p>
              <a:p>
                <a:r>
                  <a:rPr lang="en-CA" dirty="0"/>
                  <a:t>Example: matching pennies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Game represents pure conflict; one player’s utility is negative other player’s utility; thus, zero sum game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F5EBD0-D3BA-8344-9C9D-DE3DBADFE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F7D032-ED3C-314A-9A4B-F260D26BE109}"/>
              </a:ext>
            </a:extLst>
          </p:cNvPr>
          <p:cNvGraphicFramePr>
            <a:graphicFrameLocks noGrp="1"/>
          </p:cNvGraphicFramePr>
          <p:nvPr/>
        </p:nvGraphicFramePr>
        <p:xfrm>
          <a:off x="4000500" y="3571912"/>
          <a:ext cx="4193538" cy="148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84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39784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401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"/>
                        </a:rPr>
                        <a:t>          Agent 2</a:t>
                      </a:r>
                    </a:p>
                    <a:p>
                      <a:pPr algn="just"/>
                      <a:r>
                        <a:rPr lang="en-US" sz="1600" dirty="0">
                          <a:latin typeface=""/>
                        </a:rPr>
                        <a:t>Agent 1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Heads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(-1, 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679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Tails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(1, -1)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"/>
                        </a:rPr>
                        <a:t>(0, 0)</a:t>
                      </a:r>
                    </a:p>
                  </a:txBody>
                  <a:tcPr marL="63916" marR="63916" marT="31958" marB="31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002E-A1B7-1B44-992F-1E03466E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Strategy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1EDB-59DF-7646-9171-241E0BDEF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is infinite for at least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game is called </a:t>
                </a:r>
                <a:r>
                  <a:rPr lang="en-CA" dirty="0">
                    <a:solidFill>
                      <a:srgbClr val="FF0000"/>
                    </a:solidFill>
                  </a:rPr>
                  <a:t>infinite game</a:t>
                </a:r>
                <a:endParaRPr lang="en-US" dirty="0"/>
              </a:p>
              <a:p>
                <a:r>
                  <a:rPr lang="en-US" dirty="0"/>
                  <a:t>Example: Cournot competition</a:t>
                </a:r>
              </a:p>
              <a:p>
                <a:pPr lvl="1"/>
                <a:r>
                  <a:rPr lang="en-US" dirty="0"/>
                  <a:t>Two firms (agents) produce homogeneous good for same market</a:t>
                </a:r>
              </a:p>
              <a:p>
                <a:pPr lvl="1"/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action is quantity,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∈[0,∞]</m:t>
                    </m:r>
                  </m:oMath>
                </a14:m>
                <a:r>
                  <a:rPr lang="en-US" dirty="0"/>
                  <a:t>, she produces</a:t>
                </a:r>
              </a:p>
              <a:p>
                <a:pPr lvl="1"/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utility is her total revenue minus total cost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price as function of total quantity,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unit cost (same for both agents)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1EDB-59DF-7646-9171-241E0BDEF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0AF3-BB08-FC45-85C8-E8988D8D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41CEC-8B70-2A48-BE1A-71E72BA0A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dominant strategy </a:t>
                </a:r>
                <a:r>
                  <a:rPr lang="en-US" dirty="0"/>
                  <a:t>for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Example: prisoner’s dilemma 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/>
                  <a:t>Action “confess” strictly dominates action “stay silent”</a:t>
                </a:r>
              </a:p>
              <a:p>
                <a:r>
                  <a:rPr lang="en-CA" dirty="0"/>
                  <a:t>Self-interested, rational behavior does not lead to socially optimal result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41CEC-8B70-2A48-BE1A-71E72BA0A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r="-483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99D5FB-9A37-FA46-9337-909C5752A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15124"/>
              </p:ext>
            </p:extLst>
          </p:nvPr>
        </p:nvGraphicFramePr>
        <p:xfrm>
          <a:off x="3728224" y="3705632"/>
          <a:ext cx="4735551" cy="1367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851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57851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57851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00489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Prisoner 1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33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(-1, -1)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(-3, 0)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33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-3)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(-2, -2)</a:t>
                      </a:r>
                    </a:p>
                  </a:txBody>
                  <a:tcPr marL="59223" marR="5922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7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8C31-A146-6E4F-8166-15CD9068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Dominant Strategy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2B16F-DFF2-FB48-9816-2546130AA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(strictly) </a:t>
                </a:r>
                <a:r>
                  <a:rPr lang="en-CA" dirty="0">
                    <a:solidFill>
                      <a:srgbClr val="FF0000"/>
                    </a:solidFill>
                  </a:rPr>
                  <a:t>dominant strategy equilibrium</a:t>
                </a:r>
                <a:r>
                  <a:rPr lang="en-CA" dirty="0"/>
                  <a:t> if for each agent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 is (strictly) dominant strategy</a:t>
                </a:r>
              </a:p>
              <a:p>
                <a:r>
                  <a:rPr lang="en-CA" dirty="0"/>
                  <a:t>Example: ISP routing game</a:t>
                </a:r>
              </a:p>
              <a:p>
                <a:pPr lvl="1"/>
                <a:r>
                  <a:rPr lang="en-CA" dirty="0"/>
                  <a:t>ISPs share networks with other ISPs for free</a:t>
                </a:r>
              </a:p>
              <a:p>
                <a:pPr lvl="1"/>
                <a:r>
                  <a:rPr lang="en-CA" dirty="0"/>
                  <a:t>ISPs choose to route traffic themselves or via partner</a:t>
                </a:r>
              </a:p>
              <a:p>
                <a:pPr lvl="1"/>
                <a:r>
                  <a:rPr lang="en-CA" dirty="0"/>
                  <a:t>In this example, we assume cost along link is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2B16F-DFF2-FB48-9816-2546130AA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FDDEE95-A9FF-CB44-9C7A-49A77A6F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17" y="2222857"/>
            <a:ext cx="3121783" cy="241228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63C206-8297-7B42-92D6-309CD8CD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35218"/>
              </p:ext>
            </p:extLst>
          </p:nvPr>
        </p:nvGraphicFramePr>
        <p:xfrm>
          <a:off x="3640864" y="4742582"/>
          <a:ext cx="4910271" cy="1418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75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63675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63675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18954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"/>
                        </a:rPr>
                        <a:t>                           ISP 2</a:t>
                      </a:r>
                    </a:p>
                    <a:p>
                      <a:pPr algn="just"/>
                      <a:r>
                        <a:rPr lang="en-US" sz="1200" dirty="0">
                          <a:latin typeface=""/>
                        </a:rPr>
                        <a:t>ISP 1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Route Yourself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Route via Partner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495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Route Yourself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(-3, -3)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(-6, -2)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495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Route via Partner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(-2, -6)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(-5, -5)</a:t>
                      </a:r>
                    </a:p>
                  </a:txBody>
                  <a:tcPr marL="50319" marR="50319" marT="25159" marB="251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10442</TotalTime>
  <Words>2701</Words>
  <Application>Microsoft Macintosh PowerPoint</Application>
  <PresentationFormat>Widescreen</PresentationFormat>
  <Paragraphs>440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Gill Sans Light</vt:lpstr>
      <vt:lpstr>Gill Sans SemiBold</vt:lpstr>
      <vt:lpstr>Times New Roman</vt:lpstr>
      <vt:lpstr>gill-sans</vt:lpstr>
      <vt:lpstr>ECE700.07: Game Theory with Engineering Applications</vt:lpstr>
      <vt:lpstr>Outline</vt:lpstr>
      <vt:lpstr>Strategic Form Games</vt:lpstr>
      <vt:lpstr>Example: Prisoner’s Dilemma</vt:lpstr>
      <vt:lpstr>Strategies</vt:lpstr>
      <vt:lpstr>Finite Strategy Spaces</vt:lpstr>
      <vt:lpstr>Infinite Strategy Spaces</vt:lpstr>
      <vt:lpstr>Dominant Strategy</vt:lpstr>
      <vt:lpstr>Dominant Strategy Equilibrium</vt:lpstr>
      <vt:lpstr>Dominated Strategies</vt:lpstr>
      <vt:lpstr>Rationality and Strictly Dominated Strategies</vt:lpstr>
      <vt:lpstr>Rationality and Strictly Dominated Strategies (cont.)</vt:lpstr>
      <vt:lpstr>How Reasonable is Dominance Solvability?</vt:lpstr>
      <vt:lpstr>Existence of Dominant Strategy Equilibrium</vt:lpstr>
      <vt:lpstr>Best Response</vt:lpstr>
      <vt:lpstr>Pure Strategy Nash Equilibrium </vt:lpstr>
      <vt:lpstr>Example: Battle of the Sexes </vt:lpstr>
      <vt:lpstr>Existence of Pure Strategy Nash Equilibrium</vt:lpstr>
      <vt:lpstr>Mixed Strategies</vt:lpstr>
      <vt:lpstr>Strict Dominance by Mixed Strategy</vt:lpstr>
      <vt:lpstr>Iterative Elimination of Strictly Dominated Strategies</vt:lpstr>
      <vt:lpstr>Mixed Strategy Nash Equilibrium</vt:lpstr>
      <vt:lpstr>Mixed Strategy Nash Equilibria (cont.)</vt:lpstr>
      <vt:lpstr>Finding Mixed Strategy Nash Equilibrium</vt:lpstr>
      <vt:lpstr>Example: Bertrand Competition with Capacity Constraints</vt:lpstr>
      <vt:lpstr>Example: Bertrand Competition with Capacity Constraints (cont.)</vt:lpstr>
      <vt:lpstr>Example: Bertrand Competition with Capacity Constraints (cont.)</vt:lpstr>
      <vt:lpstr>Example: Bertrand Competition with Capacity Constraints (cont.)</vt:lpstr>
      <vt:lpstr>Nash’s Theorem</vt:lpstr>
      <vt:lpstr>Example: Braess’s Paradox</vt:lpstr>
      <vt:lpstr>Example: Braess’s Paradox (cont.)</vt:lpstr>
      <vt:lpstr>Correlated Strategies</vt:lpstr>
      <vt:lpstr>Correlated Strategies (cont.)</vt:lpstr>
      <vt:lpstr>Correlated Equilibrium</vt:lpstr>
      <vt:lpstr>Example: Game of Chicken</vt:lpstr>
      <vt:lpstr>Example: Game of Chicken (cont.)</vt:lpstr>
      <vt:lpstr>Example: Game of Chicken (cont.)</vt:lpstr>
      <vt:lpstr>Characterization of Correlated Equilibrium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408</cp:revision>
  <cp:lastPrinted>2019-09-29T16:58:54Z</cp:lastPrinted>
  <dcterms:created xsi:type="dcterms:W3CDTF">2018-08-27T16:38:39Z</dcterms:created>
  <dcterms:modified xsi:type="dcterms:W3CDTF">2019-09-29T16:58:58Z</dcterms:modified>
</cp:coreProperties>
</file>