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0"/>
  </p:notesMasterIdLst>
  <p:sldIdLst>
    <p:sldId id="256" r:id="rId2"/>
    <p:sldId id="283" r:id="rId3"/>
    <p:sldId id="335" r:id="rId4"/>
    <p:sldId id="336" r:id="rId5"/>
    <p:sldId id="337" r:id="rId6"/>
    <p:sldId id="338" r:id="rId7"/>
    <p:sldId id="339" r:id="rId8"/>
    <p:sldId id="389" r:id="rId9"/>
    <p:sldId id="391" r:id="rId10"/>
    <p:sldId id="392" r:id="rId11"/>
    <p:sldId id="393" r:id="rId12"/>
    <p:sldId id="270" r:id="rId13"/>
    <p:sldId id="396" r:id="rId14"/>
    <p:sldId id="272" r:id="rId15"/>
    <p:sldId id="273" r:id="rId16"/>
    <p:sldId id="397" r:id="rId17"/>
    <p:sldId id="401" r:id="rId18"/>
    <p:sldId id="402" r:id="rId19"/>
    <p:sldId id="398" r:id="rId20"/>
    <p:sldId id="399" r:id="rId21"/>
    <p:sldId id="280" r:id="rId22"/>
    <p:sldId id="287" r:id="rId23"/>
    <p:sldId id="288" r:id="rId24"/>
    <p:sldId id="289" r:id="rId25"/>
    <p:sldId id="294" r:id="rId26"/>
    <p:sldId id="293" r:id="rId27"/>
    <p:sldId id="333" r:id="rId28"/>
    <p:sldId id="334" r:id="rId2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7"/>
    <p:restoredTop sz="91573"/>
  </p:normalViewPr>
  <p:slideViewPr>
    <p:cSldViewPr snapToGrid="0" snapToObjects="1">
      <p:cViewPr varScale="1">
        <p:scale>
          <a:sx n="99" d="100"/>
          <a:sy n="99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4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0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95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FEFAB4-3E64-7444-A63D-7DBF5CF05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F36E34-D723-E54A-9F4C-C25F14AF0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E2D702-C29B-A04F-9625-69CC5D4C8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65A9-1692-ED4D-B1C0-00D756693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6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DB700-D93C-2540-80C1-065CD5072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266AD-F551-304F-9E7C-44A237A1F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B0D7B-A14F-EA44-941C-15575AD57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3186-BF47-8A4A-A936-32375F2E6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7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  <p:sldLayoutId id="2147483691" r:id="rId7"/>
    <p:sldLayoutId id="2147483692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cs.duke.edu/courses/spring16/compsci590.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Lecture 4: Computing Solution Concepts of </a:t>
            </a:r>
            <a:br>
              <a:rPr lang="en-US" dirty="0"/>
            </a:br>
            <a:r>
              <a:rPr lang="en-US" dirty="0"/>
              <a:t>Normal Form </a:t>
            </a:r>
            <a:r>
              <a:rPr lang="en-CA" dirty="0"/>
              <a:t>Games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5817BFE-9B72-2B43-889E-4BE9A3C43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II in Modeling: Cell Phones (Set Cover)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EE6B-0D88-0445-8F1C-A8BB25E01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want to have a working phone in every continent (besides Antarctica) but we want to have as few phones as possible</a:t>
            </a:r>
          </a:p>
          <a:p>
            <a:r>
              <a:rPr lang="en-US" altLang="en-US" dirty="0"/>
              <a:t>Phone A works in NA, SA, </a:t>
            </a:r>
            <a:r>
              <a:rPr lang="en-US" altLang="en-US" dirty="0" err="1"/>
              <a:t>Af</a:t>
            </a:r>
            <a:endParaRPr lang="en-US" altLang="en-US" dirty="0"/>
          </a:p>
          <a:p>
            <a:r>
              <a:rPr lang="en-US" altLang="en-US" dirty="0"/>
              <a:t>Phone B works in E, </a:t>
            </a:r>
            <a:r>
              <a:rPr lang="en-US" altLang="en-US" dirty="0" err="1"/>
              <a:t>Af</a:t>
            </a:r>
            <a:r>
              <a:rPr lang="en-US" altLang="en-US" dirty="0"/>
              <a:t>, As</a:t>
            </a:r>
          </a:p>
          <a:p>
            <a:r>
              <a:rPr lang="en-US" altLang="en-US" dirty="0"/>
              <a:t>Phone C works in NA, Au, E</a:t>
            </a:r>
          </a:p>
          <a:p>
            <a:r>
              <a:rPr lang="en-US" altLang="en-US" dirty="0"/>
              <a:t>Phone D works in SA, As, E</a:t>
            </a:r>
          </a:p>
          <a:p>
            <a:r>
              <a:rPr lang="en-US" altLang="en-US" dirty="0"/>
              <a:t>Phone E works in </a:t>
            </a:r>
            <a:r>
              <a:rPr lang="en-US" altLang="en-US" dirty="0" err="1"/>
              <a:t>Af</a:t>
            </a:r>
            <a:r>
              <a:rPr lang="en-US" altLang="en-US" dirty="0"/>
              <a:t>, As, Au</a:t>
            </a:r>
          </a:p>
          <a:p>
            <a:r>
              <a:rPr lang="en-US" altLang="en-US" dirty="0"/>
              <a:t>Phone F works in NA, 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467DF33-C719-BA4D-8C70-102DD2D1F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III in Modeling: Hot-dog Stands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E7B9-D6A8-9047-866F-1A1758CD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have two hot-dog stands to be placed in somewhere along beach</a:t>
            </a:r>
          </a:p>
          <a:p>
            <a:r>
              <a:rPr lang="en-US" altLang="en-US" dirty="0"/>
              <a:t>We know where groups of people who like hot-dogs are</a:t>
            </a:r>
          </a:p>
          <a:p>
            <a:r>
              <a:rPr lang="en-US" altLang="en-US" dirty="0"/>
              <a:t>We also know how far each group is willing to walk</a:t>
            </a:r>
          </a:p>
          <a:p>
            <a:r>
              <a:rPr lang="en-US" altLang="en-US" dirty="0"/>
              <a:t>Where do we put our stands to maximize #hot-dogs sold? </a:t>
            </a:r>
            <a:r>
              <a:rPr lang="en-US" altLang="en-US" sz="2400" dirty="0"/>
              <a:t>(price is fixed)</a:t>
            </a:r>
            <a:endParaRPr lang="en-US" altLang="en-US" dirty="0"/>
          </a:p>
        </p:txBody>
      </p:sp>
      <p:sp>
        <p:nvSpPr>
          <p:cNvPr id="241668" name="Line 4">
            <a:extLst>
              <a:ext uri="{FF2B5EF4-FFF2-40B4-BE49-F238E27FC236}">
                <a16:creationId xmlns:a16="http://schemas.microsoft.com/office/drawing/2014/main" id="{CDE5E958-BBA0-4148-93CD-2742A7D9F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2711" y="4874559"/>
            <a:ext cx="86523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D583C1-5323-C846-9245-4E471D60E9B6}"/>
              </a:ext>
            </a:extLst>
          </p:cNvPr>
          <p:cNvGrpSpPr/>
          <p:nvPr/>
        </p:nvGrpSpPr>
        <p:grpSpPr>
          <a:xfrm>
            <a:off x="1581430" y="4798919"/>
            <a:ext cx="1926011" cy="1180869"/>
            <a:chOff x="1581430" y="4798919"/>
            <a:chExt cx="1926011" cy="1180869"/>
          </a:xfrm>
        </p:grpSpPr>
        <p:sp>
          <p:nvSpPr>
            <p:cNvPr id="241675" name="Oval 11">
              <a:extLst>
                <a:ext uri="{FF2B5EF4-FFF2-40B4-BE49-F238E27FC236}">
                  <a16:creationId xmlns:a16="http://schemas.microsoft.com/office/drawing/2014/main" id="{C27DFD29-D32E-704E-BD04-0C6FEF47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100" y="4798919"/>
              <a:ext cx="221316" cy="15268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676" name="Text Box 12">
              <a:extLst>
                <a:ext uri="{FF2B5EF4-FFF2-40B4-BE49-F238E27FC236}">
                  <a16:creationId xmlns:a16="http://schemas.microsoft.com/office/drawing/2014/main" id="{B82AE630-380A-FB46-B45E-69CE6C2E4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430" y="5027240"/>
              <a:ext cx="1926011" cy="95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896" tIns="44948" rIns="89896" bIns="44948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u="sng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Group 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location: 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#customers: 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willing to walk: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D22BDD-0891-3D45-A18A-FE4273C9FAC4}"/>
              </a:ext>
            </a:extLst>
          </p:cNvPr>
          <p:cNvGrpSpPr/>
          <p:nvPr/>
        </p:nvGrpSpPr>
        <p:grpSpPr>
          <a:xfrm>
            <a:off x="3227441" y="4797519"/>
            <a:ext cx="7639913" cy="1182269"/>
            <a:chOff x="3227441" y="4797519"/>
            <a:chExt cx="7639913" cy="1182269"/>
          </a:xfrm>
        </p:grpSpPr>
        <p:sp>
          <p:nvSpPr>
            <p:cNvPr id="241669" name="Oval 5">
              <a:extLst>
                <a:ext uri="{FF2B5EF4-FFF2-40B4-BE49-F238E27FC236}">
                  <a16:creationId xmlns:a16="http://schemas.microsoft.com/office/drawing/2014/main" id="{07FD6B06-4B9A-B54D-B677-4299B30AE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633" y="4798919"/>
              <a:ext cx="221316" cy="15268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670" name="Text Box 6">
              <a:extLst>
                <a:ext uri="{FF2B5EF4-FFF2-40B4-BE49-F238E27FC236}">
                  <a16:creationId xmlns:a16="http://schemas.microsoft.com/office/drawing/2014/main" id="{B9AD277A-64DE-7546-BB47-B8B1E6060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441" y="5027240"/>
              <a:ext cx="1926011" cy="95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896" tIns="44948" rIns="89896" bIns="44948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u="sng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Group 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location: 4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#customers: 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willing to walk: 2</a:t>
              </a:r>
            </a:p>
          </p:txBody>
        </p:sp>
        <p:sp>
          <p:nvSpPr>
            <p:cNvPr id="241671" name="Oval 7">
              <a:extLst>
                <a:ext uri="{FF2B5EF4-FFF2-40B4-BE49-F238E27FC236}">
                  <a16:creationId xmlns:a16="http://schemas.microsoft.com/office/drawing/2014/main" id="{AAA0E460-A708-104E-A559-DD060515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627" y="4798919"/>
              <a:ext cx="222716" cy="15268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672" name="Text Box 8">
              <a:extLst>
                <a:ext uri="{FF2B5EF4-FFF2-40B4-BE49-F238E27FC236}">
                  <a16:creationId xmlns:a16="http://schemas.microsoft.com/office/drawing/2014/main" id="{0A403877-21B1-8248-86DA-EFD91A057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1738" y="5027240"/>
              <a:ext cx="1926011" cy="95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896" tIns="44948" rIns="89896" bIns="44948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u="sng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Group 3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location: 7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#customers: 3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willing to walk: 3</a:t>
              </a:r>
            </a:p>
          </p:txBody>
        </p:sp>
        <p:sp>
          <p:nvSpPr>
            <p:cNvPr id="241673" name="Oval 9">
              <a:extLst>
                <a:ext uri="{FF2B5EF4-FFF2-40B4-BE49-F238E27FC236}">
                  <a16:creationId xmlns:a16="http://schemas.microsoft.com/office/drawing/2014/main" id="{1093EF4D-F347-C448-8D37-A42B356C8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098" y="4798919"/>
              <a:ext cx="222717" cy="15268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674" name="Text Box 10">
              <a:extLst>
                <a:ext uri="{FF2B5EF4-FFF2-40B4-BE49-F238E27FC236}">
                  <a16:creationId xmlns:a16="http://schemas.microsoft.com/office/drawing/2014/main" id="{C04FA42C-5D2E-3243-B3C8-9D7143271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747" y="5027240"/>
              <a:ext cx="1926011" cy="95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896" tIns="44948" rIns="89896" bIns="44948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400" u="sng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Group 4</a:t>
              </a:r>
              <a:endParaRPr lang="en-US" alt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location: 9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#customers: 4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willing to walk: 3</a:t>
              </a:r>
            </a:p>
          </p:txBody>
        </p:sp>
        <p:sp>
          <p:nvSpPr>
            <p:cNvPr id="241677" name="Oval 13">
              <a:extLst>
                <a:ext uri="{FF2B5EF4-FFF2-40B4-BE49-F238E27FC236}">
                  <a16:creationId xmlns:a16="http://schemas.microsoft.com/office/drawing/2014/main" id="{50A28A3D-4328-4E47-9EBB-2C8CD54FC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942" y="4797519"/>
              <a:ext cx="221316" cy="152680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678" name="Text Box 14">
              <a:extLst>
                <a:ext uri="{FF2B5EF4-FFF2-40B4-BE49-F238E27FC236}">
                  <a16:creationId xmlns:a16="http://schemas.microsoft.com/office/drawing/2014/main" id="{CA40590E-CD0D-D44D-9041-C8B4BF2D7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1343" y="5025838"/>
              <a:ext cx="1926011" cy="95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896" tIns="44948" rIns="89896" bIns="44948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400" u="sng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Group 5</a:t>
              </a:r>
              <a:endParaRPr lang="en-US" alt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location: 15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#customers: 3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willing to walk: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192CAC-F5AC-1242-95C4-64EFD09F7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Checking for Strict Dominance by Mixed Strategies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>
                <a:extLst>
                  <a:ext uri="{FF2B5EF4-FFF2-40B4-BE49-F238E27FC236}">
                    <a16:creationId xmlns:a16="http://schemas.microsoft.com/office/drawing/2014/main" id="{CEA791F5-37AD-8044-A976-8BCDEAD8DD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LP for checking if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is strictly dominated by any mixed strategy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93891" name="Rectangle 3">
                <a:extLst>
                  <a:ext uri="{FF2B5EF4-FFF2-40B4-BE49-F238E27FC236}">
                    <a16:creationId xmlns:a16="http://schemas.microsoft.com/office/drawing/2014/main" id="{CEA791F5-37AD-8044-A976-8BCDEAD8D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Text Box 5">
            <a:extLst>
              <a:ext uri="{FF2B5EF4-FFF2-40B4-BE49-F238E27FC236}">
                <a16:creationId xmlns:a16="http://schemas.microsoft.com/office/drawing/2014/main" id="{2715FE77-7814-F848-B637-B7AD22126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BE9E7-E0B9-A546-81BA-17A45B26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3094038"/>
            <a:ext cx="6451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44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35E15B-ED58-C24B-B7F7-A8F1E522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Checking for Weak Dominance by Mixed Strategies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15BFF-C74A-2746-B870-57B088226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LP for checking if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is weakly dominated by any mixed strategy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15BFF-C74A-2746-B870-57B088226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FF5A4A7-7460-CB4C-952C-E47C676D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2776538"/>
            <a:ext cx="7632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B34B307-A651-234F-9C46-E726A3B6F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Path Dependency of Iterated Dominance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54A41-9B70-E34F-83D1-A9187DE9C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Iterated weak dominance is </a:t>
            </a:r>
            <a:r>
              <a:rPr lang="en-US" altLang="en-US" dirty="0">
                <a:solidFill>
                  <a:srgbClr val="FF0000"/>
                </a:solidFill>
              </a:rPr>
              <a:t>path-dependent</a:t>
            </a:r>
          </a:p>
          <a:p>
            <a:pPr lvl="1"/>
            <a:r>
              <a:rPr lang="en-US" altLang="en-US" dirty="0"/>
              <a:t>Sequence of eliminations may determine which solution we get (if any)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Iterated strict dominance is </a:t>
            </a:r>
            <a:r>
              <a:rPr lang="en-US" altLang="en-US" dirty="0">
                <a:solidFill>
                  <a:srgbClr val="FF0000"/>
                </a:solidFill>
              </a:rPr>
              <a:t>path-independent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Elimination process will always terminate at the same point</a:t>
            </a:r>
          </a:p>
        </p:txBody>
      </p:sp>
      <p:graphicFrame>
        <p:nvGraphicFramePr>
          <p:cNvPr id="295939" name="Group 3">
            <a:extLst>
              <a:ext uri="{FF2B5EF4-FFF2-40B4-BE49-F238E27FC236}">
                <a16:creationId xmlns:a16="http://schemas.microsoft.com/office/drawing/2014/main" id="{5A50ABA8-8A6B-1545-A62B-DB6089273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15076"/>
              </p:ext>
            </p:extLst>
          </p:nvPr>
        </p:nvGraphicFramePr>
        <p:xfrm>
          <a:off x="2578101" y="3268663"/>
          <a:ext cx="1706563" cy="1371600"/>
        </p:xfrm>
        <a:graphic>
          <a:graphicData uri="http://schemas.openxmlformats.org/drawingml/2006/table">
            <a:tbl>
              <a:tblPr/>
              <a:tblGrid>
                <a:gridCol w="85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U-Turn Arrow 8">
            <a:extLst>
              <a:ext uri="{FF2B5EF4-FFF2-40B4-BE49-F238E27FC236}">
                <a16:creationId xmlns:a16="http://schemas.microsoft.com/office/drawing/2014/main" id="{4479263A-35CF-2D47-8B33-0C5744228911}"/>
              </a:ext>
            </a:extLst>
          </p:cNvPr>
          <p:cNvSpPr/>
          <p:nvPr/>
        </p:nvSpPr>
        <p:spPr>
          <a:xfrm rot="16200000">
            <a:off x="2113295" y="3558044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0C0A13-6610-3F4F-B735-4E2C60DACA1F}"/>
              </a:ext>
            </a:extLst>
          </p:cNvPr>
          <p:cNvGrpSpPr/>
          <p:nvPr/>
        </p:nvGrpSpPr>
        <p:grpSpPr>
          <a:xfrm>
            <a:off x="2603500" y="3295650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65292A-6614-7447-ACF8-83BE7125507C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9CE84E-393D-E246-8585-AFAE4AAA9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Group 3">
            <a:extLst>
              <a:ext uri="{FF2B5EF4-FFF2-40B4-BE49-F238E27FC236}">
                <a16:creationId xmlns:a16="http://schemas.microsoft.com/office/drawing/2014/main" id="{EB7D6FCC-1053-4C4E-93D0-7D0494F5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40286"/>
              </p:ext>
            </p:extLst>
          </p:nvPr>
        </p:nvGraphicFramePr>
        <p:xfrm>
          <a:off x="5242718" y="3268663"/>
          <a:ext cx="1706563" cy="1371600"/>
        </p:xfrm>
        <a:graphic>
          <a:graphicData uri="http://schemas.openxmlformats.org/drawingml/2006/table">
            <a:tbl>
              <a:tblPr/>
              <a:tblGrid>
                <a:gridCol w="85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Group 3">
            <a:extLst>
              <a:ext uri="{FF2B5EF4-FFF2-40B4-BE49-F238E27FC236}">
                <a16:creationId xmlns:a16="http://schemas.microsoft.com/office/drawing/2014/main" id="{19A258E2-71B2-1646-8C83-8ADEFE3D5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5780"/>
              </p:ext>
            </p:extLst>
          </p:nvPr>
        </p:nvGraphicFramePr>
        <p:xfrm>
          <a:off x="7907336" y="3268663"/>
          <a:ext cx="1706563" cy="1371600"/>
        </p:xfrm>
        <a:graphic>
          <a:graphicData uri="http://schemas.openxmlformats.org/drawingml/2006/table">
            <a:tbl>
              <a:tblPr/>
              <a:tblGrid>
                <a:gridCol w="85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2F288BD8-89CF-B547-9997-A47F693CBFCD}"/>
              </a:ext>
            </a:extLst>
          </p:cNvPr>
          <p:cNvGrpSpPr/>
          <p:nvPr/>
        </p:nvGrpSpPr>
        <p:grpSpPr>
          <a:xfrm>
            <a:off x="2603500" y="3288738"/>
            <a:ext cx="809230" cy="1331450"/>
            <a:chOff x="3445270" y="3293500"/>
            <a:chExt cx="809230" cy="1331450"/>
          </a:xfrm>
          <a:solidFill>
            <a:srgbClr val="C00000"/>
          </a:solidFill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4BF14E0-6A78-534E-A84D-444FA11E92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5270" y="3293500"/>
              <a:ext cx="809230" cy="132192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105E184-EFD4-2F4E-A904-B95396DB4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5270" y="3303025"/>
              <a:ext cx="809230" cy="132192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U-Turn Arrow 65">
            <a:extLst>
              <a:ext uri="{FF2B5EF4-FFF2-40B4-BE49-F238E27FC236}">
                <a16:creationId xmlns:a16="http://schemas.microsoft.com/office/drawing/2014/main" id="{C18FEEB7-D6BF-7247-9318-25B2DFA138E1}"/>
              </a:ext>
            </a:extLst>
          </p:cNvPr>
          <p:cNvSpPr/>
          <p:nvPr/>
        </p:nvSpPr>
        <p:spPr>
          <a:xfrm rot="10800000" flipV="1">
            <a:off x="3161506" y="2896539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DB3CA0-1753-314B-8750-379D04827238}"/>
              </a:ext>
            </a:extLst>
          </p:cNvPr>
          <p:cNvGrpSpPr/>
          <p:nvPr/>
        </p:nvGrpSpPr>
        <p:grpSpPr>
          <a:xfrm>
            <a:off x="2603499" y="4209460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0BB54B6-6B72-AE42-A0E5-9E4E5EA8CA5F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7A67859-9208-B749-906C-25233EDBE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U-Turn Arrow 69">
            <a:extLst>
              <a:ext uri="{FF2B5EF4-FFF2-40B4-BE49-F238E27FC236}">
                <a16:creationId xmlns:a16="http://schemas.microsoft.com/office/drawing/2014/main" id="{2B00C304-7516-6C4A-98D4-39522D571D85}"/>
              </a:ext>
            </a:extLst>
          </p:cNvPr>
          <p:cNvSpPr/>
          <p:nvPr/>
        </p:nvSpPr>
        <p:spPr>
          <a:xfrm rot="5400000" flipV="1">
            <a:off x="2113294" y="4088269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U-Turn Arrow 70">
            <a:extLst>
              <a:ext uri="{FF2B5EF4-FFF2-40B4-BE49-F238E27FC236}">
                <a16:creationId xmlns:a16="http://schemas.microsoft.com/office/drawing/2014/main" id="{5B0395DC-6473-3449-802B-7B46511E3781}"/>
              </a:ext>
            </a:extLst>
          </p:cNvPr>
          <p:cNvSpPr/>
          <p:nvPr/>
        </p:nvSpPr>
        <p:spPr>
          <a:xfrm rot="5400000" flipV="1">
            <a:off x="4777912" y="4079538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751912-69B3-6849-9FCA-76533DE7F067}"/>
              </a:ext>
            </a:extLst>
          </p:cNvPr>
          <p:cNvGrpSpPr/>
          <p:nvPr/>
        </p:nvGrpSpPr>
        <p:grpSpPr>
          <a:xfrm>
            <a:off x="5270499" y="4209460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C8E39E-827B-4747-B302-D12949794D97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EEB0AAD-C308-2E42-9416-2C32291D4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U-Turn Arrow 74">
            <a:extLst>
              <a:ext uri="{FF2B5EF4-FFF2-40B4-BE49-F238E27FC236}">
                <a16:creationId xmlns:a16="http://schemas.microsoft.com/office/drawing/2014/main" id="{8D0A313A-CDCA-014B-951B-9352A6BB1A7C}"/>
              </a:ext>
            </a:extLst>
          </p:cNvPr>
          <p:cNvSpPr/>
          <p:nvPr/>
        </p:nvSpPr>
        <p:spPr>
          <a:xfrm rot="10800000" flipH="1" flipV="1">
            <a:off x="5828506" y="2896540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990EF0-9B16-9B45-B190-ABA61C0E4EF3}"/>
              </a:ext>
            </a:extLst>
          </p:cNvPr>
          <p:cNvGrpSpPr/>
          <p:nvPr/>
        </p:nvGrpSpPr>
        <p:grpSpPr>
          <a:xfrm>
            <a:off x="6107612" y="3287585"/>
            <a:ext cx="809230" cy="1331450"/>
            <a:chOff x="3445270" y="3293500"/>
            <a:chExt cx="809230" cy="1331450"/>
          </a:xfrm>
          <a:solidFill>
            <a:srgbClr val="C00000"/>
          </a:solidFill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A201AAB-854E-2343-AF11-CE5B5BA176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5270" y="3293500"/>
              <a:ext cx="809230" cy="132192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98B96BD-FF11-1745-A3B7-D220233E4E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5270" y="3303025"/>
              <a:ext cx="809230" cy="132192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U-Turn Arrow 81">
            <a:extLst>
              <a:ext uri="{FF2B5EF4-FFF2-40B4-BE49-F238E27FC236}">
                <a16:creationId xmlns:a16="http://schemas.microsoft.com/office/drawing/2014/main" id="{20E07492-CA39-7B4B-9E0D-B07472EC64D4}"/>
              </a:ext>
            </a:extLst>
          </p:cNvPr>
          <p:cNvSpPr/>
          <p:nvPr/>
        </p:nvSpPr>
        <p:spPr>
          <a:xfrm rot="16200000">
            <a:off x="4777912" y="3543397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6B4416-5B16-2A49-9D28-62D01B835784}"/>
              </a:ext>
            </a:extLst>
          </p:cNvPr>
          <p:cNvGrpSpPr/>
          <p:nvPr/>
        </p:nvGrpSpPr>
        <p:grpSpPr>
          <a:xfrm>
            <a:off x="5265842" y="3295650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EF83D8A-8380-9B42-A14F-FE24FC87D370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D33375-FDF8-AD45-8ED6-41B473D57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U-Turn Arrow 85">
            <a:extLst>
              <a:ext uri="{FF2B5EF4-FFF2-40B4-BE49-F238E27FC236}">
                <a16:creationId xmlns:a16="http://schemas.microsoft.com/office/drawing/2014/main" id="{208C46F6-3C2A-1943-999C-E47909EC939B}"/>
              </a:ext>
            </a:extLst>
          </p:cNvPr>
          <p:cNvSpPr/>
          <p:nvPr/>
        </p:nvSpPr>
        <p:spPr>
          <a:xfrm rot="5400000" flipV="1">
            <a:off x="7460065" y="4079537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U-Turn Arrow 86">
            <a:extLst>
              <a:ext uri="{FF2B5EF4-FFF2-40B4-BE49-F238E27FC236}">
                <a16:creationId xmlns:a16="http://schemas.microsoft.com/office/drawing/2014/main" id="{1C36F28A-B771-1A4A-AC3F-BF9FE11E017E}"/>
              </a:ext>
            </a:extLst>
          </p:cNvPr>
          <p:cNvSpPr/>
          <p:nvPr/>
        </p:nvSpPr>
        <p:spPr>
          <a:xfrm rot="16200000">
            <a:off x="7460065" y="3543396"/>
            <a:ext cx="534988" cy="294362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A20533-56D6-1645-8F6B-0BACD1AD1FFA}"/>
              </a:ext>
            </a:extLst>
          </p:cNvPr>
          <p:cNvGrpSpPr/>
          <p:nvPr/>
        </p:nvGrpSpPr>
        <p:grpSpPr>
          <a:xfrm>
            <a:off x="7937500" y="4201395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8C3F896-6F83-6942-AA1A-303AC85F3016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D2E260-BE19-2D45-957A-1C5A0A16B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4CDC6E2-B619-EB4A-97AD-CF6C78D51457}"/>
              </a:ext>
            </a:extLst>
          </p:cNvPr>
          <p:cNvGrpSpPr/>
          <p:nvPr/>
        </p:nvGrpSpPr>
        <p:grpSpPr>
          <a:xfrm>
            <a:off x="7932843" y="3287585"/>
            <a:ext cx="1651000" cy="409575"/>
            <a:chOff x="2603500" y="3295650"/>
            <a:chExt cx="1651000" cy="409575"/>
          </a:xfrm>
          <a:solidFill>
            <a:srgbClr val="C00000"/>
          </a:solidFill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7B2BEA9-D068-4D48-ABB3-AC3D37F071A9}"/>
                </a:ext>
              </a:extLst>
            </p:cNvPr>
            <p:cNvCxnSpPr>
              <a:cxnSpLocks/>
            </p:cNvCxnSpPr>
            <p:nvPr/>
          </p:nvCxnSpPr>
          <p:spPr>
            <a:xfrm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ACF05B3-FA9D-7747-BFC1-9E4034C2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500" y="3295650"/>
              <a:ext cx="1651000" cy="409575"/>
            </a:xfrm>
            <a:prstGeom prst="line">
              <a:avLst/>
            </a:prstGeom>
            <a:grpFill/>
            <a:ln w="25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326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66" grpId="0" animBg="1"/>
      <p:bldP spid="70" grpId="0" animBg="1"/>
      <p:bldP spid="71" grpId="0" animBg="1"/>
      <p:bldP spid="75" grpId="0" animBg="1"/>
      <p:bldP spid="82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2E43B3-7A63-C84C-BA73-CEA5DB3F6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Computational Questions for Iterated Dominance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937CFF7C-6F9C-B942-8A1B-594B0B050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1.  Can any </a:t>
            </a:r>
            <a:r>
              <a:rPr lang="en-US" altLang="en-US" dirty="0">
                <a:solidFill>
                  <a:srgbClr val="FF0000"/>
                </a:solidFill>
              </a:rPr>
              <a:t>given strategy </a:t>
            </a:r>
            <a:r>
              <a:rPr lang="en-US" altLang="en-US" dirty="0"/>
              <a:t>be eliminated using iterated dominance?</a:t>
            </a:r>
          </a:p>
          <a:p>
            <a:r>
              <a:rPr lang="en-US" altLang="en-US" dirty="0"/>
              <a:t>2.  Is there some path of elimination by iterated dominance such that only </a:t>
            </a:r>
            <a:r>
              <a:rPr lang="en-US" altLang="en-US" dirty="0">
                <a:solidFill>
                  <a:srgbClr val="FF0000"/>
                </a:solidFill>
              </a:rPr>
              <a:t>one strategy per player </a:t>
            </a:r>
            <a:r>
              <a:rPr lang="en-US" altLang="en-US" dirty="0"/>
              <a:t>remains?</a:t>
            </a:r>
          </a:p>
          <a:p>
            <a:r>
              <a:rPr lang="en-US" altLang="en-US" dirty="0"/>
              <a:t>For strict dominance (with or without dominance by mixed strategies), both can be solved in polynomial time due to path-independence</a:t>
            </a:r>
          </a:p>
          <a:p>
            <a:pPr lvl="1"/>
            <a:r>
              <a:rPr lang="en-US" altLang="en-US" dirty="0"/>
              <a:t>Check if any strategy is dominated, remove it, repeat</a:t>
            </a:r>
          </a:p>
          <a:p>
            <a:r>
              <a:rPr lang="en-US" altLang="en-US" dirty="0"/>
              <a:t>For weak dominance, both questions are NP-hard (even when all utilities are 0 or 1), with or without dominance by mixed strategies </a:t>
            </a:r>
            <a:r>
              <a:rPr lang="en-US" altLang="en-US" sz="1800" dirty="0"/>
              <a:t>[</a:t>
            </a:r>
            <a:r>
              <a:rPr lang="en-US" altLang="en-US" sz="1800" dirty="0" err="1"/>
              <a:t>Conitzer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Sandholm</a:t>
            </a:r>
            <a:r>
              <a:rPr lang="en-US" altLang="en-US" sz="1800" dirty="0"/>
              <a:t> 05], and weaker version proved by [Gilboa, </a:t>
            </a:r>
            <a:r>
              <a:rPr lang="en-US" altLang="en-US" sz="1800" dirty="0" err="1"/>
              <a:t>Kalai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Zemel</a:t>
            </a:r>
            <a:r>
              <a:rPr lang="en-US" altLang="en-US" sz="1800" dirty="0"/>
              <a:t> 93]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2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BB86-6731-764F-B730-C0FB6FCB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Minimax and Maximin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FD681-47A7-1743-A463-6AF3C1045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Maximin strategy for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(leading to </a:t>
                </a:r>
                <a:r>
                  <a:rPr lang="en-US" dirty="0">
                    <a:solidFill>
                      <a:srgbClr val="FF0000"/>
                    </a:solidFill>
                  </a:rPr>
                  <a:t>maximin value for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Minimax strategy of </a:t>
                </a:r>
                <a:r>
                  <a:rPr lang="en-US" dirty="0">
                    <a:solidFill>
                      <a:srgbClr val="FF0000"/>
                    </a:solidFill>
                  </a:rPr>
                  <a:t>other agents  </a:t>
                </a:r>
                <a:r>
                  <a:rPr lang="en-US" dirty="0"/>
                  <a:t>(leading to </a:t>
                </a:r>
                <a:r>
                  <a:rPr lang="en-US" dirty="0">
                    <a:solidFill>
                      <a:srgbClr val="FF0000"/>
                    </a:solidFill>
                  </a:rPr>
                  <a:t>minimax value for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FD681-47A7-1743-A463-6AF3C1045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22095D-18A9-8844-81F2-BEE00393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860" y="2744258"/>
            <a:ext cx="3210279" cy="481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BC065-9AFD-C04D-A8F1-79E7E4E1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59" y="4940828"/>
            <a:ext cx="3210279" cy="4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0E09-D71F-AE42-BF3D-775B4E90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Calculating Maximin Strategy and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3EA748-D76D-9049-B90F-DF0176D16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43400"/>
                <a:ext cx="10515600" cy="2301876"/>
              </a:xfrm>
            </p:spPr>
            <p:txBody>
              <a:bodyPr/>
              <a:lstStyle/>
              <a:p>
                <a:r>
                  <a:rPr lang="en-US" b="0" dirty="0"/>
                  <a:t>Objective </a:t>
                </a:r>
                <a:r>
                  <a:rPr lang="en-US" dirty="0"/>
                  <a:t>of this LP,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is </a:t>
                </a:r>
                <a:r>
                  <a:rPr lang="en-US" dirty="0">
                    <a:solidFill>
                      <a:srgbClr val="FF0000"/>
                    </a:solidFill>
                  </a:rPr>
                  <a:t>maximin value</a:t>
                </a:r>
                <a:r>
                  <a:rPr lang="en-US" dirty="0"/>
                  <a:t> of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first constraint ensures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less than any achievable expected utility for any pure strategies of opponents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3EA748-D76D-9049-B90F-DF0176D16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43400"/>
                <a:ext cx="10515600" cy="2301876"/>
              </a:xfrm>
              <a:blipFill>
                <a:blip r:embed="rId2"/>
                <a:stretch>
                  <a:fillRect l="-965" t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A9EF345-4329-2D4D-A0AD-64484FE5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0" y="1704340"/>
            <a:ext cx="5041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F75D-8B5C-284C-B9D0-6FA2FCC4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Theorem </a:t>
            </a:r>
            <a:r>
              <a:rPr lang="en-US" sz="2400" dirty="0"/>
              <a:t>[von Neumann 1928]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AB3E-549D-1F40-9FDE-4B42FCD6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player’s NE utility in any finite, two-player, zero-sum game is equal to her maximin value and minimax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Minimax theorem does not hold with pure strategies only (example?)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51A7A-DCCB-7B47-8D37-6B563C90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007266"/>
            <a:ext cx="5143500" cy="4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876C-6E54-5D4B-BB23-AA1AA962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95487E-19BC-CB41-95C9-57FA9584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800"/>
            <a:ext cx="10515600" cy="2911476"/>
          </a:xfrm>
        </p:spPr>
        <p:txBody>
          <a:bodyPr/>
          <a:lstStyle/>
          <a:p>
            <a:r>
              <a:rPr lang="en-US" dirty="0"/>
              <a:t>What is maximin value of agent 1 with and without mixed strategies?</a:t>
            </a:r>
          </a:p>
          <a:p>
            <a:r>
              <a:rPr lang="en-US" dirty="0"/>
              <a:t>What is minimax value of agent 1 with and without mixed strategies?</a:t>
            </a:r>
          </a:p>
          <a:p>
            <a:r>
              <a:rPr lang="en-US" dirty="0"/>
              <a:t>What is NE of this game?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E27A14-1C12-2A43-A93D-8E99C4281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26893"/>
              </p:ext>
            </p:extLst>
          </p:nvPr>
        </p:nvGraphicFramePr>
        <p:xfrm>
          <a:off x="3999231" y="1941562"/>
          <a:ext cx="4193538" cy="148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84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401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"/>
                        </a:rPr>
                        <a:t>          Agent 2</a:t>
                      </a:r>
                    </a:p>
                    <a:p>
                      <a:pPr algn="just"/>
                      <a:r>
                        <a:rPr lang="en-US" sz="1600" dirty="0">
                          <a:latin typeface=""/>
                        </a:rPr>
                        <a:t>Agent 1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Left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Right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Up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(20, -20)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(0, 0)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Down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(0, 0)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(10, -10)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D8787-8DDD-C847-B42D-E611D88F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9E9A-4BF6-394D-8E16-CC75FBA7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overview of (mixed integer) linear programs</a:t>
            </a:r>
          </a:p>
          <a:p>
            <a:r>
              <a:rPr lang="en-US" dirty="0"/>
              <a:t>Solving for</a:t>
            </a:r>
          </a:p>
          <a:p>
            <a:pPr lvl="1"/>
            <a:r>
              <a:rPr lang="en-US" dirty="0"/>
              <a:t>Dominated strategies</a:t>
            </a:r>
          </a:p>
          <a:p>
            <a:pPr lvl="1"/>
            <a:r>
              <a:rPr lang="en-US" dirty="0"/>
              <a:t>Minimax and maximin strategies</a:t>
            </a:r>
          </a:p>
          <a:p>
            <a:pPr lvl="1"/>
            <a:r>
              <a:rPr lang="en-US" dirty="0"/>
              <a:t>Nash equilibrium</a:t>
            </a:r>
          </a:p>
          <a:p>
            <a:pPr lvl="1"/>
            <a:r>
              <a:rPr lang="en-US" dirty="0"/>
              <a:t>Correlated NE</a:t>
            </a:r>
          </a:p>
          <a:p>
            <a:pPr lvl="1"/>
            <a:endParaRPr lang="en-US" dirty="0"/>
          </a:p>
          <a:p>
            <a:r>
              <a:rPr lang="en-US" dirty="0"/>
              <a:t>Readings:</a:t>
            </a:r>
          </a:p>
          <a:p>
            <a:pPr lvl="1"/>
            <a:r>
              <a:rPr lang="en-CA" dirty="0"/>
              <a:t>MAS Appendix B, and Sec. 4</a:t>
            </a:r>
          </a:p>
        </p:txBody>
      </p:sp>
    </p:spTree>
    <p:extLst>
      <p:ext uri="{BB962C8B-B14F-4D97-AF65-F5344CB8AC3E}">
        <p14:creationId xmlns:p14="http://schemas.microsoft.com/office/powerpoint/2010/main" val="179748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D454-A9CB-5A4D-A01F-5C8EBCD3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NE of Two-Player, Zero-Sum Games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27692-6FE0-EC49-A244-717557EC2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Minimax value of agent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80CAF-13D4-244D-B724-BC6BB4C7E6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Maximin value of agent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35258-448A-C241-B702-461D2D704AD1}"/>
              </a:ext>
            </a:extLst>
          </p:cNvPr>
          <p:cNvSpPr/>
          <p:nvPr/>
        </p:nvSpPr>
        <p:spPr>
          <a:xfrm>
            <a:off x="914400" y="5597224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NE is </a:t>
            </a:r>
            <a:r>
              <a:rPr lang="en-CA" sz="2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expressed as LP</a:t>
            </a:r>
            <a:r>
              <a:rPr lang="en-CA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which means equilibria can be computed in </a:t>
            </a:r>
            <a:r>
              <a:rPr lang="en-CA" sz="2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polynomial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77502-12DA-F94B-9BCE-3A00C192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2930264"/>
            <a:ext cx="4000500" cy="176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B94F-7E67-7D46-ABA8-C8BF1CEE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2879464"/>
            <a:ext cx="3949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E2FDE6C-943E-384A-8382-5A53238C0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Maximin Strategy for General-Sum Games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F81DFC-099C-2C43-B026-6E2C320A9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Agents could still play minimax strategy in general-sum games</a:t>
            </a:r>
          </a:p>
          <a:p>
            <a:pPr lvl="1"/>
            <a:r>
              <a:rPr lang="en-US" altLang="en-US" dirty="0"/>
              <a:t>I.e., pretend that the opponent is only trying to hurt you</a:t>
            </a:r>
          </a:p>
          <a:p>
            <a:r>
              <a:rPr lang="en-US" altLang="en-US" dirty="0"/>
              <a:t>But this is not rational: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/>
              <a:t>If A2 was trying to hurt A1, she would play Left, so A1 should play Down</a:t>
            </a:r>
          </a:p>
          <a:p>
            <a:pPr lvl="1"/>
            <a:r>
              <a:rPr lang="en-US" altLang="en-US" dirty="0"/>
              <a:t>In reality, A2 will play Right (strictly dominant), so A1 should play Up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DFCFEF-6029-4147-AEEF-321A18729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13514"/>
              </p:ext>
            </p:extLst>
          </p:nvPr>
        </p:nvGraphicFramePr>
        <p:xfrm>
          <a:off x="4268682" y="3641770"/>
          <a:ext cx="3654636" cy="129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212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218212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218212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8071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 Agent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Agent 1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Left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Right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07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Up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(0, 0)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(3, 1)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07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Down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(1, 0)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(2, 1)</a:t>
                      </a:r>
                    </a:p>
                  </a:txBody>
                  <a:tcPr marL="55702" marR="55702" marT="27851" marB="27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7FF6E18-E757-3145-81EC-A3E994BE7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Hardness of Computing NE for General-Sum Games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1E7AB5-B373-2545-89D3-E672FB29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Complexity was open for long time</a:t>
            </a:r>
          </a:p>
          <a:p>
            <a:pPr lvl="1"/>
            <a:r>
              <a:rPr lang="en-US" altLang="en-US" dirty="0"/>
              <a:t>“together with factoring […] the most important concrete open question on the boundary of P today” </a:t>
            </a:r>
            <a:r>
              <a:rPr lang="en-US" altLang="en-US" sz="1800" dirty="0">
                <a:solidFill>
                  <a:srgbClr val="0070C0"/>
                </a:solidFill>
              </a:rPr>
              <a:t>[Papadimitriou STOC’01]</a:t>
            </a:r>
          </a:p>
          <a:p>
            <a:r>
              <a:rPr lang="en-US" altLang="en-US" dirty="0"/>
              <a:t>Sequence of papers showed that computing any NE is PPAD-complete (even in 2-player games) </a:t>
            </a:r>
            <a:r>
              <a:rPr lang="en-US" altLang="en-US" sz="1800" dirty="0">
                <a:solidFill>
                  <a:srgbClr val="0070C0"/>
                </a:solidFill>
              </a:rPr>
              <a:t>[Daskalakis, Goldberg, Papadimitriou 2006; Chen, Deng 2006]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/>
              <a:t>All known algorithms require </a:t>
            </a:r>
            <a:r>
              <a:rPr lang="en-US" altLang="en-US" dirty="0">
                <a:solidFill>
                  <a:srgbClr val="FF0000"/>
                </a:solidFill>
              </a:rPr>
              <a:t>exponential time </a:t>
            </a:r>
            <a:r>
              <a:rPr lang="en-US" altLang="en-US" dirty="0"/>
              <a:t>(in worst case)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402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1D1F185-0349-E844-B86A-87001092F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Hardness of Computing NE for General-Sum Games 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AC00FF-D2E2-D742-B2CA-9689656B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about computing NE with </a:t>
            </a:r>
            <a:r>
              <a:rPr lang="en-US" altLang="en-US" dirty="0">
                <a:solidFill>
                  <a:srgbClr val="FF0000"/>
                </a:solidFill>
              </a:rPr>
              <a:t>specific property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NE that is not Pareto-dominated</a:t>
            </a:r>
          </a:p>
          <a:p>
            <a:pPr lvl="1"/>
            <a:r>
              <a:rPr lang="en-US" altLang="en-US" dirty="0"/>
              <a:t>NE that maximizes expected social welfare (i.e., sum of all agents’ utilities)</a:t>
            </a:r>
          </a:p>
          <a:p>
            <a:pPr lvl="1"/>
            <a:r>
              <a:rPr lang="en-US" altLang="en-US" dirty="0"/>
              <a:t>NE that maximizes expected utility of given agent</a:t>
            </a:r>
          </a:p>
          <a:p>
            <a:pPr lvl="1"/>
            <a:r>
              <a:rPr lang="en-US" altLang="en-US" dirty="0"/>
              <a:t>NE that maximizes expected utility of worst-off player</a:t>
            </a:r>
          </a:p>
          <a:p>
            <a:pPr lvl="1"/>
            <a:r>
              <a:rPr lang="en-US" altLang="en-US" dirty="0"/>
              <a:t>NE in which given pure strategy is played with positive probability</a:t>
            </a:r>
          </a:p>
          <a:p>
            <a:pPr lvl="1"/>
            <a:r>
              <a:rPr lang="en-US" altLang="en-US" dirty="0"/>
              <a:t>NE in which given pure strategy is played with zero probability</a:t>
            </a:r>
          </a:p>
          <a:p>
            <a:pPr lvl="1"/>
            <a:r>
              <a:rPr lang="en-US" altLang="en-US" dirty="0"/>
              <a:t>…</a:t>
            </a:r>
          </a:p>
          <a:p>
            <a:r>
              <a:rPr lang="en-US" altLang="en-US" dirty="0"/>
              <a:t>All of these are </a:t>
            </a:r>
            <a:r>
              <a:rPr lang="en-US" altLang="en-US" dirty="0">
                <a:solidFill>
                  <a:srgbClr val="FF0000"/>
                </a:solidFill>
              </a:rPr>
              <a:t>NP-hard</a:t>
            </a:r>
            <a:r>
              <a:rPr lang="en-US" altLang="en-US" dirty="0"/>
              <a:t> (and the optimization questions are inapproximable assuming P != NP), even in 2-player games </a:t>
            </a:r>
            <a:br>
              <a:rPr lang="en-US" altLang="en-US" dirty="0"/>
            </a:br>
            <a:r>
              <a:rPr lang="en-US" altLang="en-US" sz="1800" dirty="0"/>
              <a:t>[Gilboa, </a:t>
            </a:r>
            <a:r>
              <a:rPr lang="en-US" altLang="en-US" sz="1800" dirty="0" err="1"/>
              <a:t>Zemel</a:t>
            </a:r>
            <a:r>
              <a:rPr lang="en-US" altLang="en-US" sz="1800" dirty="0"/>
              <a:t> 89; </a:t>
            </a:r>
            <a:r>
              <a:rPr lang="en-US" altLang="en-US" sz="1800" dirty="0" err="1"/>
              <a:t>Conitzer</a:t>
            </a:r>
            <a:r>
              <a:rPr lang="en-US" altLang="en-US" sz="1800" dirty="0"/>
              <a:t> &amp; </a:t>
            </a:r>
            <a:r>
              <a:rPr lang="en-US" altLang="en-US" sz="1800" dirty="0" err="1"/>
              <a:t>Sandholm</a:t>
            </a:r>
            <a:r>
              <a:rPr lang="en-US" altLang="en-US" sz="1800" dirty="0"/>
              <a:t> IJCAI-03/GEB-08]</a:t>
            </a:r>
            <a:endParaRPr lang="en-US" alt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72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AD38753-EDD2-8542-B2C2-3DA64036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Search-Based Approaches (for Two-Player Games)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347" name="Rectangle 3">
                <a:extLst>
                  <a:ext uri="{FF2B5EF4-FFF2-40B4-BE49-F238E27FC236}">
                    <a16:creationId xmlns:a16="http://schemas.microsoft.com/office/drawing/2014/main" id="{5A4C8ABE-1D16-594B-ACB7-52B87618130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We can use (feasibility) LP, if we know 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of each player </a:t>
                </a:r>
                <a14:m>
                  <m:oMath xmlns:m="http://schemas.openxmlformats.org/officeDocument/2006/math">
                    <m:r>
                      <a:rPr lang="en-US" altLang="en-US" sz="24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’s mixed strategy</a:t>
                </a:r>
              </a:p>
              <a:p>
                <a:pPr lvl="1"/>
                <a:r>
                  <a:rPr lang="en-US" altLang="en-US" sz="2000" dirty="0"/>
                  <a:t>I.e., we know which pure strategies receive positive probability</a:t>
                </a:r>
                <a:endParaRPr lang="en-US" altLang="en-US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Thus, we can search over possible supports, which </a:t>
                </a:r>
                <a:r>
                  <a:rPr lang="en-US" altLang="en-US" sz="2000" dirty="0"/>
                  <a:t>is basic idea underlying methods in </a:t>
                </a:r>
                <a:br>
                  <a:rPr lang="en-US" altLang="en-US" sz="2000" dirty="0"/>
                </a:br>
                <a:r>
                  <a:rPr lang="en-US" altLang="en-US" sz="16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1600" dirty="0" err="1">
                    <a:solidFill>
                      <a:srgbClr val="0070C0"/>
                    </a:solidFill>
                  </a:rPr>
                  <a:t>Dickhaut</a:t>
                </a:r>
                <a:r>
                  <a:rPr lang="en-US" altLang="en-US" sz="1600" dirty="0">
                    <a:solidFill>
                      <a:srgbClr val="0070C0"/>
                    </a:solidFill>
                  </a:rPr>
                  <a:t> &amp; Kaplan 91;  Porter, </a:t>
                </a:r>
                <a:r>
                  <a:rPr lang="en-US" altLang="en-US" sz="1600" dirty="0" err="1">
                    <a:solidFill>
                      <a:srgbClr val="0070C0"/>
                    </a:solidFill>
                  </a:rPr>
                  <a:t>Nudelman</a:t>
                </a:r>
                <a:r>
                  <a:rPr lang="en-US" altLang="en-US" sz="16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en-US" sz="1600" dirty="0" err="1">
                    <a:solidFill>
                      <a:srgbClr val="0070C0"/>
                    </a:solidFill>
                  </a:rPr>
                  <a:t>Shoham</a:t>
                </a:r>
                <a:r>
                  <a:rPr lang="en-US" altLang="en-US" sz="1600" dirty="0">
                    <a:solidFill>
                      <a:srgbClr val="0070C0"/>
                    </a:solidFill>
                  </a:rPr>
                  <a:t> AAAI04/GEB08]</a:t>
                </a:r>
                <a:endParaRPr lang="en-US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3347" name="Rectangle 3">
                <a:extLst>
                  <a:ext uri="{FF2B5EF4-FFF2-40B4-BE49-F238E27FC236}">
                    <a16:creationId xmlns:a16="http://schemas.microsoft.com/office/drawing/2014/main" id="{5A4C8ABE-1D16-594B-ACB7-52B876181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CFBB813-4B6B-8943-B4B4-92D12F16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0" y="2870477"/>
            <a:ext cx="4394200" cy="2580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92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B03D744-88E1-A24C-8A70-4E9E4A923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for NE using MILP (for Two-Player Games)</a:t>
            </a:r>
            <a:br>
              <a:rPr lang="en-US" altLang="en-US" dirty="0"/>
            </a:br>
            <a:r>
              <a:rPr lang="en-US" altLang="en-US" sz="2000" dirty="0"/>
              <a:t>[</a:t>
            </a:r>
            <a:r>
              <a:rPr lang="en-US" altLang="en-US" sz="2000" dirty="0" err="1"/>
              <a:t>Sandholm</a:t>
            </a:r>
            <a:r>
              <a:rPr lang="en-US" altLang="en-US" sz="2000" dirty="0"/>
              <a:t>, Gilpin, </a:t>
            </a:r>
            <a:r>
              <a:rPr lang="en-US" altLang="en-US" sz="2000" dirty="0" err="1"/>
              <a:t>Conitzer</a:t>
            </a:r>
            <a:r>
              <a:rPr lang="en-US" altLang="en-US" sz="2000" dirty="0"/>
              <a:t> AAAI05]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56D78073-6DF1-244A-973C-728C8A70A88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5659118"/>
                <a:ext cx="10515600" cy="9861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sz="2000" dirty="0"/>
                  <a:t> is binary variable indicating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is in support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’s mixed strategy,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000" dirty="0"/>
                  <a:t> is large number</a:t>
                </a:r>
              </a:p>
            </p:txBody>
          </p:sp>
        </mc:Choice>
        <mc:Fallback xmlns="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56D78073-6DF1-244A-973C-728C8A70A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59118"/>
                <a:ext cx="10515600" cy="986158"/>
              </a:xfrm>
              <a:blipFill>
                <a:blip r:embed="rId2"/>
                <a:stretch>
                  <a:fillRect l="-48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9F169B6-ADA0-6242-9438-AEA0E404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677" y="1754716"/>
            <a:ext cx="5836646" cy="33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9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87F66BE-1A10-FF47-8BCE-9D513D18C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for Correlated Equilibrium using LP </a:t>
            </a:r>
            <a:br>
              <a:rPr lang="en-US" altLang="en-US" dirty="0"/>
            </a:br>
            <a:r>
              <a:rPr lang="en-US" altLang="en-US" dirty="0"/>
              <a:t>(N-Player Games!)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69108E9-0D1E-1347-807D-DA0401CA686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Variables are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dirty="0"/>
                  <a:t> 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/>
                  <a:t> is profile of pure strategies (i.e., outcome)</a:t>
                </a:r>
              </a:p>
            </p:txBody>
          </p:sp>
        </mc:Choice>
        <mc:Fallback xmlns="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69108E9-0D1E-1347-807D-DA0401CA6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65" t="-1535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C34C52-EA9D-A145-9BAB-E67E839C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66" y="3185548"/>
            <a:ext cx="6688667" cy="19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0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91F-D33A-5A4C-A6D7-14CCAFEE3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ones prepared by</a:t>
            </a:r>
          </a:p>
          <a:p>
            <a:pPr lvl="1"/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Duke CPS 590.4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2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5FFD-36B0-7044-B5F4-4C5190D7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 Example: </a:t>
            </a:r>
            <a:br>
              <a:rPr lang="en-US" dirty="0"/>
            </a:br>
            <a:r>
              <a:rPr lang="en-US" dirty="0"/>
              <a:t>Reproduction of Two Paintings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BCF0-4F70-AE40-892F-66FE12FC0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78877"/>
            <a:ext cx="6537556" cy="3066396"/>
          </a:xfrm>
        </p:spPr>
        <p:txBody>
          <a:bodyPr/>
          <a:lstStyle/>
          <a:p>
            <a:r>
              <a:rPr lang="en-US" altLang="en-US" dirty="0"/>
              <a:t>Painting 1 sells for $30</a:t>
            </a:r>
          </a:p>
          <a:p>
            <a:r>
              <a:rPr lang="en-US" altLang="en-US" dirty="0"/>
              <a:t>Painting 2 sells for $20</a:t>
            </a:r>
          </a:p>
          <a:p>
            <a:r>
              <a:rPr lang="en-US" altLang="en-US" dirty="0"/>
              <a:t>We have 16 units of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blue</a:t>
            </a:r>
            <a:r>
              <a:rPr lang="en-US" altLang="en-US" dirty="0"/>
              <a:t>, 8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en-US" altLang="en-US" dirty="0"/>
              <a:t>, 5 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  <a:endParaRPr lang="en-US" altLang="en-US" dirty="0"/>
          </a:p>
          <a:p>
            <a:r>
              <a:rPr lang="en-US" altLang="en-US" dirty="0"/>
              <a:t>Painting 1 requires 4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blue</a:t>
            </a:r>
            <a:r>
              <a:rPr lang="en-US" altLang="en-US" dirty="0"/>
              <a:t>, 1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en-US" altLang="en-US" dirty="0"/>
              <a:t>, 1 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dirty="0"/>
              <a:t>Painting 2 requires 2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blue</a:t>
            </a:r>
            <a:r>
              <a:rPr lang="en-US" altLang="en-US" dirty="0"/>
              <a:t>, 2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en-US" altLang="en-US" dirty="0"/>
              <a:t>, 1 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14342" name="Picture 6" descr="Image result for famous painting">
            <a:extLst>
              <a:ext uri="{FF2B5EF4-FFF2-40B4-BE49-F238E27FC236}">
                <a16:creationId xmlns:a16="http://schemas.microsoft.com/office/drawing/2014/main" id="{C778D481-F22F-C847-8233-2072554D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98" y="1480854"/>
            <a:ext cx="1485745" cy="19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famous painting">
            <a:extLst>
              <a:ext uri="{FF2B5EF4-FFF2-40B4-BE49-F238E27FC236}">
                <a16:creationId xmlns:a16="http://schemas.microsoft.com/office/drawing/2014/main" id="{24D84CFB-76CD-B245-85AA-3557F66E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8580" y="1475185"/>
            <a:ext cx="1536795" cy="19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FA745190-BAFF-2E46-8903-1CF456871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13600" y="2644775"/>
            <a:ext cx="309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3">
            <a:extLst>
              <a:ext uri="{FF2B5EF4-FFF2-40B4-BE49-F238E27FC236}">
                <a16:creationId xmlns:a16="http://schemas.microsoft.com/office/drawing/2014/main" id="{09007606-3ADC-6342-80B9-46103D4A71C2}"/>
              </a:ext>
            </a:extLst>
          </p:cNvPr>
          <p:cNvSpPr/>
          <p:nvPr/>
        </p:nvSpPr>
        <p:spPr>
          <a:xfrm>
            <a:off x="7042243" y="3930850"/>
            <a:ext cx="1960826" cy="1951046"/>
          </a:xfrm>
          <a:custGeom>
            <a:avLst/>
            <a:gdLst>
              <a:gd name="connsiteX0" fmla="*/ 0 w 1960826"/>
              <a:gd name="connsiteY0" fmla="*/ 1946156 h 1951046"/>
              <a:gd name="connsiteX1" fmla="*/ 4890 w 1960826"/>
              <a:gd name="connsiteY1" fmla="*/ 0 h 1951046"/>
              <a:gd name="connsiteX2" fmla="*/ 982858 w 1960826"/>
              <a:gd name="connsiteY2" fmla="*/ 484094 h 1951046"/>
              <a:gd name="connsiteX3" fmla="*/ 1476732 w 1960826"/>
              <a:gd name="connsiteY3" fmla="*/ 977968 h 1951046"/>
              <a:gd name="connsiteX4" fmla="*/ 1960826 w 1960826"/>
              <a:gd name="connsiteY4" fmla="*/ 1951046 h 1951046"/>
              <a:gd name="connsiteX5" fmla="*/ 0 w 1960826"/>
              <a:gd name="connsiteY5" fmla="*/ 1946156 h 195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826" h="1951046">
                <a:moveTo>
                  <a:pt x="0" y="1946156"/>
                </a:moveTo>
                <a:lnTo>
                  <a:pt x="4890" y="0"/>
                </a:lnTo>
                <a:lnTo>
                  <a:pt x="982858" y="484094"/>
                </a:lnTo>
                <a:lnTo>
                  <a:pt x="1476732" y="977968"/>
                </a:lnTo>
                <a:lnTo>
                  <a:pt x="1960826" y="1951046"/>
                </a:lnTo>
                <a:lnTo>
                  <a:pt x="0" y="1946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274B4-191E-D642-B8AA-EF971FFD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Linear Program Graphically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1">
                <a:extLst>
                  <a:ext uri="{FF2B5EF4-FFF2-40B4-BE49-F238E27FC236}">
                    <a16:creationId xmlns:a16="http://schemas.microsoft.com/office/drawing/2014/main" id="{4D4F48DD-8798-FF47-99FC-644577C0B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3343" y="3243295"/>
                <a:ext cx="3313414" cy="718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1882" tIns="50941" rIns="101882" bIns="50941" anchor="ctr">
                <a:spAutoFit/>
              </a:bodyPr>
              <a:lstStyle>
                <a:lvl1pPr defTabSz="509588">
                  <a:lnSpc>
                    <a:spcPct val="124000"/>
                  </a:lnSpc>
                  <a:spcBef>
                    <a:spcPts val="9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6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509588">
                  <a:lnSpc>
                    <a:spcPct val="124000"/>
                  </a:lnSpc>
                  <a:spcBef>
                    <a:spcPts val="7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31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509588">
                  <a:lnSpc>
                    <a:spcPct val="124000"/>
                  </a:lnSpc>
                  <a:spcBef>
                    <a:spcPts val="6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Optimal solution: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𝑥</m:t>
                    </m:r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3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𝑦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(objective: 13)</a:t>
                </a:r>
              </a:p>
            </p:txBody>
          </p:sp>
        </mc:Choice>
        <mc:Fallback xmlns="">
          <p:sp>
            <p:nvSpPr>
              <p:cNvPr id="43" name="Text Box 21">
                <a:extLst>
                  <a:ext uri="{FF2B5EF4-FFF2-40B4-BE49-F238E27FC236}">
                    <a16:creationId xmlns:a16="http://schemas.microsoft.com/office/drawing/2014/main" id="{4D4F48DD-8798-FF47-99FC-644577C0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3343" y="3243295"/>
                <a:ext cx="3313414" cy="718430"/>
              </a:xfrm>
              <a:prstGeom prst="rect">
                <a:avLst/>
              </a:prstGeom>
              <a:blipFill>
                <a:blip r:embed="rId2"/>
                <a:stretch>
                  <a:fillRect l="-1145" t="-1724" b="-12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9AB43FD-3BE0-884C-B920-C4DA115F1ADE}"/>
              </a:ext>
            </a:extLst>
          </p:cNvPr>
          <p:cNvGrpSpPr/>
          <p:nvPr/>
        </p:nvGrpSpPr>
        <p:grpSpPr>
          <a:xfrm>
            <a:off x="6666360" y="1572247"/>
            <a:ext cx="4687440" cy="4800330"/>
            <a:chOff x="4262433" y="1433925"/>
            <a:chExt cx="4687440" cy="480033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A3F2609-A227-FD4E-BBEF-97790F406152}"/>
                </a:ext>
              </a:extLst>
            </p:cNvPr>
            <p:cNvCxnSpPr/>
            <p:nvPr/>
          </p:nvCxnSpPr>
          <p:spPr>
            <a:xfrm rot="5400000">
              <a:off x="5577619" y="574440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336235-3D07-2649-A435-FD8F61038982}"/>
                </a:ext>
              </a:extLst>
            </p:cNvPr>
            <p:cNvCxnSpPr/>
            <p:nvPr/>
          </p:nvCxnSpPr>
          <p:spPr>
            <a:xfrm rot="5400000">
              <a:off x="6555386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B86A02-07F8-4A40-9E9D-53FFE0B606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6575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1D4514-5787-9346-8DD1-8437DA7EDB6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20703" y="5741354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6">
              <a:extLst>
                <a:ext uri="{FF2B5EF4-FFF2-40B4-BE49-F238E27FC236}">
                  <a16:creationId xmlns:a16="http://schemas.microsoft.com/office/drawing/2014/main" id="{96C17BCC-44D7-344E-92DE-AC8CE344E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453991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103" name="Text Box 8">
              <a:extLst>
                <a:ext uri="{FF2B5EF4-FFF2-40B4-BE49-F238E27FC236}">
                  <a16:creationId xmlns:a16="http://schemas.microsoft.com/office/drawing/2014/main" id="{B4ED7029-DD29-1940-821A-E5DCCC0D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5" y="356282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104" name="Text Box 9">
              <a:extLst>
                <a:ext uri="{FF2B5EF4-FFF2-40B4-BE49-F238E27FC236}">
                  <a16:creationId xmlns:a16="http://schemas.microsoft.com/office/drawing/2014/main" id="{BA3C4B7A-CAE2-8D44-B064-3E7B59D37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258573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105" name="Text Box 10">
              <a:extLst>
                <a:ext uri="{FF2B5EF4-FFF2-40B4-BE49-F238E27FC236}">
                  <a16:creationId xmlns:a16="http://schemas.microsoft.com/office/drawing/2014/main" id="{7375D662-C986-A14A-A888-7137F0490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4" y="160864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106" name="Text Box 11">
              <a:extLst>
                <a:ext uri="{FF2B5EF4-FFF2-40B4-BE49-F238E27FC236}">
                  <a16:creationId xmlns:a16="http://schemas.microsoft.com/office/drawing/2014/main" id="{45F5B09D-0C7C-574B-B7BD-058A7BCB6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6967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107" name="Text Box 12">
              <a:extLst>
                <a:ext uri="{FF2B5EF4-FFF2-40B4-BE49-F238E27FC236}">
                  <a16:creationId xmlns:a16="http://schemas.microsoft.com/office/drawing/2014/main" id="{FEF51B81-6E52-4447-9C3A-09819340F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6079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108" name="Text Box 13">
              <a:extLst>
                <a:ext uri="{FF2B5EF4-FFF2-40B4-BE49-F238E27FC236}">
                  <a16:creationId xmlns:a16="http://schemas.microsoft.com/office/drawing/2014/main" id="{A64B49F6-7609-D146-A05C-05B2234FA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191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109" name="Text Box 14">
              <a:extLst>
                <a:ext uri="{FF2B5EF4-FFF2-40B4-BE49-F238E27FC236}">
                  <a16:creationId xmlns:a16="http://schemas.microsoft.com/office/drawing/2014/main" id="{AA498F61-CEDC-4545-B471-575B2824D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430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110" name="Text Box 6">
              <a:extLst>
                <a:ext uri="{FF2B5EF4-FFF2-40B4-BE49-F238E27FC236}">
                  <a16:creationId xmlns:a16="http://schemas.microsoft.com/office/drawing/2014/main" id="{39F30984-54F8-5440-A7CB-513A70580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0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9F341E4-712A-0941-93C2-3FD239CFF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8316" y="1433925"/>
              <a:ext cx="2603" cy="4307429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5B571904-ACB1-4449-B41B-22B78D0570C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795396" y="3588402"/>
              <a:ext cx="0" cy="4308954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E1218C3-F6C0-DB46-B3ED-78232EE23648}"/>
                </a:ext>
              </a:extLst>
            </p:cNvPr>
            <p:cNvCxnSpPr/>
            <p:nvPr/>
          </p:nvCxnSpPr>
          <p:spPr>
            <a:xfrm>
              <a:off x="4596432" y="3783923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46D869F-BAC5-224F-B8B7-53C31CF91BD4}"/>
                </a:ext>
              </a:extLst>
            </p:cNvPr>
            <p:cNvCxnSpPr/>
            <p:nvPr/>
          </p:nvCxnSpPr>
          <p:spPr>
            <a:xfrm>
              <a:off x="4599481" y="4761690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0453C98-6B09-494E-9644-F9985E4BF7A5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2" y="280273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E542629-5DCA-FE40-AFC5-68285F6736C8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1" y="1818606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979F73D-81C8-634B-8B6F-D24512C5D6A7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930742"/>
            <a:ext cx="3919561" cy="1948934"/>
          </a:xfrm>
          <a:prstGeom prst="line">
            <a:avLst/>
          </a:prstGeom>
          <a:ln w="31750" cap="rnd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93E0D83-BA69-E740-B948-1E3B1AA488ED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437012"/>
            <a:ext cx="2435355" cy="2442598"/>
          </a:xfrm>
          <a:prstGeom prst="line">
            <a:avLst/>
          </a:prstGeom>
          <a:ln w="317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FEA7B40-E041-574D-A7F3-E24D7517E4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3651" y="2946192"/>
            <a:ext cx="3919561" cy="1948934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0C6F414-4CB7-224B-B7C8-B992465FEEBC}"/>
              </a:ext>
            </a:extLst>
          </p:cNvPr>
          <p:cNvCxnSpPr>
            <a:cxnSpLocks/>
          </p:cNvCxnSpPr>
          <p:nvPr/>
        </p:nvCxnSpPr>
        <p:spPr>
          <a:xfrm flipH="1" flipV="1">
            <a:off x="5916779" y="2714530"/>
            <a:ext cx="2110085" cy="3156764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C34A7382-CA05-8542-AAC4-9689556EF8A7}"/>
              </a:ext>
            </a:extLst>
          </p:cNvPr>
          <p:cNvCxnSpPr>
            <a:cxnSpLocks/>
          </p:cNvCxnSpPr>
          <p:nvPr/>
        </p:nvCxnSpPr>
        <p:spPr>
          <a:xfrm flipH="1" flipV="1">
            <a:off x="7048718" y="4410970"/>
            <a:ext cx="982477" cy="146982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26B2318-60A7-B34C-829B-56E35330E604}"/>
              </a:ext>
            </a:extLst>
          </p:cNvPr>
          <p:cNvCxnSpPr>
            <a:cxnSpLocks/>
          </p:cNvCxnSpPr>
          <p:nvPr/>
        </p:nvCxnSpPr>
        <p:spPr>
          <a:xfrm flipH="1">
            <a:off x="8591574" y="4004441"/>
            <a:ext cx="982477" cy="837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6">
            <a:extLst>
              <a:ext uri="{FF2B5EF4-FFF2-40B4-BE49-F238E27FC236}">
                <a16:creationId xmlns:a16="http://schemas.microsoft.com/office/drawing/2014/main" id="{5B858C85-81E8-F040-8BE6-972DA643D1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9600" y="2644775"/>
            <a:ext cx="309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9375 -1.48148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3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09375 4.07407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B969-3A95-3843-840D-DF4CD226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LP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E8CE-EFAA-8D46-A98A-9A542611CD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Optimal solution: x = 2.5, y = 2.5</a:t>
            </a:r>
          </a:p>
          <a:p>
            <a:r>
              <a:rPr lang="en-US" altLang="en-US" dirty="0"/>
              <a:t>Objective = 7.5 + 5 = 12.5</a:t>
            </a:r>
          </a:p>
          <a:p>
            <a:r>
              <a:rPr lang="en-US" altLang="en-US" dirty="0"/>
              <a:t>Can we sell half paintings?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875D8D-D8ED-9645-BF4D-F1328B0F97B2}"/>
              </a:ext>
            </a:extLst>
          </p:cNvPr>
          <p:cNvSpPr/>
          <p:nvPr/>
        </p:nvSpPr>
        <p:spPr>
          <a:xfrm>
            <a:off x="4525053" y="3013276"/>
            <a:ext cx="554946" cy="55494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AABE5638-9C6A-A94D-B041-2690319F6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5950" y="2644775"/>
            <a:ext cx="3086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BCC6-FFB4-2F49-8FB9-35C0FFBB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Linear Program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D90A79C-C0E1-6642-91A3-4E71B254F4F3}"/>
              </a:ext>
            </a:extLst>
          </p:cNvPr>
          <p:cNvGrpSpPr/>
          <p:nvPr/>
        </p:nvGrpSpPr>
        <p:grpSpPr>
          <a:xfrm>
            <a:off x="6666360" y="1478437"/>
            <a:ext cx="4687440" cy="4800330"/>
            <a:chOff x="4262433" y="1433925"/>
            <a:chExt cx="4687440" cy="480033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C81AF9F-2D39-5D48-8B22-303DDCC47AE1}"/>
                </a:ext>
              </a:extLst>
            </p:cNvPr>
            <p:cNvCxnSpPr/>
            <p:nvPr/>
          </p:nvCxnSpPr>
          <p:spPr>
            <a:xfrm rot="5400000">
              <a:off x="5577619" y="574440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69B66B2-E830-F74B-88AA-E1A1B4AA9E97}"/>
                </a:ext>
              </a:extLst>
            </p:cNvPr>
            <p:cNvCxnSpPr/>
            <p:nvPr/>
          </p:nvCxnSpPr>
          <p:spPr>
            <a:xfrm rot="5400000">
              <a:off x="6555386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99CA04B-5158-3141-976B-3D01A1B436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6575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2A1FDCC-E5AD-5644-BA13-DCED8A089F9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20703" y="5741354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6">
              <a:extLst>
                <a:ext uri="{FF2B5EF4-FFF2-40B4-BE49-F238E27FC236}">
                  <a16:creationId xmlns:a16="http://schemas.microsoft.com/office/drawing/2014/main" id="{3D1A4D61-1174-A247-AA6E-2E1584829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453991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88" name="Text Box 8">
              <a:extLst>
                <a:ext uri="{FF2B5EF4-FFF2-40B4-BE49-F238E27FC236}">
                  <a16:creationId xmlns:a16="http://schemas.microsoft.com/office/drawing/2014/main" id="{6223117D-1577-BB45-B8D0-6FB82FD44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5" y="356282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89" name="Text Box 9">
              <a:extLst>
                <a:ext uri="{FF2B5EF4-FFF2-40B4-BE49-F238E27FC236}">
                  <a16:creationId xmlns:a16="http://schemas.microsoft.com/office/drawing/2014/main" id="{314CF9A1-AC2E-CD48-A2DA-AC1587AD3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258573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90" name="Text Box 10">
              <a:extLst>
                <a:ext uri="{FF2B5EF4-FFF2-40B4-BE49-F238E27FC236}">
                  <a16:creationId xmlns:a16="http://schemas.microsoft.com/office/drawing/2014/main" id="{3BEB4CFF-4796-234B-96A7-8843EA1B1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4" y="160864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91" name="Text Box 11">
              <a:extLst>
                <a:ext uri="{FF2B5EF4-FFF2-40B4-BE49-F238E27FC236}">
                  <a16:creationId xmlns:a16="http://schemas.microsoft.com/office/drawing/2014/main" id="{69594643-1C6B-CA4F-A583-A4906059E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6967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92" name="Text Box 12">
              <a:extLst>
                <a:ext uri="{FF2B5EF4-FFF2-40B4-BE49-F238E27FC236}">
                  <a16:creationId xmlns:a16="http://schemas.microsoft.com/office/drawing/2014/main" id="{31487B15-F638-9B4D-8109-CA14B46D9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6079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93" name="Text Box 13">
              <a:extLst>
                <a:ext uri="{FF2B5EF4-FFF2-40B4-BE49-F238E27FC236}">
                  <a16:creationId xmlns:a16="http://schemas.microsoft.com/office/drawing/2014/main" id="{657AA45F-F5CD-D547-97BE-166B7503B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191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94" name="Text Box 14">
              <a:extLst>
                <a:ext uri="{FF2B5EF4-FFF2-40B4-BE49-F238E27FC236}">
                  <a16:creationId xmlns:a16="http://schemas.microsoft.com/office/drawing/2014/main" id="{3860ED4E-C99E-0640-B7EC-A3314ED3D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430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95" name="Text Box 6">
              <a:extLst>
                <a:ext uri="{FF2B5EF4-FFF2-40B4-BE49-F238E27FC236}">
                  <a16:creationId xmlns:a16="http://schemas.microsoft.com/office/drawing/2014/main" id="{66B0BE33-D60D-514E-BF86-0D5B85A7C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0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0E97F2C-D644-0C44-85EB-98D905656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8316" y="1433925"/>
              <a:ext cx="2603" cy="4307429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14EE5D4-148A-F64F-A27C-D1F23B91BF0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795396" y="3588402"/>
              <a:ext cx="0" cy="4308954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B6C496A-F78E-644B-B859-C6A060683791}"/>
                </a:ext>
              </a:extLst>
            </p:cNvPr>
            <p:cNvCxnSpPr/>
            <p:nvPr/>
          </p:nvCxnSpPr>
          <p:spPr>
            <a:xfrm>
              <a:off x="4596432" y="3783923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468DCFA-113C-5B4E-AB7D-C315519576AF}"/>
                </a:ext>
              </a:extLst>
            </p:cNvPr>
            <p:cNvCxnSpPr/>
            <p:nvPr/>
          </p:nvCxnSpPr>
          <p:spPr>
            <a:xfrm>
              <a:off x="4599481" y="4761690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41516F1-B111-7842-8E2A-7C10FE0A9364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2" y="280273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13AF197-9F26-2B43-9937-6715133E38B3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1" y="1818606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4C4E02-CE5F-9841-805D-5AAF51D53A02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836932"/>
            <a:ext cx="3919561" cy="1948934"/>
          </a:xfrm>
          <a:prstGeom prst="line">
            <a:avLst/>
          </a:prstGeom>
          <a:ln w="31750" cap="rnd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8B7E939-1A14-1B40-9C43-44D2A6F77709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343202"/>
            <a:ext cx="2435355" cy="2442598"/>
          </a:xfrm>
          <a:prstGeom prst="line">
            <a:avLst/>
          </a:prstGeom>
          <a:ln w="317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030A309-653E-FF4D-93FB-F3B85A2E91AC}"/>
              </a:ext>
            </a:extLst>
          </p:cNvPr>
          <p:cNvCxnSpPr>
            <a:cxnSpLocks/>
          </p:cNvCxnSpPr>
          <p:nvPr/>
        </p:nvCxnSpPr>
        <p:spPr>
          <a:xfrm>
            <a:off x="7044378" y="2073080"/>
            <a:ext cx="1866292" cy="3721216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 Box 22">
                <a:extLst>
                  <a:ext uri="{FF2B5EF4-FFF2-40B4-BE49-F238E27FC236}">
                    <a16:creationId xmlns:a16="http://schemas.microsoft.com/office/drawing/2014/main" id="{62FB2239-584A-7847-BAB1-C5573563F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9161" y="2678381"/>
                <a:ext cx="3599109" cy="1026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1882" tIns="50941" rIns="101882" bIns="50941">
                <a:spAutoFit/>
              </a:bodyPr>
              <a:lstStyle>
                <a:lvl1pPr defTabSz="509588">
                  <a:lnSpc>
                    <a:spcPct val="124000"/>
                  </a:lnSpc>
                  <a:spcBef>
                    <a:spcPts val="9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6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509588">
                  <a:lnSpc>
                    <a:spcPct val="124000"/>
                  </a:lnSpc>
                  <a:spcBef>
                    <a:spcPts val="7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31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509588">
                  <a:lnSpc>
                    <a:spcPct val="124000"/>
                  </a:lnSpc>
                  <a:spcBef>
                    <a:spcPts val="6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Optimal LP solution: </a:t>
                </a:r>
                <a:br>
                  <a:rPr lang="en-US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Gill Sans Light" panose="020B03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=2.5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𝑦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=2.5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(objective 12.5)</a:t>
                </a:r>
              </a:p>
            </p:txBody>
          </p:sp>
        </mc:Choice>
        <mc:Fallback xmlns="">
          <p:sp>
            <p:nvSpPr>
              <p:cNvPr id="134" name="Text Box 22">
                <a:extLst>
                  <a:ext uri="{FF2B5EF4-FFF2-40B4-BE49-F238E27FC236}">
                    <a16:creationId xmlns:a16="http://schemas.microsoft.com/office/drawing/2014/main" id="{62FB2239-584A-7847-BAB1-C5573563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9161" y="2678381"/>
                <a:ext cx="3599109" cy="1026207"/>
              </a:xfrm>
              <a:prstGeom prst="rect">
                <a:avLst/>
              </a:prstGeom>
              <a:blipFill>
                <a:blip r:embed="rId3"/>
                <a:stretch>
                  <a:fillRect t="-2439" b="-85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3A83183-7B1A-7A41-9634-430E9BB30122}"/>
              </a:ext>
            </a:extLst>
          </p:cNvPr>
          <p:cNvCxnSpPr>
            <a:cxnSpLocks/>
          </p:cNvCxnSpPr>
          <p:nvPr/>
        </p:nvCxnSpPr>
        <p:spPr>
          <a:xfrm flipH="1">
            <a:off x="8349418" y="3713084"/>
            <a:ext cx="977465" cy="8713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4A2B9CC-FF10-084C-9E8C-5C53C5879946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2711802"/>
            <a:ext cx="2048867" cy="306518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8B63C79-24B2-1D48-A7D0-CB0F8B706B9B}"/>
              </a:ext>
            </a:extLst>
          </p:cNvPr>
          <p:cNvGrpSpPr/>
          <p:nvPr/>
        </p:nvGrpSpPr>
        <p:grpSpPr>
          <a:xfrm>
            <a:off x="6987711" y="3776456"/>
            <a:ext cx="1580521" cy="2082264"/>
            <a:chOff x="8390032" y="1676505"/>
            <a:chExt cx="1580521" cy="2082264"/>
          </a:xfrm>
        </p:grpSpPr>
        <p:sp>
          <p:nvSpPr>
            <p:cNvPr id="142" name="Oval 29">
              <a:extLst>
                <a:ext uri="{FF2B5EF4-FFF2-40B4-BE49-F238E27FC236}">
                  <a16:creationId xmlns:a16="http://schemas.microsoft.com/office/drawing/2014/main" id="{9505E2CB-4353-2B43-B17C-FA85149A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0032" y="3628613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17B7DCCE-9E42-CF4E-A0FB-F6A4D571B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0032" y="2651523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" name="Oval 29">
              <a:extLst>
                <a:ext uri="{FF2B5EF4-FFF2-40B4-BE49-F238E27FC236}">
                  <a16:creationId xmlns:a16="http://schemas.microsoft.com/office/drawing/2014/main" id="{7FF4CAAE-3720-1648-AA4D-429C831D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520" y="2656912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Oval 29">
              <a:extLst>
                <a:ext uri="{FF2B5EF4-FFF2-40B4-BE49-F238E27FC236}">
                  <a16:creationId xmlns:a16="http://schemas.microsoft.com/office/drawing/2014/main" id="{5F110033-48A3-3F47-830E-9BE64EEC3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1438" y="3627595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" name="Oval 29">
              <a:extLst>
                <a:ext uri="{FF2B5EF4-FFF2-40B4-BE49-F238E27FC236}">
                  <a16:creationId xmlns:a16="http://schemas.microsoft.com/office/drawing/2014/main" id="{8070519D-520A-F64A-9849-51943669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11" y="3143400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" name="Oval 29">
              <a:extLst>
                <a:ext uri="{FF2B5EF4-FFF2-40B4-BE49-F238E27FC236}">
                  <a16:creationId xmlns:a16="http://schemas.microsoft.com/office/drawing/2014/main" id="{4142E2DC-901B-C441-8722-7257D51B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0032" y="3139558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" name="Oval 29">
              <a:extLst>
                <a:ext uri="{FF2B5EF4-FFF2-40B4-BE49-F238E27FC236}">
                  <a16:creationId xmlns:a16="http://schemas.microsoft.com/office/drawing/2014/main" id="{055439C5-5A5D-F142-A6FC-5781BD097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35" y="3139558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9" name="Oval 29">
              <a:extLst>
                <a:ext uri="{FF2B5EF4-FFF2-40B4-BE49-F238E27FC236}">
                  <a16:creationId xmlns:a16="http://schemas.microsoft.com/office/drawing/2014/main" id="{579EE517-3CFB-634D-B15A-8FEA6B5E3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35" y="2652200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0" name="Oval 29">
              <a:extLst>
                <a:ext uri="{FF2B5EF4-FFF2-40B4-BE49-F238E27FC236}">
                  <a16:creationId xmlns:a16="http://schemas.microsoft.com/office/drawing/2014/main" id="{E7DCCFC3-531C-BB44-B5CA-6B62BB1B4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35" y="362759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" name="Oval 29">
              <a:extLst>
                <a:ext uri="{FF2B5EF4-FFF2-40B4-BE49-F238E27FC236}">
                  <a16:creationId xmlns:a16="http://schemas.microsoft.com/office/drawing/2014/main" id="{14D031FE-62C4-C14F-8C4F-6AC9A035E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141" y="363186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" name="Oval 29">
              <a:extLst>
                <a:ext uri="{FF2B5EF4-FFF2-40B4-BE49-F238E27FC236}">
                  <a16:creationId xmlns:a16="http://schemas.microsoft.com/office/drawing/2014/main" id="{56856478-2939-F44B-BD9B-F87AFEE5A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141" y="3143827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7" name="Oval 29">
              <a:extLst>
                <a:ext uri="{FF2B5EF4-FFF2-40B4-BE49-F238E27FC236}">
                  <a16:creationId xmlns:a16="http://schemas.microsoft.com/office/drawing/2014/main" id="{C5C439A2-A986-6945-99EB-709C86FEF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0032" y="2164542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8" name="Oval 29">
              <a:extLst>
                <a:ext uri="{FF2B5EF4-FFF2-40B4-BE49-F238E27FC236}">
                  <a16:creationId xmlns:a16="http://schemas.microsoft.com/office/drawing/2014/main" id="{875D0354-D146-E247-BF2B-1491CF96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0032" y="1676505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9AFBBCB9-94C5-F84A-BD86-44963DDBC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35" y="216416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1" name="Oval 29">
              <a:extLst>
                <a:ext uri="{FF2B5EF4-FFF2-40B4-BE49-F238E27FC236}">
                  <a16:creationId xmlns:a16="http://schemas.microsoft.com/office/drawing/2014/main" id="{3FE84A48-FEA7-1845-87ED-0867CFF8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520" y="217042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 Box 22">
                <a:extLst>
                  <a:ext uri="{FF2B5EF4-FFF2-40B4-BE49-F238E27FC236}">
                    <a16:creationId xmlns:a16="http://schemas.microsoft.com/office/drawing/2014/main" id="{02E9A980-BA53-5948-8D5C-C8720379D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788" y="1733580"/>
                <a:ext cx="3599109" cy="1026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1882" tIns="50941" rIns="101882" bIns="50941">
                <a:spAutoFit/>
              </a:bodyPr>
              <a:lstStyle>
                <a:lvl1pPr defTabSz="509588">
                  <a:lnSpc>
                    <a:spcPct val="124000"/>
                  </a:lnSpc>
                  <a:spcBef>
                    <a:spcPts val="9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6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509588">
                  <a:lnSpc>
                    <a:spcPct val="124000"/>
                  </a:lnSpc>
                  <a:spcBef>
                    <a:spcPts val="7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31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509588">
                  <a:lnSpc>
                    <a:spcPct val="124000"/>
                  </a:lnSpc>
                  <a:spcBef>
                    <a:spcPts val="6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Optimal ILP solution: </a:t>
                </a:r>
                <a:br>
                  <a:rPr lang="en-US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Gill Sans Light" panose="020B03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𝑦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=3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(objective 12)</a:t>
                </a:r>
              </a:p>
            </p:txBody>
          </p:sp>
        </mc:Choice>
        <mc:Fallback xmlns="">
          <p:sp>
            <p:nvSpPr>
              <p:cNvPr id="167" name="Text Box 22">
                <a:extLst>
                  <a:ext uri="{FF2B5EF4-FFF2-40B4-BE49-F238E27FC236}">
                    <a16:creationId xmlns:a16="http://schemas.microsoft.com/office/drawing/2014/main" id="{02E9A980-BA53-5948-8D5C-C8720379D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788" y="1733580"/>
                <a:ext cx="3599109" cy="1026207"/>
              </a:xfrm>
              <a:prstGeom prst="rect">
                <a:avLst/>
              </a:prstGeom>
              <a:blipFill>
                <a:blip r:embed="rId4"/>
                <a:stretch>
                  <a:fillRect t="-2469" b="-86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FC617E2-EE07-094F-8FB8-0983035505CD}"/>
              </a:ext>
            </a:extLst>
          </p:cNvPr>
          <p:cNvCxnSpPr>
            <a:cxnSpLocks/>
          </p:cNvCxnSpPr>
          <p:nvPr/>
        </p:nvCxnSpPr>
        <p:spPr>
          <a:xfrm flipH="1">
            <a:off x="8027891" y="2834033"/>
            <a:ext cx="100721" cy="1361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033C22-4648-0F43-BD20-2DCF93F2DE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885950" y="2644775"/>
            <a:ext cx="3086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4130-03AC-A745-8BE8-73546B9F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Integer Linear Program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AB885D7-313E-0746-957F-10D950EDFE97}"/>
              </a:ext>
            </a:extLst>
          </p:cNvPr>
          <p:cNvGrpSpPr/>
          <p:nvPr/>
        </p:nvGrpSpPr>
        <p:grpSpPr>
          <a:xfrm>
            <a:off x="6666360" y="1478437"/>
            <a:ext cx="4687440" cy="4800330"/>
            <a:chOff x="4262433" y="1433925"/>
            <a:chExt cx="4687440" cy="480033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F2C9AE6-8894-0A4B-BE80-153F80A203F0}"/>
                </a:ext>
              </a:extLst>
            </p:cNvPr>
            <p:cNvCxnSpPr/>
            <p:nvPr/>
          </p:nvCxnSpPr>
          <p:spPr>
            <a:xfrm rot="5400000">
              <a:off x="5577619" y="574440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C32A2A7-EF19-6345-999E-0D2E55428E17}"/>
                </a:ext>
              </a:extLst>
            </p:cNvPr>
            <p:cNvCxnSpPr/>
            <p:nvPr/>
          </p:nvCxnSpPr>
          <p:spPr>
            <a:xfrm rot="5400000">
              <a:off x="6555386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7E6C41E-EF27-7841-AE79-8F31FC1242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6575" y="5741355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B61F771-FFB1-454E-BD78-4EA9AAD5A2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20703" y="5741354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 Box 6">
              <a:extLst>
                <a:ext uri="{FF2B5EF4-FFF2-40B4-BE49-F238E27FC236}">
                  <a16:creationId xmlns:a16="http://schemas.microsoft.com/office/drawing/2014/main" id="{43B70BE9-083F-6C47-BD97-43C9C6961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453991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134" name="Text Box 8">
              <a:extLst>
                <a:ext uri="{FF2B5EF4-FFF2-40B4-BE49-F238E27FC236}">
                  <a16:creationId xmlns:a16="http://schemas.microsoft.com/office/drawing/2014/main" id="{9EF57150-3FF9-7448-B6E7-1D1EA51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5" y="356282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135" name="Text Box 9">
              <a:extLst>
                <a:ext uri="{FF2B5EF4-FFF2-40B4-BE49-F238E27FC236}">
                  <a16:creationId xmlns:a16="http://schemas.microsoft.com/office/drawing/2014/main" id="{8078D325-A2ED-DE49-8923-E91B8AE3D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6" y="258573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136" name="Text Box 10">
              <a:extLst>
                <a:ext uri="{FF2B5EF4-FFF2-40B4-BE49-F238E27FC236}">
                  <a16:creationId xmlns:a16="http://schemas.microsoft.com/office/drawing/2014/main" id="{EEF573D4-5B98-D34C-86B4-19F44227D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4" y="1608645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137" name="Text Box 11">
              <a:extLst>
                <a:ext uri="{FF2B5EF4-FFF2-40B4-BE49-F238E27FC236}">
                  <a16:creationId xmlns:a16="http://schemas.microsoft.com/office/drawing/2014/main" id="{3721757F-FAAA-6644-9BC7-5A560A2DA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6967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sp>
          <p:nvSpPr>
            <p:cNvPr id="138" name="Text Box 12">
              <a:extLst>
                <a:ext uri="{FF2B5EF4-FFF2-40B4-BE49-F238E27FC236}">
                  <a16:creationId xmlns:a16="http://schemas.microsoft.com/office/drawing/2014/main" id="{29D6B939-2AC0-5843-8090-5DB0B30D5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6079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4</a:t>
              </a:r>
            </a:p>
          </p:txBody>
        </p:sp>
        <p:sp>
          <p:nvSpPr>
            <p:cNvPr id="139" name="Text Box 13">
              <a:extLst>
                <a:ext uri="{FF2B5EF4-FFF2-40B4-BE49-F238E27FC236}">
                  <a16:creationId xmlns:a16="http://schemas.microsoft.com/office/drawing/2014/main" id="{3BE7D57E-A06F-0041-BB9A-61045B24D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191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</a:t>
              </a:r>
            </a:p>
          </p:txBody>
        </p:sp>
        <p:sp>
          <p:nvSpPr>
            <p:cNvPr id="140" name="Text Box 14">
              <a:extLst>
                <a:ext uri="{FF2B5EF4-FFF2-40B4-BE49-F238E27FC236}">
                  <a16:creationId xmlns:a16="http://schemas.microsoft.com/office/drawing/2014/main" id="{E319D009-8E8E-D24F-A0DE-06E5F2EA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430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</a:t>
              </a:r>
            </a:p>
          </p:txBody>
        </p:sp>
        <p:sp>
          <p:nvSpPr>
            <p:cNvPr id="141" name="Text Box 6">
              <a:extLst>
                <a:ext uri="{FF2B5EF4-FFF2-40B4-BE49-F238E27FC236}">
                  <a16:creationId xmlns:a16="http://schemas.microsoft.com/office/drawing/2014/main" id="{7345C97A-A238-2341-A6B8-9FE559920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433" y="5823601"/>
              <a:ext cx="333995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509588"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509588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509588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509588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509588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0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F5FEBD4C-5CCC-984A-A80D-4FB9C71D0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8316" y="1433925"/>
              <a:ext cx="2603" cy="4307429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4484433-7098-7E46-A016-41954A89DC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795396" y="3588402"/>
              <a:ext cx="0" cy="4308954"/>
            </a:xfrm>
            <a:prstGeom prst="straightConnector1">
              <a:avLst/>
            </a:prstGeom>
            <a:ln w="317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12F962B-05BD-B04A-A602-6E2208798D59}"/>
                </a:ext>
              </a:extLst>
            </p:cNvPr>
            <p:cNvCxnSpPr/>
            <p:nvPr/>
          </p:nvCxnSpPr>
          <p:spPr>
            <a:xfrm>
              <a:off x="4596432" y="3783923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DC5F227-7C97-A14B-9CEC-F1642751526C}"/>
                </a:ext>
              </a:extLst>
            </p:cNvPr>
            <p:cNvCxnSpPr/>
            <p:nvPr/>
          </p:nvCxnSpPr>
          <p:spPr>
            <a:xfrm>
              <a:off x="4599481" y="4761690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EDA9D02-4089-AA48-8403-8B5AB22BC6DB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2" y="2802734"/>
              <a:ext cx="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1FEA5B-BB4E-AC4D-B90F-77D8C1AE2A4D}"/>
                </a:ext>
              </a:extLst>
            </p:cNvPr>
            <p:cNvCxnSpPr>
              <a:cxnSpLocks/>
            </p:cNvCxnSpPr>
            <p:nvPr/>
          </p:nvCxnSpPr>
          <p:spPr>
            <a:xfrm>
              <a:off x="4596431" y="1818606"/>
              <a:ext cx="8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AABA43C-F3DC-2C4D-9B18-FCF5590F6837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836932"/>
            <a:ext cx="3919561" cy="1948934"/>
          </a:xfrm>
          <a:prstGeom prst="line">
            <a:avLst/>
          </a:prstGeom>
          <a:ln w="31750" cap="rnd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081916B-7EE8-6745-B722-85BEF1F983CE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3343202"/>
            <a:ext cx="2435355" cy="2442598"/>
          </a:xfrm>
          <a:prstGeom prst="line">
            <a:avLst/>
          </a:prstGeom>
          <a:ln w="317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2B3E512-9C93-5348-94C6-C822AB9DDEC2}"/>
              </a:ext>
            </a:extLst>
          </p:cNvPr>
          <p:cNvCxnSpPr>
            <a:cxnSpLocks/>
          </p:cNvCxnSpPr>
          <p:nvPr/>
        </p:nvCxnSpPr>
        <p:spPr>
          <a:xfrm>
            <a:off x="7044378" y="2073080"/>
            <a:ext cx="1866292" cy="3721216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 Box 22">
                <a:extLst>
                  <a:ext uri="{FF2B5EF4-FFF2-40B4-BE49-F238E27FC236}">
                    <a16:creationId xmlns:a16="http://schemas.microsoft.com/office/drawing/2014/main" id="{62FB7808-E8D1-D047-96D3-4ADAE6522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9161" y="2678381"/>
                <a:ext cx="3599109" cy="1026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1882" tIns="50941" rIns="101882" bIns="50941">
                <a:spAutoFit/>
              </a:bodyPr>
              <a:lstStyle>
                <a:lvl1pPr defTabSz="509588">
                  <a:lnSpc>
                    <a:spcPct val="124000"/>
                  </a:lnSpc>
                  <a:spcBef>
                    <a:spcPts val="9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6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509588">
                  <a:lnSpc>
                    <a:spcPct val="124000"/>
                  </a:lnSpc>
                  <a:spcBef>
                    <a:spcPts val="7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31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509588">
                  <a:lnSpc>
                    <a:spcPct val="124000"/>
                  </a:lnSpc>
                  <a:spcBef>
                    <a:spcPts val="6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Optimal LP solution: </a:t>
                </a:r>
                <a:br>
                  <a:rPr lang="en-US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Gill Sans Light" panose="020B03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=2.5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𝑦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=2.5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(objective 12.5)</a:t>
                </a:r>
              </a:p>
            </p:txBody>
          </p:sp>
        </mc:Choice>
        <mc:Fallback xmlns="">
          <p:sp>
            <p:nvSpPr>
              <p:cNvPr id="151" name="Text Box 22">
                <a:extLst>
                  <a:ext uri="{FF2B5EF4-FFF2-40B4-BE49-F238E27FC236}">
                    <a16:creationId xmlns:a16="http://schemas.microsoft.com/office/drawing/2014/main" id="{62FB7808-E8D1-D047-96D3-4ADAE652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9161" y="2678381"/>
                <a:ext cx="3599109" cy="1026207"/>
              </a:xfrm>
              <a:prstGeom prst="rect">
                <a:avLst/>
              </a:prstGeom>
              <a:blipFill>
                <a:blip r:embed="rId3"/>
                <a:stretch>
                  <a:fillRect t="-2439" b="-85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1AC35CF-892E-594B-847D-19A5A61CD84D}"/>
              </a:ext>
            </a:extLst>
          </p:cNvPr>
          <p:cNvCxnSpPr>
            <a:cxnSpLocks/>
          </p:cNvCxnSpPr>
          <p:nvPr/>
        </p:nvCxnSpPr>
        <p:spPr>
          <a:xfrm flipH="1">
            <a:off x="8349418" y="3713084"/>
            <a:ext cx="977465" cy="8713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A582277-99D1-9D43-A4F0-C6CCCE802863}"/>
              </a:ext>
            </a:extLst>
          </p:cNvPr>
          <p:cNvCxnSpPr>
            <a:cxnSpLocks/>
          </p:cNvCxnSpPr>
          <p:nvPr/>
        </p:nvCxnSpPr>
        <p:spPr>
          <a:xfrm flipH="1" flipV="1">
            <a:off x="7045666" y="2711802"/>
            <a:ext cx="2048867" cy="306518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 Box 22">
                <a:extLst>
                  <a:ext uri="{FF2B5EF4-FFF2-40B4-BE49-F238E27FC236}">
                    <a16:creationId xmlns:a16="http://schemas.microsoft.com/office/drawing/2014/main" id="{3D888187-849A-7A43-B4E3-1961C2031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788" y="1733580"/>
                <a:ext cx="3599109" cy="1026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1882" tIns="50941" rIns="101882" bIns="50941">
                <a:spAutoFit/>
              </a:bodyPr>
              <a:lstStyle>
                <a:lvl1pPr defTabSz="509588">
                  <a:lnSpc>
                    <a:spcPct val="124000"/>
                  </a:lnSpc>
                  <a:spcBef>
                    <a:spcPts val="9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6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509588">
                  <a:lnSpc>
                    <a:spcPct val="124000"/>
                  </a:lnSpc>
                  <a:spcBef>
                    <a:spcPts val="7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31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509588">
                  <a:lnSpc>
                    <a:spcPct val="124000"/>
                  </a:lnSpc>
                  <a:spcBef>
                    <a:spcPts val="675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509588">
                  <a:lnSpc>
                    <a:spcPct val="124000"/>
                  </a:lnSpc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509588" eaLnBrk="0" fontAlgn="base" hangingPunct="0">
                  <a:lnSpc>
                    <a:spcPct val="124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Optimal ILP solution: </a:t>
                </a:r>
                <a:br>
                  <a:rPr lang="en-US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Gill Sans Light" panose="020B03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=2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𝑦</m:t>
                    </m:r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=3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(objective 12)</a:t>
                </a:r>
              </a:p>
            </p:txBody>
          </p:sp>
        </mc:Choice>
        <mc:Fallback xmlns="">
          <p:sp>
            <p:nvSpPr>
              <p:cNvPr id="170" name="Text Box 22">
                <a:extLst>
                  <a:ext uri="{FF2B5EF4-FFF2-40B4-BE49-F238E27FC236}">
                    <a16:creationId xmlns:a16="http://schemas.microsoft.com/office/drawing/2014/main" id="{3D888187-849A-7A43-B4E3-1961C203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788" y="1733580"/>
                <a:ext cx="3599109" cy="1026207"/>
              </a:xfrm>
              <a:prstGeom prst="rect">
                <a:avLst/>
              </a:prstGeom>
              <a:blipFill>
                <a:blip r:embed="rId4"/>
                <a:stretch>
                  <a:fillRect t="-2469" b="-86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7B1E2D4-DD20-C24B-82BE-5D9CA9296D33}"/>
              </a:ext>
            </a:extLst>
          </p:cNvPr>
          <p:cNvCxnSpPr>
            <a:cxnSpLocks/>
          </p:cNvCxnSpPr>
          <p:nvPr/>
        </p:nvCxnSpPr>
        <p:spPr>
          <a:xfrm flipH="1">
            <a:off x="8027891" y="2834033"/>
            <a:ext cx="100721" cy="1361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37">
            <a:extLst>
              <a:ext uri="{FF2B5EF4-FFF2-40B4-BE49-F238E27FC236}">
                <a16:creationId xmlns:a16="http://schemas.microsoft.com/office/drawing/2014/main" id="{B0A5DAA8-B4C9-C646-86DD-FF169F23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262" y="3719782"/>
            <a:ext cx="2393261" cy="10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defTabSz="509588"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509588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509588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509588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509588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509588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509588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509588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509588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Optimal MILP solution: x=2.75, y=2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(objective 12.25)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70D7B4C-3C7A-744A-9B5F-8661FDC1659B}"/>
              </a:ext>
            </a:extLst>
          </p:cNvPr>
          <p:cNvGrpSpPr/>
          <p:nvPr/>
        </p:nvGrpSpPr>
        <p:grpSpPr>
          <a:xfrm>
            <a:off x="6987711" y="3776456"/>
            <a:ext cx="1965086" cy="2079808"/>
            <a:chOff x="6987711" y="3776456"/>
            <a:chExt cx="1965086" cy="2079808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BDBBC77-50F6-2B4A-ABE5-9E2B1924BFAE}"/>
                </a:ext>
              </a:extLst>
            </p:cNvPr>
            <p:cNvCxnSpPr>
              <a:cxnSpLocks/>
              <a:stCxn id="230" idx="6"/>
              <a:endCxn id="232" idx="2"/>
            </p:cNvCxnSpPr>
            <p:nvPr/>
          </p:nvCxnSpPr>
          <p:spPr>
            <a:xfrm>
              <a:off x="7111123" y="4327946"/>
              <a:ext cx="843716" cy="4476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8D61F97-400D-EC4B-BA4B-9685A328B7A0}"/>
                </a:ext>
              </a:extLst>
            </p:cNvPr>
            <p:cNvCxnSpPr>
              <a:stCxn id="226" idx="6"/>
              <a:endCxn id="227" idx="2"/>
            </p:cNvCxnSpPr>
            <p:nvPr/>
          </p:nvCxnSpPr>
          <p:spPr>
            <a:xfrm>
              <a:off x="7111123" y="4814927"/>
              <a:ext cx="1213142" cy="0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4130A8A-FE3C-0841-8CFB-C96B5EE63159}"/>
                </a:ext>
              </a:extLst>
            </p:cNvPr>
            <p:cNvCxnSpPr>
              <a:stCxn id="228" idx="6"/>
              <a:endCxn id="233" idx="2"/>
            </p:cNvCxnSpPr>
            <p:nvPr/>
          </p:nvCxnSpPr>
          <p:spPr>
            <a:xfrm>
              <a:off x="7111123" y="5302962"/>
              <a:ext cx="1485813" cy="0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C3C0191-7416-3D4A-BE35-1E3F9E9FE37C}"/>
                </a:ext>
              </a:extLst>
            </p:cNvPr>
            <p:cNvCxnSpPr>
              <a:stCxn id="225" idx="6"/>
              <a:endCxn id="229" idx="2"/>
            </p:cNvCxnSpPr>
            <p:nvPr/>
          </p:nvCxnSpPr>
          <p:spPr>
            <a:xfrm>
              <a:off x="7111123" y="5792017"/>
              <a:ext cx="1718262" cy="795"/>
            </a:xfrm>
            <a:prstGeom prst="line">
              <a:avLst/>
            </a:prstGeom>
            <a:ln w="4762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9">
              <a:extLst>
                <a:ext uri="{FF2B5EF4-FFF2-40B4-BE49-F238E27FC236}">
                  <a16:creationId xmlns:a16="http://schemas.microsoft.com/office/drawing/2014/main" id="{7021348B-6932-EC42-A900-328EEDBA7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711" y="572856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6" name="Oval 29">
              <a:extLst>
                <a:ext uri="{FF2B5EF4-FFF2-40B4-BE49-F238E27FC236}">
                  <a16:creationId xmlns:a16="http://schemas.microsoft.com/office/drawing/2014/main" id="{23263D11-0DC3-C743-A839-A74CC36A7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711" y="475147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7" name="Oval 29">
              <a:extLst>
                <a:ext uri="{FF2B5EF4-FFF2-40B4-BE49-F238E27FC236}">
                  <a16:creationId xmlns:a16="http://schemas.microsoft.com/office/drawing/2014/main" id="{9005E639-244E-804A-9181-7EB0A1AA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265" y="4751474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" name="Oval 29">
              <a:extLst>
                <a:ext uri="{FF2B5EF4-FFF2-40B4-BE49-F238E27FC236}">
                  <a16:creationId xmlns:a16="http://schemas.microsoft.com/office/drawing/2014/main" id="{F46E8364-12C9-E54F-851F-7230DB140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711" y="5239509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" name="Oval 29">
              <a:extLst>
                <a:ext uri="{FF2B5EF4-FFF2-40B4-BE49-F238E27FC236}">
                  <a16:creationId xmlns:a16="http://schemas.microsoft.com/office/drawing/2014/main" id="{457BC6C6-CC43-D44D-834A-4F8E14D52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385" y="5729359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0" name="Oval 29">
              <a:extLst>
                <a:ext uri="{FF2B5EF4-FFF2-40B4-BE49-F238E27FC236}">
                  <a16:creationId xmlns:a16="http://schemas.microsoft.com/office/drawing/2014/main" id="{48D6D71E-147B-0D41-AED5-3A94F4FC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711" y="4264493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1" name="Oval 29">
              <a:extLst>
                <a:ext uri="{FF2B5EF4-FFF2-40B4-BE49-F238E27FC236}">
                  <a16:creationId xmlns:a16="http://schemas.microsoft.com/office/drawing/2014/main" id="{DF6FC6E2-9841-F342-8267-BA941CFDA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711" y="3776456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" name="Oval 29">
              <a:extLst>
                <a:ext uri="{FF2B5EF4-FFF2-40B4-BE49-F238E27FC236}">
                  <a16:creationId xmlns:a16="http://schemas.microsoft.com/office/drawing/2014/main" id="{F08BE9D4-FBD3-BE4C-987E-5E81ACE57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839" y="4268969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" name="Oval 29">
              <a:extLst>
                <a:ext uri="{FF2B5EF4-FFF2-40B4-BE49-F238E27FC236}">
                  <a16:creationId xmlns:a16="http://schemas.microsoft.com/office/drawing/2014/main" id="{08E1E909-D52C-CB46-B7F0-E8967C5BC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936" y="5239509"/>
              <a:ext cx="123412" cy="1269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4000"/>
                </a:lnSpc>
                <a:spcBef>
                  <a:spcPts val="9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124000"/>
                </a:lnSpc>
                <a:spcBef>
                  <a:spcPts val="7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31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124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7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124000"/>
                </a:lnSpc>
                <a:spcBef>
                  <a:spcPts val="5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124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8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949A138F-9C2A-FF4A-9C50-FB9407155AAC}"/>
              </a:ext>
            </a:extLst>
          </p:cNvPr>
          <p:cNvCxnSpPr>
            <a:cxnSpLocks/>
          </p:cNvCxnSpPr>
          <p:nvPr/>
        </p:nvCxnSpPr>
        <p:spPr>
          <a:xfrm flipH="1">
            <a:off x="8502650" y="4530725"/>
            <a:ext cx="1368425" cy="250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4D75CC-0F10-D541-8657-5ECAA1EE2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885950" y="2644775"/>
            <a:ext cx="3086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70" grpId="0"/>
      <p:bldP spid="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50914CE-A567-A24A-ADD0-3D1203C78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Mixed Linear/Integer Programs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29D37E6B-2B20-7A48-9991-C08D59851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Linear programs can be solved efficiently</a:t>
            </a:r>
          </a:p>
          <a:p>
            <a:pPr lvl="1"/>
            <a:r>
              <a:rPr lang="en-US" altLang="en-US" dirty="0"/>
              <a:t>Simplex, ellipsoid, interior point methods, etc.</a:t>
            </a:r>
          </a:p>
          <a:p>
            <a:r>
              <a:rPr lang="en-US" altLang="en-US" dirty="0"/>
              <a:t>(Mixed) integer programs are </a:t>
            </a:r>
            <a:r>
              <a:rPr lang="en-US" altLang="en-US" dirty="0">
                <a:solidFill>
                  <a:srgbClr val="FF0000"/>
                </a:solidFill>
              </a:rPr>
              <a:t>NP-hard</a:t>
            </a:r>
            <a:r>
              <a:rPr lang="en-US" altLang="en-US" dirty="0"/>
              <a:t> to solve</a:t>
            </a:r>
          </a:p>
          <a:p>
            <a:pPr lvl="1"/>
            <a:r>
              <a:rPr lang="en-US" altLang="en-US" dirty="0"/>
              <a:t>Many standard NP-complete problems can be modelled as MILP</a:t>
            </a:r>
          </a:p>
          <a:p>
            <a:pPr lvl="1"/>
            <a:r>
              <a:rPr lang="en-US" altLang="en-US" dirty="0"/>
              <a:t>Search type algorithms such as branch and bound</a:t>
            </a:r>
          </a:p>
          <a:p>
            <a:r>
              <a:rPr lang="en-US" altLang="en-US" dirty="0"/>
              <a:t>Standard packages for solving these</a:t>
            </a:r>
          </a:p>
          <a:p>
            <a:pPr lvl="1"/>
            <a:r>
              <a:rPr lang="en-US" altLang="en-US" dirty="0" err="1"/>
              <a:t>Gurobi</a:t>
            </a:r>
            <a:r>
              <a:rPr lang="en-US" altLang="en-US" dirty="0"/>
              <a:t>, MOSEK, GNU Linear Programming Kit, CPLEX, CVXPY, etc.</a:t>
            </a:r>
          </a:p>
          <a:p>
            <a:r>
              <a:rPr lang="en-US" altLang="en-US" dirty="0"/>
              <a:t>LP relaxation of (M)ILP: remove integrality constraints</a:t>
            </a:r>
          </a:p>
          <a:p>
            <a:pPr lvl="1"/>
            <a:r>
              <a:rPr lang="en-US" altLang="en-US" dirty="0"/>
              <a:t>Gives upper bound on MILP (~admissible heuristic)</a:t>
            </a:r>
          </a:p>
        </p:txBody>
      </p:sp>
    </p:spTree>
    <p:extLst>
      <p:ext uri="{BB962C8B-B14F-4D97-AF65-F5344CB8AC3E}">
        <p14:creationId xmlns:p14="http://schemas.microsoft.com/office/powerpoint/2010/main" val="8926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A0796A1-287C-5F40-B11E-15CFBBCFB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I in Modeling: Knapsack-type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84A5-9193-A94D-AEEE-0905A1E6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arrive in room full of precious objects</a:t>
            </a:r>
          </a:p>
          <a:p>
            <a:r>
              <a:rPr lang="en-US" altLang="en-US" dirty="0"/>
              <a:t>Can carry only 30kg out of the room</a:t>
            </a:r>
          </a:p>
          <a:p>
            <a:r>
              <a:rPr lang="en-US" altLang="en-US" dirty="0"/>
              <a:t>Can carry only 20 liters out of the room</a:t>
            </a:r>
          </a:p>
          <a:p>
            <a:r>
              <a:rPr lang="en-US" altLang="en-US" dirty="0"/>
              <a:t>Want to maximize our total value</a:t>
            </a:r>
          </a:p>
          <a:p>
            <a:r>
              <a:rPr lang="en-US" altLang="en-US" dirty="0"/>
              <a:t>Unit of object A: 16kg, 3 liters, sells for $11 (3 units available)</a:t>
            </a:r>
          </a:p>
          <a:p>
            <a:r>
              <a:rPr lang="en-US" altLang="en-US" dirty="0"/>
              <a:t>Unit of object B: 4kg, 4 liters, sells for $4 (4 units available)</a:t>
            </a:r>
          </a:p>
          <a:p>
            <a:r>
              <a:rPr lang="en-US" altLang="en-US" dirty="0"/>
              <a:t>Unit of object C: 6kg, 3 liters, sells for $9 (1 unit available)</a:t>
            </a:r>
          </a:p>
          <a:p>
            <a:r>
              <a:rPr lang="en-US" altLang="en-US" dirty="0"/>
              <a:t>What should we take?</a:t>
            </a:r>
          </a:p>
        </p:txBody>
      </p:sp>
    </p:spTree>
    <p:extLst>
      <p:ext uri="{BB962C8B-B14F-4D97-AF65-F5344CB8AC3E}">
        <p14:creationId xmlns:p14="http://schemas.microsoft.com/office/powerpoint/2010/main" val="24328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13914</TotalTime>
  <Words>1469</Words>
  <Application>Microsoft Macintosh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Gill Sans Light</vt:lpstr>
      <vt:lpstr>Gill Sans SemiBold</vt:lpstr>
      <vt:lpstr>Times New Roman</vt:lpstr>
      <vt:lpstr>gill-sans</vt:lpstr>
      <vt:lpstr>ECE700.07: Game Theory with Engineering Applications</vt:lpstr>
      <vt:lpstr>Outline</vt:lpstr>
      <vt:lpstr>Linear Program Example:  Reproduction of Two Paintings</vt:lpstr>
      <vt:lpstr>Solving Linear Program Graphically</vt:lpstr>
      <vt:lpstr>Modified LP</vt:lpstr>
      <vt:lpstr>Integer Linear Program</vt:lpstr>
      <vt:lpstr>Mixed Integer Linear Program</vt:lpstr>
      <vt:lpstr>Solving Mixed Linear/Integer Programs</vt:lpstr>
      <vt:lpstr>Exercise I in Modeling: Knapsack-type Problem</vt:lpstr>
      <vt:lpstr>Exercise II in Modeling: Cell Phones (Set Cover)</vt:lpstr>
      <vt:lpstr>Exercise III in Modeling: Hot-dog Stands</vt:lpstr>
      <vt:lpstr>Checking for Strict Dominance by Mixed Strategies </vt:lpstr>
      <vt:lpstr>Checking for Weak Dominance by Mixed Strategies </vt:lpstr>
      <vt:lpstr>Path Dependency of Iterated Dominance</vt:lpstr>
      <vt:lpstr>Two Computational Questions for Iterated Dominance</vt:lpstr>
      <vt:lpstr>Minimax and Maximin Values</vt:lpstr>
      <vt:lpstr>LP for Calculating Maximin Strategy and Value</vt:lpstr>
      <vt:lpstr>Minimax Theorem [von Neumann 1928]</vt:lpstr>
      <vt:lpstr>Example</vt:lpstr>
      <vt:lpstr>Solving NE of Two-Player, Zero-Sum Games </vt:lpstr>
      <vt:lpstr>Maximin Strategy for General-Sum Games</vt:lpstr>
      <vt:lpstr>Hardness of Computing NE for General-Sum Games</vt:lpstr>
      <vt:lpstr>Hardness of Computing NE for General-Sum Games (cont.)</vt:lpstr>
      <vt:lpstr>Search-Based Approaches (for Two-Player Games)</vt:lpstr>
      <vt:lpstr>Solving for NE using MILP (for Two-Player Games) [Sandholm, Gilpin, Conitzer AAAI05]</vt:lpstr>
      <vt:lpstr>Solving for Correlated Equilibrium using LP  (N-Player Games!)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541</cp:revision>
  <cp:lastPrinted>2019-10-02T01:14:03Z</cp:lastPrinted>
  <dcterms:created xsi:type="dcterms:W3CDTF">2018-08-27T16:38:39Z</dcterms:created>
  <dcterms:modified xsi:type="dcterms:W3CDTF">2019-10-04T21:24:15Z</dcterms:modified>
</cp:coreProperties>
</file>