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4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319" r:id="rId9"/>
    <p:sldId id="340" r:id="rId10"/>
    <p:sldId id="291" r:id="rId11"/>
    <p:sldId id="296" r:id="rId12"/>
    <p:sldId id="298" r:id="rId13"/>
    <p:sldId id="316" r:id="rId14"/>
    <p:sldId id="343" r:id="rId15"/>
    <p:sldId id="302" r:id="rId16"/>
    <p:sldId id="314" r:id="rId17"/>
    <p:sldId id="309" r:id="rId18"/>
    <p:sldId id="320" r:id="rId19"/>
    <p:sldId id="322" r:id="rId20"/>
    <p:sldId id="323" r:id="rId21"/>
    <p:sldId id="315" r:id="rId22"/>
    <p:sldId id="324" r:id="rId23"/>
    <p:sldId id="325" r:id="rId24"/>
    <p:sldId id="326" r:id="rId25"/>
    <p:sldId id="328" r:id="rId26"/>
    <p:sldId id="329" r:id="rId27"/>
    <p:sldId id="330" r:id="rId28"/>
    <p:sldId id="305" r:id="rId29"/>
    <p:sldId id="331" r:id="rId30"/>
    <p:sldId id="332" r:id="rId31"/>
    <p:sldId id="333" r:id="rId32"/>
    <p:sldId id="335" r:id="rId33"/>
    <p:sldId id="336" r:id="rId34"/>
    <p:sldId id="337" r:id="rId35"/>
    <p:sldId id="317" r:id="rId36"/>
    <p:sldId id="342" r:id="rId37"/>
    <p:sldId id="341" r:id="rId38"/>
    <p:sldId id="338" r:id="rId39"/>
    <p:sldId id="339" r:id="rId40"/>
    <p:sldId id="318" r:id="rId41"/>
    <p:sldId id="282" r:id="rId42"/>
    <p:sldId id="267" r:id="rId4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565"/>
  </p:normalViewPr>
  <p:slideViewPr>
    <p:cSldViewPr snapToGrid="0" snapToObjects="1">
      <p:cViewPr varScale="1">
        <p:scale>
          <a:sx n="93" d="100"/>
          <a:sy n="93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53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21A90-CCB8-6046-9E88-9D9F3235ED80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F3D02-C79D-2E40-8124-386820800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51B06-6896-894F-82D4-314CCEEB803E}"/>
              </a:ext>
            </a:extLst>
          </p:cNvPr>
          <p:cNvCxnSpPr>
            <a:cxnSpLocks/>
          </p:cNvCxnSpPr>
          <p:nvPr/>
        </p:nvCxnSpPr>
        <p:spPr>
          <a:xfrm>
            <a:off x="838200" y="3317875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133600"/>
          </a:xfrm>
        </p:spPr>
        <p:txBody>
          <a:bodyPr anchor="b">
            <a:normAutofit/>
          </a:bodyPr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7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9444C6-8BA7-F348-B554-02FE28B7E8CD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7"/>
            <a:ext cx="10515600" cy="986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E3296B-3030-CE4B-AA58-2470CAA71537}"/>
              </a:ext>
            </a:extLst>
          </p:cNvPr>
          <p:cNvCxnSpPr>
            <a:cxnSpLocks/>
          </p:cNvCxnSpPr>
          <p:nvPr/>
        </p:nvCxnSpPr>
        <p:spPr>
          <a:xfrm>
            <a:off x="838200" y="3983038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59500"/>
            <a:ext cx="10515600" cy="2852737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294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44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ED0F70-B1F2-A04C-A71E-4D79596A566A}"/>
              </a:ext>
            </a:extLst>
          </p:cNvPr>
          <p:cNvCxnSpPr>
            <a:cxnSpLocks/>
          </p:cNvCxnSpPr>
          <p:nvPr/>
        </p:nvCxnSpPr>
        <p:spPr>
          <a:xfrm>
            <a:off x="838200" y="1270000"/>
            <a:ext cx="105156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5445"/>
            <a:ext cx="5181600" cy="5029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1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8850"/>
          </a:xfrm>
        </p:spPr>
        <p:txBody>
          <a:bodyPr anchor="ctr">
            <a:normAutofit/>
          </a:bodyPr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50336"/>
            <a:ext cx="9144000" cy="48717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subsubtitle</a:t>
            </a:r>
            <a:r>
              <a:rPr lang="en-US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97083-2B07-0D4A-A034-844D4EC62AC5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726558-7E3F-3B4C-A91F-04F9FC4A5A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431494"/>
            <a:ext cx="9144000" cy="818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36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60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3173"/>
            <a:ext cx="9144000" cy="2049518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8206"/>
            <a:ext cx="9144000" cy="7698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97083-2B07-0D4A-A034-844D4EC62AC5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FD93F-54F6-5B4A-B48B-F9F3D7E5AD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00C37A-44F7-6542-A25A-B34495E086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08500"/>
            <a:ext cx="9144000" cy="110402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sub-subtitle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0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BB83F7-EA5F-5543-B20B-ABA603108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12725"/>
            <a:ext cx="10515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ABD95D-79E2-A442-9AE8-74F683DF6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1"/>
            <a:ext cx="1051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73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bg2">
              <a:lumMod val="25000"/>
            </a:schemeClr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0D79CA"/>
          </a:solidFill>
          <a:latin typeface="Gill Sans SemiBold" panose="020B0502020104020203" pitchFamily="34" charset="-79"/>
          <a:ea typeface="CMU Sans Serif" panose="02000603000000000000" pitchFamily="2" charset="0"/>
          <a:cs typeface="Gill Sans SemiBold" panose="020B0502020104020203" pitchFamily="34" charset="-79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Clr>
          <a:srgbClr val="21306A"/>
        </a:buClr>
        <a:buFont typeface="Arial" panose="020B0604020202020204" pitchFamily="34" charset="0"/>
        <a:buChar char="•"/>
        <a:defRPr kern="1200">
          <a:solidFill>
            <a:schemeClr val="bg2">
              <a:lumMod val="10000"/>
            </a:schemeClr>
          </a:solidFill>
          <a:latin typeface="Gill Sans Light" panose="020B0302020104020203" pitchFamily="34" charset="-79"/>
          <a:ea typeface="CMU Sans Serif Medium" panose="02000603000000000000" pitchFamily="2" charset="0"/>
          <a:cs typeface="Gill Sans Light" panose="020B03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s.duke.edu/courses/spring16/compsci590.4/" TargetMode="External"/><Relationship Id="rId2" Type="http://schemas.openxmlformats.org/officeDocument/2006/relationships/hyperlink" Target="https://ocw.mit.edu/courses/electrical-engineering-and-computer-science/6-254-game-theory-with-engineering-applications-spring-2010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A81D-E09A-FD43-A642-B33863D6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ECE700.07: Game Theory with</a:t>
            </a:r>
            <a:br>
              <a:rPr lang="en-US" dirty="0"/>
            </a:br>
            <a:r>
              <a:rPr lang="en-US" dirty="0"/>
              <a:t>Engineering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3B03B-EFD1-7145-A11D-441F9D70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Seyed Majid Zahedi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934A0-9477-904D-8E86-D615AADE4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5: Games in </a:t>
            </a:r>
            <a:r>
              <a:rPr lang="en-CA" dirty="0"/>
              <a:t>Extensive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C8EBE-4575-A342-8315-A46FCADF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2" b="15112"/>
          <a:stretch/>
        </p:blipFill>
        <p:spPr>
          <a:xfrm>
            <a:off x="4831411" y="5215564"/>
            <a:ext cx="2736000" cy="1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6DAF-05E0-7F4D-9281-A4B1C42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Sequential Matching Pennies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3F58D-C152-C545-AB26-5BDF96AE3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Consider following extensive form version of matching pennies 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How many strategies does agent 2 have?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CA" dirty="0"/>
              </a:p>
              <a:p>
                <a:r>
                  <a:rPr lang="en-CA" dirty="0"/>
                  <a:t>Extensive form games can be represented as normal form games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r>
                  <a:rPr lang="en-US" dirty="0"/>
                  <a:t>What will happen in this game?</a:t>
                </a:r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3F58D-C152-C545-AB26-5BDF96AE3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53C2B3-59B4-1242-935B-D8014613E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75" y="2145350"/>
            <a:ext cx="3048425" cy="201548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66EAE7-BD37-144B-89A5-638098FFD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05050"/>
              </p:ext>
            </p:extLst>
          </p:nvPr>
        </p:nvGraphicFramePr>
        <p:xfrm>
          <a:off x="3557392" y="4784556"/>
          <a:ext cx="5375975" cy="1005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195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075195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075195">
                  <a:extLst>
                    <a:ext uri="{9D8B030D-6E8A-4147-A177-3AD203B41FA5}">
                      <a16:colId xmlns:a16="http://schemas.microsoft.com/office/drawing/2014/main" val="1547377781"/>
                    </a:ext>
                  </a:extLst>
                </a:gridCol>
                <a:gridCol w="1075195">
                  <a:extLst>
                    <a:ext uri="{9D8B030D-6E8A-4147-A177-3AD203B41FA5}">
                      <a16:colId xmlns:a16="http://schemas.microsoft.com/office/drawing/2014/main" val="798649248"/>
                    </a:ext>
                  </a:extLst>
                </a:gridCol>
                <a:gridCol w="1075195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72967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"/>
                        </a:rPr>
                        <a:t>             Agent 2</a:t>
                      </a:r>
                    </a:p>
                    <a:p>
                      <a:pPr algn="just"/>
                      <a:r>
                        <a:rPr lang="en-US" sz="1000" dirty="0">
                          <a:latin typeface=""/>
                        </a:rPr>
                        <a:t>Agent 1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HH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HT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TT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TH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316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Heads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(-1, 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"/>
                        </a:rPr>
                        <a:t>(-1, 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-1)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-1)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3163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Tails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-1)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(-1, 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(-1, 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-1)</a:t>
                      </a:r>
                    </a:p>
                  </a:txBody>
                  <a:tcPr marL="43217" marR="43217" marT="21609" marB="21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4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B31-8CE4-FA46-836E-85D09D67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Entry Deterrence Game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E81C-4B07-F842-A2FF-CEC8A90A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following extensive form game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is equivalent strategic form representation?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Two pure Nash equilibrium: (In, A) and (Out, F)</a:t>
            </a:r>
          </a:p>
          <a:p>
            <a:r>
              <a:rPr lang="en-US" dirty="0"/>
              <a:t>Are Nash equilibria of this game reasonable in reality?</a:t>
            </a:r>
          </a:p>
          <a:p>
            <a:pPr lvl="1"/>
            <a:r>
              <a:rPr lang="en-CA" dirty="0"/>
              <a:t>(Out, F) is sustained by </a:t>
            </a:r>
            <a:r>
              <a:rPr lang="en-CA" dirty="0">
                <a:solidFill>
                  <a:srgbClr val="FF0000"/>
                </a:solidFill>
              </a:rPr>
              <a:t>noncredible threat </a:t>
            </a:r>
            <a:r>
              <a:rPr lang="en-CA" dirty="0"/>
              <a:t>of Entrant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66774-B732-8B43-B7B1-399AB520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753" y="1676401"/>
            <a:ext cx="2728047" cy="16533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00373A-D615-8C4E-8234-6161CB81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34063"/>
              </p:ext>
            </p:extLst>
          </p:nvPr>
        </p:nvGraphicFramePr>
        <p:xfrm>
          <a:off x="4439730" y="3570659"/>
          <a:ext cx="3312540" cy="942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180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1104180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1104180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351719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latin typeface=""/>
                        </a:rPr>
                        <a:t>           Incumbent</a:t>
                      </a:r>
                    </a:p>
                    <a:p>
                      <a:pPr algn="just"/>
                      <a:r>
                        <a:rPr lang="en-US" sz="1000" dirty="0">
                          <a:latin typeface=""/>
                        </a:rPr>
                        <a:t>Entrant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A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F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2953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In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(2, 1)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(0, 0)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29532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Out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(1, 2)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"/>
                        </a:rPr>
                        <a:t>(1, 2)</a:t>
                      </a:r>
                    </a:p>
                  </a:txBody>
                  <a:tcPr marL="40340" marR="40340" marT="20170" marB="20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309A-C9D5-164F-9783-E6A14923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2A75E-B846-F049-A5FE-BD5D13413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CA" dirty="0"/>
                  <a:t> represents set of all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’s game tree</a:t>
                </a:r>
              </a:p>
              <a:p>
                <a:r>
                  <a:rPr lang="en-CA" dirty="0"/>
                  <a:t>Subgame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consists of one choice node and all its successors</a:t>
                </a:r>
              </a:p>
              <a:p>
                <a:r>
                  <a:rPr lang="en-CA" dirty="0"/>
                  <a:t>Restriction of strategy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subgame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  <a:p>
                <a:r>
                  <a:rPr lang="en-US" dirty="0"/>
                  <a:t>Subgame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can be analyzed as its own game </a:t>
                </a:r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Example: sequential matching pennies</a:t>
                </a:r>
              </a:p>
              <a:p>
                <a:pPr lvl="1"/>
                <a:r>
                  <a:rPr lang="en-CA" dirty="0"/>
                  <a:t>How many subgame does this game have?</a:t>
                </a:r>
              </a:p>
              <a:p>
                <a:pPr lvl="1"/>
                <a:r>
                  <a:rPr lang="en-CA" dirty="0"/>
                  <a:t>Given that game itself is also considered as subgame, there are three subgames</a:t>
                </a:r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endParaRPr 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2A75E-B846-F049-A5FE-BD5D13413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C261D0-4264-6349-A39B-54D2EDC08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0" y="3429000"/>
            <a:ext cx="2705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9BDC-EC20-E349-8BFC-1D3F9B21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Representation of Subgames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FB1A685-4577-704E-848C-DB12CAF6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24334"/>
              </p:ext>
            </p:extLst>
          </p:nvPr>
        </p:nvGraphicFramePr>
        <p:xfrm>
          <a:off x="7496068" y="1857792"/>
          <a:ext cx="3787540" cy="116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547377781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798649248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634190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69312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5FF098CD-8016-E846-85C1-EB7B7A5FF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15527"/>
              </p:ext>
            </p:extLst>
          </p:nvPr>
        </p:nvGraphicFramePr>
        <p:xfrm>
          <a:off x="7496068" y="4232260"/>
          <a:ext cx="1515016" cy="72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164787838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656422226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44116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697084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376440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6E8134A5-05FB-7440-B17D-6A743B94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83010"/>
              </p:ext>
            </p:extLst>
          </p:nvPr>
        </p:nvGraphicFramePr>
        <p:xfrm>
          <a:off x="7496068" y="3267932"/>
          <a:ext cx="2272524" cy="72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376432225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06544173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3496316094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881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091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02601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4A7DFF-0693-5C42-8DA6-0042EFB86427}"/>
              </a:ext>
            </a:extLst>
          </p:cNvPr>
          <p:cNvCxnSpPr/>
          <p:nvPr/>
        </p:nvCxnSpPr>
        <p:spPr>
          <a:xfrm>
            <a:off x="5765592" y="4060570"/>
            <a:ext cx="1501506" cy="1791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9D4B0A-F5A7-4D4F-8C70-8246DDB776FD}"/>
              </a:ext>
            </a:extLst>
          </p:cNvPr>
          <p:cNvCxnSpPr>
            <a:cxnSpLocks/>
          </p:cNvCxnSpPr>
          <p:nvPr/>
        </p:nvCxnSpPr>
        <p:spPr>
          <a:xfrm>
            <a:off x="5323155" y="3207443"/>
            <a:ext cx="1583770" cy="8296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7F8B2D-6482-A64A-8236-1DED90558DB0}"/>
              </a:ext>
            </a:extLst>
          </p:cNvPr>
          <p:cNvCxnSpPr>
            <a:cxnSpLocks/>
          </p:cNvCxnSpPr>
          <p:nvPr/>
        </p:nvCxnSpPr>
        <p:spPr>
          <a:xfrm flipV="1">
            <a:off x="4635368" y="2053949"/>
            <a:ext cx="2019943" cy="44754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10BD51-F0FE-2E46-8C14-13175071BF0B}"/>
              </a:ext>
            </a:extLst>
          </p:cNvPr>
          <p:cNvCxnSpPr>
            <a:cxnSpLocks/>
          </p:cNvCxnSpPr>
          <p:nvPr/>
        </p:nvCxnSpPr>
        <p:spPr>
          <a:xfrm flipH="1" flipV="1">
            <a:off x="3232073" y="2451404"/>
            <a:ext cx="312585" cy="45169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CE08F9C-A1B0-7E46-9361-8F35747F0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98972"/>
              </p:ext>
            </p:extLst>
          </p:nvPr>
        </p:nvGraphicFramePr>
        <p:xfrm>
          <a:off x="838200" y="1801230"/>
          <a:ext cx="2272524" cy="497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376432225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06544173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3496316094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881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09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B8F1B4C-B51C-D046-B433-A24CB3FADE46}"/>
              </a:ext>
            </a:extLst>
          </p:cNvPr>
          <p:cNvGrpSpPr/>
          <p:nvPr/>
        </p:nvGrpSpPr>
        <p:grpSpPr>
          <a:xfrm>
            <a:off x="2992441" y="2194973"/>
            <a:ext cx="3481749" cy="3051351"/>
            <a:chOff x="2992441" y="2194973"/>
            <a:chExt cx="3481749" cy="30513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ACE4C8-00D6-4542-B861-0DEE277D58C0}"/>
                </a:ext>
              </a:extLst>
            </p:cNvPr>
            <p:cNvGrpSpPr/>
            <p:nvPr/>
          </p:nvGrpSpPr>
          <p:grpSpPr>
            <a:xfrm>
              <a:off x="2992441" y="2194973"/>
              <a:ext cx="3481749" cy="3051351"/>
              <a:chOff x="4894548" y="2240334"/>
              <a:chExt cx="3481749" cy="305135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9355896-8EA9-D640-BEA0-55436637FBF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996656" y="2410058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6938773-8031-1440-A75E-83114EA7D247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690968" y="2410059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A5289FC-A1EF-E243-BF33-7D19064A5BD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5894978" y="3182392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7207E80-8E52-6645-BF69-96D28D0CA6BC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6792024" y="318813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1B52432-6D07-A640-B7B9-3ACFBBF10D66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5404023" y="3182393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0130A9-B4D7-2740-B18C-31A6F07FAAE7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7282978" y="4034961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65506B2-F422-AD47-8910-D64E1A467EBA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282979" y="3182390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0EFC76A-67DB-384F-ADD8-EF422A45F225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775835" y="403717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50665E-F93A-5444-864E-C1C771692B6B}"/>
                  </a:ext>
                </a:extLst>
              </p:cNvPr>
              <p:cNvSpPr txBox="1"/>
              <p:nvPr/>
            </p:nvSpPr>
            <p:spPr>
              <a:xfrm>
                <a:off x="4920339" y="4066254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2,4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E9C77C-F85C-5146-9228-C5046167CF07}"/>
                  </a:ext>
                </a:extLst>
              </p:cNvPr>
              <p:cNvSpPr txBox="1"/>
              <p:nvPr/>
            </p:nvSpPr>
            <p:spPr>
              <a:xfrm>
                <a:off x="5881660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5,3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4898C5-332F-7F47-BBD0-8A5893502953}"/>
                  </a:ext>
                </a:extLst>
              </p:cNvPr>
              <p:cNvSpPr txBox="1"/>
              <p:nvPr/>
            </p:nvSpPr>
            <p:spPr>
              <a:xfrm>
                <a:off x="6329873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3,2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93B295-3176-EA4F-965C-19218A7E5B0B}"/>
                  </a:ext>
                </a:extLst>
              </p:cNvPr>
              <p:cNvSpPr txBox="1"/>
              <p:nvPr/>
            </p:nvSpPr>
            <p:spPr>
              <a:xfrm>
                <a:off x="6803699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1,0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9684FA-2B40-964D-A8CD-7ECB334C9CFC}"/>
                  </a:ext>
                </a:extLst>
              </p:cNvPr>
              <p:cNvSpPr txBox="1"/>
              <p:nvPr/>
            </p:nvSpPr>
            <p:spPr>
              <a:xfrm>
                <a:off x="7795147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0,1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428A44-92F2-A646-ACD7-14181BE3B0AA}"/>
                  </a:ext>
                </a:extLst>
              </p:cNvPr>
              <p:cNvSpPr txBox="1"/>
              <p:nvPr/>
            </p:nvSpPr>
            <p:spPr>
              <a:xfrm>
                <a:off x="5966339" y="22403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A9EAA0-FEEB-874D-99A9-B8267B5E480E}"/>
                  </a:ext>
                </a:extLst>
              </p:cNvPr>
              <p:cNvSpPr txBox="1"/>
              <p:nvPr/>
            </p:nvSpPr>
            <p:spPr>
              <a:xfrm>
                <a:off x="7040197" y="2945027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93A37E6-389B-A542-B5E2-9C9DC52A35CE}"/>
                  </a:ext>
                </a:extLst>
              </p:cNvPr>
              <p:cNvSpPr txBox="1"/>
              <p:nvPr/>
            </p:nvSpPr>
            <p:spPr>
              <a:xfrm>
                <a:off x="7621347" y="3795938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0FFF3A-807A-8049-8225-B2BF37D495CE}"/>
                  </a:ext>
                </a:extLst>
              </p:cNvPr>
              <p:cNvSpPr txBox="1"/>
              <p:nvPr/>
            </p:nvSpPr>
            <p:spPr>
              <a:xfrm>
                <a:off x="4894548" y="29461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90AA8B-AABB-B944-8F76-BC7320D5D3F0}"/>
                </a:ext>
              </a:extLst>
            </p:cNvPr>
            <p:cNvSpPr txBox="1"/>
            <p:nvPr/>
          </p:nvSpPr>
          <p:spPr>
            <a:xfrm>
              <a:off x="3777234" y="2560209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F6FE05-1E24-4C4B-B961-7CBC53FC52C7}"/>
                </a:ext>
              </a:extLst>
            </p:cNvPr>
            <p:cNvSpPr txBox="1"/>
            <p:nvPr/>
          </p:nvSpPr>
          <p:spPr>
            <a:xfrm>
              <a:off x="4785764" y="256020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DEBCF5-07BD-724B-8B43-0A1E02FACBE5}"/>
                </a:ext>
              </a:extLst>
            </p:cNvPr>
            <p:cNvSpPr txBox="1"/>
            <p:nvPr/>
          </p:nvSpPr>
          <p:spPr>
            <a:xfrm>
              <a:off x="4458960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5FBF7D-2516-F84B-BA04-57673F27D176}"/>
                </a:ext>
              </a:extLst>
            </p:cNvPr>
            <p:cNvSpPr txBox="1"/>
            <p:nvPr/>
          </p:nvSpPr>
          <p:spPr>
            <a:xfrm>
              <a:off x="5467490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9DB3E3-738C-1542-9FC6-8237C085CCF8}"/>
                </a:ext>
              </a:extLst>
            </p:cNvPr>
            <p:cNvSpPr txBox="1"/>
            <p:nvPr/>
          </p:nvSpPr>
          <p:spPr>
            <a:xfrm>
              <a:off x="3046458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75BE53-19B8-0E44-8A5D-C9513C956127}"/>
                </a:ext>
              </a:extLst>
            </p:cNvPr>
            <p:cNvSpPr txBox="1"/>
            <p:nvPr/>
          </p:nvSpPr>
          <p:spPr>
            <a:xfrm>
              <a:off x="4054988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566579-77D8-B84D-A43F-D5AFFD2312EC}"/>
                </a:ext>
              </a:extLst>
            </p:cNvPr>
            <p:cNvSpPr txBox="1"/>
            <p:nvPr/>
          </p:nvSpPr>
          <p:spPr>
            <a:xfrm>
              <a:off x="4949697" y="4352841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6E4FD0-D3E4-7C4E-9630-0B9680B19F22}"/>
                </a:ext>
              </a:extLst>
            </p:cNvPr>
            <p:cNvSpPr txBox="1"/>
            <p:nvPr/>
          </p:nvSpPr>
          <p:spPr>
            <a:xfrm>
              <a:off x="5958227" y="4352841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76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240F-30D2-604D-9EB9-098DEA49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Subgame Perfect Equilibrium (SPE)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6D331-4853-F94C-A247-384FD4A36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SPE of game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if for </a:t>
                </a:r>
                <a:r>
                  <a:rPr lang="en-CA" dirty="0">
                    <a:solidFill>
                      <a:srgbClr val="FF0000"/>
                    </a:solidFill>
                  </a:rPr>
                  <a:t>any subgame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dirty="0"/>
                  <a:t> is 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 </a:t>
                </a:r>
              </a:p>
              <a:p>
                <a:r>
                  <a:rPr lang="en-CA" dirty="0"/>
                  <a:t>Loosely speaking, subgame perfection will </a:t>
                </a:r>
                <a:r>
                  <a:rPr lang="en-CA" dirty="0">
                    <a:solidFill>
                      <a:srgbClr val="FF0000"/>
                    </a:solidFill>
                  </a:rPr>
                  <a:t>remove noncredible threats</a:t>
                </a:r>
                <a:endParaRPr lang="fa-IR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CA" dirty="0"/>
                  <a:t>Noncredible threads are not NE in their subgames</a:t>
                </a:r>
              </a:p>
              <a:p>
                <a:r>
                  <a:rPr lang="en-CA" dirty="0"/>
                  <a:t>How to find SPE?</a:t>
                </a:r>
              </a:p>
              <a:p>
                <a:pPr lvl="1"/>
                <a:r>
                  <a:rPr lang="en-CA" dirty="0"/>
                  <a:t>One could find all of NE, then eliminate those that are not subgame perfect</a:t>
                </a:r>
              </a:p>
              <a:p>
                <a:pPr lvl="1"/>
                <a:r>
                  <a:rPr lang="en-CA" dirty="0"/>
                  <a:t>But there are more economical ways of doing it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6D331-4853-F94C-A247-384FD4A36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25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85BE-39BE-3340-8943-4EDDD6F8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Backward Induction for Finite Games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24ED2-4899-B642-B849-2CE09351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(1) Start from “last” subgames (choice nodes with all terminal children)</a:t>
            </a:r>
          </a:p>
          <a:p>
            <a:r>
              <a:rPr lang="en-CA" dirty="0"/>
              <a:t>(2) Find Nash equilibria of those subgames</a:t>
            </a:r>
          </a:p>
          <a:p>
            <a:r>
              <a:rPr lang="en-CA" dirty="0"/>
              <a:t>(3) Turn those choice nodes to terminal nodes using NE utilities </a:t>
            </a:r>
          </a:p>
          <a:p>
            <a:r>
              <a:rPr lang="en-CA" dirty="0"/>
              <a:t>(4) Go to (1) until no choice node remains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[Theorem] </a:t>
            </a:r>
            <a:r>
              <a:rPr lang="en-CA" dirty="0"/>
              <a:t>Backward induction gives entire set of SPE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9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9BDC-EC20-E349-8BFC-1D3F9B21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 of Extensive Form Game and NE of Subgames</a:t>
            </a:r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id="{BAD4C845-8C4C-F042-81E8-9743856D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59122"/>
            <a:ext cx="10515600" cy="986154"/>
          </a:xfrm>
        </p:spPr>
        <p:txBody>
          <a:bodyPr/>
          <a:lstStyle/>
          <a:p>
            <a:r>
              <a:rPr lang="en-US" altLang="en-US" sz="2000" dirty="0"/>
              <a:t>(RR, LL) and (LR, LR) are not subgame perfect equilibria because (*R, **) is not an equilibrium</a:t>
            </a:r>
          </a:p>
          <a:p>
            <a:r>
              <a:rPr lang="en-US" altLang="en-US" sz="2000" dirty="0"/>
              <a:t>(LL, LR) is not subgame perfect because (*L, *R) is not an equilibrium, *R is not a credible threat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71A4DB-679F-C348-9897-76A587CA0765}"/>
              </a:ext>
            </a:extLst>
          </p:cNvPr>
          <p:cNvCxnSpPr>
            <a:cxnSpLocks/>
          </p:cNvCxnSpPr>
          <p:nvPr/>
        </p:nvCxnSpPr>
        <p:spPr>
          <a:xfrm flipH="1">
            <a:off x="5106296" y="4089775"/>
            <a:ext cx="347237" cy="600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E32C8F-DDDE-2147-97BA-BE34F798C746}"/>
              </a:ext>
            </a:extLst>
          </p:cNvPr>
          <p:cNvCxnSpPr>
            <a:cxnSpLocks/>
          </p:cNvCxnSpPr>
          <p:nvPr/>
        </p:nvCxnSpPr>
        <p:spPr>
          <a:xfrm flipH="1">
            <a:off x="4597500" y="3303566"/>
            <a:ext cx="347237" cy="600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9F5C1BF-C088-7F4A-A9BB-750BB60E4F50}"/>
              </a:ext>
            </a:extLst>
          </p:cNvPr>
          <p:cNvCxnSpPr>
            <a:cxnSpLocks/>
          </p:cNvCxnSpPr>
          <p:nvPr/>
        </p:nvCxnSpPr>
        <p:spPr>
          <a:xfrm flipH="1">
            <a:off x="3160107" y="3302860"/>
            <a:ext cx="347237" cy="600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A0D525-AFFE-A943-A33E-F0B9E709ABC7}"/>
              </a:ext>
            </a:extLst>
          </p:cNvPr>
          <p:cNvCxnSpPr>
            <a:cxnSpLocks/>
          </p:cNvCxnSpPr>
          <p:nvPr/>
        </p:nvCxnSpPr>
        <p:spPr>
          <a:xfrm rot="20700000">
            <a:off x="4740933" y="2475447"/>
            <a:ext cx="347237" cy="60089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5EE69F-FAD8-6547-9DA8-23794C1DF0BB}"/>
              </a:ext>
            </a:extLst>
          </p:cNvPr>
          <p:cNvSpPr txBox="1"/>
          <p:nvPr/>
        </p:nvSpPr>
        <p:spPr>
          <a:xfrm>
            <a:off x="5841783" y="3420335"/>
            <a:ext cx="4764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935F6D-A3E0-7041-8320-D669E5137FE2}"/>
              </a:ext>
            </a:extLst>
          </p:cNvPr>
          <p:cNvSpPr txBox="1"/>
          <p:nvPr/>
        </p:nvSpPr>
        <p:spPr>
          <a:xfrm>
            <a:off x="5294102" y="2560567"/>
            <a:ext cx="4764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3,2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7ABB93-567E-FE4A-AE62-7A5B0BAF23B5}"/>
              </a:ext>
            </a:extLst>
          </p:cNvPr>
          <p:cNvSpPr txBox="1"/>
          <p:nvPr/>
        </p:nvSpPr>
        <p:spPr>
          <a:xfrm>
            <a:off x="3144410" y="2530904"/>
            <a:ext cx="4764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2,4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F906CB-712A-364B-96F8-FF74BE207B29}"/>
              </a:ext>
            </a:extLst>
          </p:cNvPr>
          <p:cNvSpPr txBox="1"/>
          <p:nvPr/>
        </p:nvSpPr>
        <p:spPr>
          <a:xfrm>
            <a:off x="4180728" y="1845227"/>
            <a:ext cx="47641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3,2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1942DF5-82BD-5144-8996-E7B5E729B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43311"/>
              </p:ext>
            </p:extLst>
          </p:nvPr>
        </p:nvGraphicFramePr>
        <p:xfrm>
          <a:off x="7508768" y="1848944"/>
          <a:ext cx="3787540" cy="116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547377781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798649248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634190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6931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D7C1322-D5AB-6F40-9E61-61AF3A023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76003"/>
              </p:ext>
            </p:extLst>
          </p:nvPr>
        </p:nvGraphicFramePr>
        <p:xfrm>
          <a:off x="7508768" y="4524360"/>
          <a:ext cx="1515016" cy="72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164787838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656422226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44116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697084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37644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5F9F20C0-6E3E-C24F-819A-1EF3285D9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04595"/>
              </p:ext>
            </p:extLst>
          </p:nvPr>
        </p:nvGraphicFramePr>
        <p:xfrm>
          <a:off x="7508768" y="3409558"/>
          <a:ext cx="2272524" cy="72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376432225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06544173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3496316094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881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*L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1, 0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091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3, 2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02601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8F3F509F-F46E-764B-A9F1-3594E4EE6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40165"/>
              </p:ext>
            </p:extLst>
          </p:nvPr>
        </p:nvGraphicFramePr>
        <p:xfrm>
          <a:off x="838200" y="1851548"/>
          <a:ext cx="2272524" cy="497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3764322259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06544173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3496316094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800" dirty="0">
                          <a:latin typeface="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800" dirty="0">
                          <a:latin typeface="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L*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R*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18815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"/>
                        </a:rPr>
                        <a:t>**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2, 4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5, 3</a:t>
                      </a:r>
                    </a:p>
                  </a:txBody>
                  <a:tcPr marL="43560" marR="43560" marT="21765" marB="217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7091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E521EC10-E367-E649-AF97-F6A8CF80C7F9}"/>
              </a:ext>
            </a:extLst>
          </p:cNvPr>
          <p:cNvSpPr/>
          <p:nvPr/>
        </p:nvSpPr>
        <p:spPr>
          <a:xfrm>
            <a:off x="7131292" y="2530904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0F10A905-957F-FA4A-B26E-EFE3A72C9DB3}"/>
              </a:ext>
            </a:extLst>
          </p:cNvPr>
          <p:cNvSpPr/>
          <p:nvPr/>
        </p:nvSpPr>
        <p:spPr>
          <a:xfrm rot="5400000">
            <a:off x="8502892" y="1502867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EB28EF7B-9DC1-4345-BF86-6DB885BD9A95}"/>
              </a:ext>
            </a:extLst>
          </p:cNvPr>
          <p:cNvSpPr/>
          <p:nvPr/>
        </p:nvSpPr>
        <p:spPr>
          <a:xfrm rot="5400000">
            <a:off x="1827604" y="1505661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570C966C-5D3D-D744-8A25-838A2E88C46B}"/>
              </a:ext>
            </a:extLst>
          </p:cNvPr>
          <p:cNvSpPr/>
          <p:nvPr/>
        </p:nvSpPr>
        <p:spPr>
          <a:xfrm rot="5400000">
            <a:off x="8523904" y="3058319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C56321AB-2F97-7741-8458-3F8DD1B8A786}"/>
              </a:ext>
            </a:extLst>
          </p:cNvPr>
          <p:cNvSpPr/>
          <p:nvPr/>
        </p:nvSpPr>
        <p:spPr>
          <a:xfrm>
            <a:off x="7131292" y="3657767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A4C0F7F9-6D00-8849-93E2-55E5C0A8DE38}"/>
              </a:ext>
            </a:extLst>
          </p:cNvPr>
          <p:cNvSpPr/>
          <p:nvPr/>
        </p:nvSpPr>
        <p:spPr>
          <a:xfrm>
            <a:off x="7131292" y="4753881"/>
            <a:ext cx="242250" cy="3077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53F5A8-E957-9445-B4B4-308FEF52EAA0}"/>
              </a:ext>
            </a:extLst>
          </p:cNvPr>
          <p:cNvGrpSpPr/>
          <p:nvPr/>
        </p:nvGrpSpPr>
        <p:grpSpPr>
          <a:xfrm>
            <a:off x="2992441" y="2194973"/>
            <a:ext cx="3481749" cy="3051351"/>
            <a:chOff x="2992441" y="2194973"/>
            <a:chExt cx="3481749" cy="30513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853AF79-75F2-994B-AA98-B2276F065C31}"/>
                </a:ext>
              </a:extLst>
            </p:cNvPr>
            <p:cNvGrpSpPr/>
            <p:nvPr/>
          </p:nvGrpSpPr>
          <p:grpSpPr>
            <a:xfrm>
              <a:off x="2992441" y="2194973"/>
              <a:ext cx="3481749" cy="3051351"/>
              <a:chOff x="4894548" y="2240334"/>
              <a:chExt cx="3481749" cy="3051351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8F92BA-B9C6-D54F-984F-BBDF7342E19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996656" y="2410058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EB88AE5-4E5C-9242-A874-3E41E85F38E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690968" y="2410059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2D4893C-9CCE-8B4D-B61A-5794CD41E687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5894978" y="3182392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2D31A23-39A0-5E45-B1B1-EDADA3572A49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6792024" y="318813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4135B0-2EED-994F-9134-15AD5E573315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5404023" y="3182393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C6BB8B9-835B-3843-8A65-43DF1E6330A9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7282978" y="4034961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8DCAF79-DD6B-F64F-BC44-FADEEB2032F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282979" y="3182390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BBC893E-E6E7-A34C-BB7F-115E219E3B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775835" y="403717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23F9314-3F9F-394F-9187-65CAA924DAA0}"/>
                  </a:ext>
                </a:extLst>
              </p:cNvPr>
              <p:cNvSpPr txBox="1"/>
              <p:nvPr/>
            </p:nvSpPr>
            <p:spPr>
              <a:xfrm>
                <a:off x="4920339" y="4066254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2,4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0E7D9E3-9CED-F44A-A2DB-5004AD3656BA}"/>
                  </a:ext>
                </a:extLst>
              </p:cNvPr>
              <p:cNvSpPr txBox="1"/>
              <p:nvPr/>
            </p:nvSpPr>
            <p:spPr>
              <a:xfrm>
                <a:off x="5881660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5,3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A018C1-5A75-6E4F-A065-9632ED40991A}"/>
                  </a:ext>
                </a:extLst>
              </p:cNvPr>
              <p:cNvSpPr txBox="1"/>
              <p:nvPr/>
            </p:nvSpPr>
            <p:spPr>
              <a:xfrm>
                <a:off x="6329873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3,2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AB8D89B-B5C6-104D-B6D8-5B0792C41EDD}"/>
                  </a:ext>
                </a:extLst>
              </p:cNvPr>
              <p:cNvSpPr txBox="1"/>
              <p:nvPr/>
            </p:nvSpPr>
            <p:spPr>
              <a:xfrm>
                <a:off x="6803699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1,0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E09A0AE-3EB2-EA48-BB75-D7ECF0FCFA3B}"/>
                  </a:ext>
                </a:extLst>
              </p:cNvPr>
              <p:cNvSpPr txBox="1"/>
              <p:nvPr/>
            </p:nvSpPr>
            <p:spPr>
              <a:xfrm>
                <a:off x="7795147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0,1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C33D9EE-A349-2346-9C5D-7852F73BE9FC}"/>
                  </a:ext>
                </a:extLst>
              </p:cNvPr>
              <p:cNvSpPr txBox="1"/>
              <p:nvPr/>
            </p:nvSpPr>
            <p:spPr>
              <a:xfrm>
                <a:off x="5966339" y="22403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8BE355C-E8E8-6141-BBDB-3C774C322A6C}"/>
                  </a:ext>
                </a:extLst>
              </p:cNvPr>
              <p:cNvSpPr txBox="1"/>
              <p:nvPr/>
            </p:nvSpPr>
            <p:spPr>
              <a:xfrm>
                <a:off x="7040197" y="2945027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8A16DBD-476A-4E40-94D2-8015E8F84DCF}"/>
                  </a:ext>
                </a:extLst>
              </p:cNvPr>
              <p:cNvSpPr txBox="1"/>
              <p:nvPr/>
            </p:nvSpPr>
            <p:spPr>
              <a:xfrm>
                <a:off x="7621347" y="3795938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04DAC34-D1B6-4241-BB5A-62CAAE269362}"/>
                  </a:ext>
                </a:extLst>
              </p:cNvPr>
              <p:cNvSpPr txBox="1"/>
              <p:nvPr/>
            </p:nvSpPr>
            <p:spPr>
              <a:xfrm>
                <a:off x="4894548" y="29461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C36370-9371-0D46-89AE-8B96B2A2445C}"/>
                </a:ext>
              </a:extLst>
            </p:cNvPr>
            <p:cNvSpPr txBox="1"/>
            <p:nvPr/>
          </p:nvSpPr>
          <p:spPr>
            <a:xfrm>
              <a:off x="3777234" y="2560209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DABF0A-A3F8-8640-97AC-A850F380E648}"/>
                </a:ext>
              </a:extLst>
            </p:cNvPr>
            <p:cNvSpPr txBox="1"/>
            <p:nvPr/>
          </p:nvSpPr>
          <p:spPr>
            <a:xfrm>
              <a:off x="4785764" y="256020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1E7CD0-DF07-DA45-8C9D-2F7511E14625}"/>
                </a:ext>
              </a:extLst>
            </p:cNvPr>
            <p:cNvSpPr txBox="1"/>
            <p:nvPr/>
          </p:nvSpPr>
          <p:spPr>
            <a:xfrm>
              <a:off x="4458960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8F126D7-540D-F34F-AF82-488A3BE36F22}"/>
                </a:ext>
              </a:extLst>
            </p:cNvPr>
            <p:cNvSpPr txBox="1"/>
            <p:nvPr/>
          </p:nvSpPr>
          <p:spPr>
            <a:xfrm>
              <a:off x="5467490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2BDAC1-E25C-1A40-A43D-18F54871D5F1}"/>
                </a:ext>
              </a:extLst>
            </p:cNvPr>
            <p:cNvSpPr txBox="1"/>
            <p:nvPr/>
          </p:nvSpPr>
          <p:spPr>
            <a:xfrm>
              <a:off x="3046458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4370796-0C99-8848-A25D-D8529AAC2679}"/>
                </a:ext>
              </a:extLst>
            </p:cNvPr>
            <p:cNvSpPr txBox="1"/>
            <p:nvPr/>
          </p:nvSpPr>
          <p:spPr>
            <a:xfrm>
              <a:off x="4054988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B65C68F-A341-A24A-BE3E-2294F8F60AAE}"/>
                </a:ext>
              </a:extLst>
            </p:cNvPr>
            <p:cNvSpPr txBox="1"/>
            <p:nvPr/>
          </p:nvSpPr>
          <p:spPr>
            <a:xfrm>
              <a:off x="4949697" y="4352841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E7CD9BF-1D56-EF4B-BC13-AFA747413190}"/>
                </a:ext>
              </a:extLst>
            </p:cNvPr>
            <p:cNvSpPr txBox="1"/>
            <p:nvPr/>
          </p:nvSpPr>
          <p:spPr>
            <a:xfrm>
              <a:off x="5958227" y="4352841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4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  <p:bldP spid="3" grpId="0" animBg="1"/>
      <p:bldP spid="30" grpId="0" animBg="1"/>
      <p:bldP spid="31" grpId="0" animBg="1"/>
      <p:bldP spid="33" grpId="0" animBg="1"/>
      <p:bldP spid="9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DFD1-16EA-4B43-8628-BE3C1A35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Stackleberg Model of Competition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AEC00-B954-0D4A-ADA7-A2C385BF9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Consider variant of Cournot game where firm 1 first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, then firm 2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after observing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(firm 1 is Stackleberg leader)</a:t>
                </a:r>
              </a:p>
              <a:p>
                <a:r>
                  <a:rPr lang="en-CA" dirty="0"/>
                  <a:t>Suppose that both firms have marginal cost </a:t>
                </a:r>
                <a14:m>
                  <m:oMath xmlns:m="http://schemas.openxmlformats.org/officeDocument/2006/math">
                    <m:r>
                      <a:rPr lang="en-CA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and inverse demand function is given by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CA" sz="2400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400" dirty="0"/>
                  <a:t>,</a:t>
                </a:r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, and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 </a:t>
                </a:r>
              </a:p>
              <a:p>
                <a:r>
                  <a:rPr lang="en-CA" dirty="0"/>
                  <a:t>Solve for SPE by backward induction starting </a:t>
                </a:r>
                <a:r>
                  <a:rPr lang="en-CA" sz="2400" dirty="0"/>
                  <a:t>firm 2’s subgame</a:t>
                </a:r>
                <a:endParaRPr lang="en-US" sz="2400" dirty="0"/>
              </a:p>
              <a:p>
                <a:pPr lvl="1"/>
                <a:r>
                  <a:rPr lang="en-CA" dirty="0"/>
                  <a:t>Firm 2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CA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Firm 1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AEC00-B954-0D4A-ADA7-A2C385BF9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8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4184-753C-0342-8031-508C76D3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Ultimatum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FE5AF-BB73-AA4A-AB3A-39E15F4FC2D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Two agents want to </a:t>
                </a:r>
                <a:r>
                  <a:rPr lang="en-CA" sz="2400" dirty="0">
                    <a:solidFill>
                      <a:srgbClr val="FF0000"/>
                    </a:solidFill>
                  </a:rPr>
                  <a:t>split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400" dirty="0">
                    <a:solidFill>
                      <a:srgbClr val="FF0000"/>
                    </a:solidFill>
                  </a:rPr>
                  <a:t> dollars</a:t>
                </a:r>
                <a:endParaRPr lang="en-CA" sz="2400" dirty="0"/>
              </a:p>
              <a:p>
                <a:pPr lvl="1"/>
                <a:r>
                  <a:rPr lang="en-CA" sz="2000" dirty="0"/>
                  <a:t>1 offers 2 some amount </a:t>
                </a:r>
                <a14:m>
                  <m:oMath xmlns:m="http://schemas.openxmlformats.org/officeDocument/2006/math">
                    <m:r>
                      <a:rPr lang="en-US" sz="18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CA" sz="2000" dirty="0"/>
              </a:p>
              <a:p>
                <a:pPr lvl="1"/>
                <a:r>
                  <a:rPr lang="en-CA" sz="2000" dirty="0"/>
                  <a:t>If 2 accepts, outcome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1800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sz="18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CA" sz="2000" dirty="0"/>
                  <a:t>If 2 rejects, outcome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dirty="0" smtClean="0">
                            <a:latin typeface="Cambria Math" panose="02040503050406030204" pitchFamily="18" charset="0"/>
                          </a:rPr>
                          <m:t>0, 0</m:t>
                        </m:r>
                      </m:e>
                    </m:d>
                  </m:oMath>
                </a14:m>
                <a:r>
                  <a:rPr lang="en-CA" sz="2000" dirty="0"/>
                  <a:t> </a:t>
                </a:r>
              </a:p>
              <a:p>
                <a:r>
                  <a:rPr lang="en-CA" sz="2400" dirty="0"/>
                  <a:t>What is 2’s best response if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lvl="1"/>
                <a:r>
                  <a:rPr lang="en-CA" sz="2000" dirty="0"/>
                  <a:t>Yes </a:t>
                </a:r>
              </a:p>
              <a:p>
                <a:r>
                  <a:rPr lang="en-CA" sz="2400" dirty="0"/>
                  <a:t>What is 2’s best response if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400" dirty="0"/>
                  <a:t>?</a:t>
                </a:r>
              </a:p>
              <a:p>
                <a:pPr lvl="1"/>
                <a:r>
                  <a:rPr lang="en-CA" sz="2000" dirty="0"/>
                  <a:t>Indifferent between Yes or No</a:t>
                </a:r>
              </a:p>
              <a:p>
                <a:r>
                  <a:rPr lang="en-CA" sz="2400" dirty="0"/>
                  <a:t>What are 2’s optimal strategies?</a:t>
                </a:r>
              </a:p>
              <a:p>
                <a:pPr lvl="1"/>
                <a:r>
                  <a:rPr lang="en-CA" sz="2000" dirty="0"/>
                  <a:t>(a) Yes for all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 </a:t>
                </a:r>
              </a:p>
              <a:p>
                <a:pPr lvl="1"/>
                <a:r>
                  <a:rPr lang="en-CA" sz="2000" dirty="0"/>
                  <a:t>(b) Yes if </a:t>
                </a:r>
                <a14:m>
                  <m:oMath xmlns:m="http://schemas.openxmlformats.org/officeDocument/2006/math">
                    <m:r>
                      <a:rPr lang="en-CA" sz="18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No if </a:t>
                </a:r>
                <a14:m>
                  <m:oMath xmlns:m="http://schemas.openxmlformats.org/officeDocument/2006/math">
                    <m:r>
                      <a:rPr lang="en-CA" sz="18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18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  </a:t>
                </a:r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FE5AF-BB73-AA4A-AB3A-39E15F4FC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9AA6980-62BE-BA44-A005-DC7E0D72C68E}"/>
              </a:ext>
            </a:extLst>
          </p:cNvPr>
          <p:cNvGrpSpPr/>
          <p:nvPr/>
        </p:nvGrpSpPr>
        <p:grpSpPr>
          <a:xfrm>
            <a:off x="8780745" y="2857412"/>
            <a:ext cx="615309" cy="892518"/>
            <a:chOff x="8780745" y="2857412"/>
            <a:chExt cx="615309" cy="89251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13E7E47-7125-104F-8293-FD33EC56814F}"/>
                </a:ext>
              </a:extLst>
            </p:cNvPr>
            <p:cNvCxnSpPr>
              <a:cxnSpLocks/>
            </p:cNvCxnSpPr>
            <p:nvPr/>
          </p:nvCxnSpPr>
          <p:spPr>
            <a:xfrm>
              <a:off x="8780745" y="2857412"/>
              <a:ext cx="615309" cy="7939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D1D875-AD03-194F-881C-70D9C644DC2D}"/>
                    </a:ext>
                  </a:extLst>
                </p:cNvPr>
                <p:cNvSpPr txBox="1"/>
                <p:nvPr/>
              </p:nvSpPr>
              <p:spPr>
                <a:xfrm>
                  <a:off x="8953818" y="3380598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9D1D875-AD03-194F-881C-70D9C644DC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3818" y="3380598"/>
                  <a:ext cx="36798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2D3A5C-1974-8948-934F-1D313D62719A}"/>
                  </a:ext>
                </a:extLst>
              </p:cNvPr>
              <p:cNvSpPr txBox="1"/>
              <p:nvPr/>
            </p:nvSpPr>
            <p:spPr>
              <a:xfrm>
                <a:off x="8239911" y="4732867"/>
                <a:ext cx="116615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2D3A5C-1974-8948-934F-1D313D627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911" y="4732867"/>
                <a:ext cx="11661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8C652F-BA09-B04E-894B-8D769C1D41E7}"/>
                  </a:ext>
                </a:extLst>
              </p:cNvPr>
              <p:cNvSpPr txBox="1"/>
              <p:nvPr/>
            </p:nvSpPr>
            <p:spPr>
              <a:xfrm>
                <a:off x="9602255" y="4733231"/>
                <a:ext cx="733727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8C652F-BA09-B04E-894B-8D769C1D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55" y="4733231"/>
                <a:ext cx="7337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FFD247E-F11B-DF46-B70B-BC2D81407567}"/>
              </a:ext>
            </a:extLst>
          </p:cNvPr>
          <p:cNvGrpSpPr/>
          <p:nvPr/>
        </p:nvGrpSpPr>
        <p:grpSpPr>
          <a:xfrm>
            <a:off x="7669062" y="1871574"/>
            <a:ext cx="2196686" cy="1976948"/>
            <a:chOff x="7669062" y="1871574"/>
            <a:chExt cx="2196686" cy="1976948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29933310-B167-6346-A8EF-57EF27F1783F}"/>
                </a:ext>
              </a:extLst>
            </p:cNvPr>
            <p:cNvSpPr/>
            <p:nvPr/>
          </p:nvSpPr>
          <p:spPr>
            <a:xfrm>
              <a:off x="7791190" y="1871574"/>
              <a:ext cx="1976948" cy="1976948"/>
            </a:xfrm>
            <a:prstGeom prst="pie">
              <a:avLst>
                <a:gd name="adj1" fmla="val 2153676"/>
                <a:gd name="adj2" fmla="val 87404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A7A4FE-9764-3A4D-9AD4-F4AB8280DA55}"/>
                </a:ext>
              </a:extLst>
            </p:cNvPr>
            <p:cNvSpPr txBox="1"/>
            <p:nvPr/>
          </p:nvSpPr>
          <p:spPr>
            <a:xfrm>
              <a:off x="8404401" y="2482219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39DA928-4850-7842-9085-2975B7473315}"/>
                    </a:ext>
                  </a:extLst>
                </p:cNvPr>
                <p:cNvSpPr txBox="1"/>
                <p:nvPr/>
              </p:nvSpPr>
              <p:spPr>
                <a:xfrm>
                  <a:off x="7669062" y="3114337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39DA928-4850-7842-9085-2975B74733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062" y="3114337"/>
                  <a:ext cx="34496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75137E5-2C04-0240-9204-AB4F674F0CD1}"/>
                    </a:ext>
                  </a:extLst>
                </p:cNvPr>
                <p:cNvSpPr txBox="1"/>
                <p:nvPr/>
              </p:nvSpPr>
              <p:spPr>
                <a:xfrm>
                  <a:off x="9520782" y="3114337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75137E5-2C04-0240-9204-AB4F674F0C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0782" y="3114337"/>
                  <a:ext cx="34496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1E3177-8F77-6644-BBDE-F0CA1AEF1AD0}"/>
              </a:ext>
            </a:extLst>
          </p:cNvPr>
          <p:cNvGrpSpPr/>
          <p:nvPr/>
        </p:nvGrpSpPr>
        <p:grpSpPr>
          <a:xfrm>
            <a:off x="8673990" y="3507458"/>
            <a:ext cx="1529168" cy="1227381"/>
            <a:chOff x="8673990" y="3507458"/>
            <a:chExt cx="1529168" cy="12273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D667E1-ADB4-B246-88CB-1E1935F2A3A5}"/>
                </a:ext>
              </a:extLst>
            </p:cNvPr>
            <p:cNvSpPr txBox="1"/>
            <p:nvPr/>
          </p:nvSpPr>
          <p:spPr>
            <a:xfrm>
              <a:off x="9452632" y="3507458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AB6F343-D9E4-5A46-BC81-DCD7D43E8706}"/>
                </a:ext>
              </a:extLst>
            </p:cNvPr>
            <p:cNvSpPr/>
            <p:nvPr/>
          </p:nvSpPr>
          <p:spPr>
            <a:xfrm>
              <a:off x="8822988" y="3651338"/>
              <a:ext cx="1146131" cy="1083501"/>
            </a:xfrm>
            <a:custGeom>
              <a:avLst/>
              <a:gdLst>
                <a:gd name="connsiteX0" fmla="*/ 0 w 1146131"/>
                <a:gd name="connsiteY0" fmla="*/ 1070975 h 1083501"/>
                <a:gd name="connsiteX1" fmla="*/ 563671 w 1146131"/>
                <a:gd name="connsiteY1" fmla="*/ 0 h 1083501"/>
                <a:gd name="connsiteX2" fmla="*/ 1146131 w 1146131"/>
                <a:gd name="connsiteY2" fmla="*/ 1083501 h 10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131" h="1083501">
                  <a:moveTo>
                    <a:pt x="0" y="1070975"/>
                  </a:moveTo>
                  <a:lnTo>
                    <a:pt x="563671" y="0"/>
                  </a:lnTo>
                  <a:lnTo>
                    <a:pt x="1146131" y="1083501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6F2924-0CB7-784D-B1A6-B45A7D0D48AC}"/>
                </a:ext>
              </a:extLst>
            </p:cNvPr>
            <p:cNvSpPr txBox="1"/>
            <p:nvPr/>
          </p:nvSpPr>
          <p:spPr>
            <a:xfrm>
              <a:off x="8673990" y="4073619"/>
              <a:ext cx="414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Yes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8E6773-6160-BB48-94F5-BFBBDD0C86C2}"/>
                </a:ext>
              </a:extLst>
            </p:cNvPr>
            <p:cNvSpPr txBox="1"/>
            <p:nvPr/>
          </p:nvSpPr>
          <p:spPr>
            <a:xfrm>
              <a:off x="9693265" y="4073619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15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0C1C-C03B-2E47-BE41-2FDF37CC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 of Ultimatum Game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82F2E-F7A0-5942-82A6-AAA3C4C19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1</a:t>
                </a:r>
                <a:r>
                  <a:rPr lang="en-CA" dirty="0"/>
                  <a:t>’s optimal strategy for each of 2’s optimal strategies?</a:t>
                </a:r>
              </a:p>
              <a:p>
                <a:pPr lvl="1"/>
                <a:r>
                  <a:rPr lang="en-CA" dirty="0"/>
                  <a:t>For (a), 1’s optimal strategy is to offer </a:t>
                </a:r>
                <a14:m>
                  <m:oMath xmlns:m="http://schemas.openxmlformats.org/officeDocument/2006/math">
                    <m:r>
                      <a:rPr lang="en-CA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 </a:t>
                </a:r>
              </a:p>
              <a:p>
                <a:pPr lvl="1"/>
                <a:r>
                  <a:rPr lang="en-CA" dirty="0"/>
                  <a:t>For (b), </a:t>
                </a:r>
              </a:p>
              <a:p>
                <a:pPr lvl="2"/>
                <a:r>
                  <a:rPr lang="en-US" dirty="0"/>
                  <a:t>If agent 1 offers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her utility is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she wants to offer any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 she must offer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lim>
                            </m:limLow>
                          </m:fName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CA" dirty="0"/>
                  <a:t> </a:t>
                </a:r>
              </a:p>
              <a:p>
                <a:pPr lvl="3"/>
                <a:r>
                  <a:rPr lang="en-CA" dirty="0"/>
                  <a:t>This optimization does not have any optimal solution!</a:t>
                </a:r>
              </a:p>
              <a:p>
                <a:pPr lvl="2"/>
                <a:r>
                  <a:rPr lang="en-CA" dirty="0">
                    <a:solidFill>
                      <a:srgbClr val="FF0000"/>
                    </a:solidFill>
                  </a:rPr>
                  <a:t>No offer of agent 1 is optimal!</a:t>
                </a:r>
              </a:p>
              <a:p>
                <a:r>
                  <a:rPr lang="en-CA" dirty="0"/>
                  <a:t>Unique SPE of ultimatum game is: </a:t>
                </a:r>
                <a:br>
                  <a:rPr lang="en-CA" dirty="0"/>
                </a:br>
                <a:br>
                  <a:rPr lang="en-CA" dirty="0"/>
                </a:br>
                <a:r>
                  <a:rPr lang="en-CA" dirty="0"/>
                  <a:t>			</a:t>
                </a:r>
                <a:r>
                  <a:rPr lang="en-CA" i="1" dirty="0">
                    <a:solidFill>
                      <a:schemeClr val="accent3">
                        <a:lumMod val="50000"/>
                      </a:schemeClr>
                    </a:solidFill>
                  </a:rPr>
                  <a:t>“Agent 1 offers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i="1" dirty="0">
                    <a:solidFill>
                      <a:schemeClr val="accent3">
                        <a:lumMod val="50000"/>
                      </a:schemeClr>
                    </a:solidFill>
                  </a:rPr>
                  <a:t>, and agent 2 accepts all offers”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82F2E-F7A0-5942-82A6-AAA3C4C19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6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CD8787-8DDD-C847-B42D-E611D88F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99E9A-4BF6-394D-8E16-CC75FBA7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Perfect information extensive form games</a:t>
            </a:r>
          </a:p>
          <a:p>
            <a:r>
              <a:rPr lang="en-US" dirty="0"/>
              <a:t>Subgame perfect equilibrium</a:t>
            </a:r>
          </a:p>
          <a:p>
            <a:r>
              <a:rPr lang="en-US" dirty="0"/>
              <a:t>Backward induction</a:t>
            </a:r>
          </a:p>
          <a:p>
            <a:r>
              <a:rPr lang="en-US" dirty="0"/>
              <a:t>One-shot deviation principle</a:t>
            </a:r>
          </a:p>
          <a:p>
            <a:r>
              <a:rPr lang="en-US" dirty="0"/>
              <a:t>Imperfect information extensive form games</a:t>
            </a:r>
          </a:p>
          <a:p>
            <a:endParaRPr lang="en-US" dirty="0"/>
          </a:p>
          <a:p>
            <a:r>
              <a:rPr lang="en-US" dirty="0"/>
              <a:t>Readings:</a:t>
            </a:r>
          </a:p>
          <a:p>
            <a:pPr lvl="1"/>
            <a:r>
              <a:rPr lang="en-CA" dirty="0"/>
              <a:t>MAS Sec. 5, GT Sec. 3 (skim through Sec. 3.4 and 3.6), Sec. 4.1, and Sec 4.2 </a:t>
            </a:r>
          </a:p>
        </p:txBody>
      </p:sp>
    </p:spTree>
    <p:extLst>
      <p:ext uri="{BB962C8B-B14F-4D97-AF65-F5344CB8AC3E}">
        <p14:creationId xmlns:p14="http://schemas.microsoft.com/office/powerpoint/2010/main" val="286381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DE1E1-AA85-D648-BC72-2F8FB208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Modified Ultimatum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A88EF-1F83-F64E-A041-BFE4D768A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400" dirty="0"/>
                  <a:t> is in multiples of cent, what are 2’s optimal strategies?</a:t>
                </a:r>
              </a:p>
              <a:p>
                <a:pPr lvl="1"/>
                <a:r>
                  <a:rPr lang="en-CA" sz="2000" dirty="0"/>
                  <a:t>(a) Yes for all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 </a:t>
                </a:r>
              </a:p>
              <a:p>
                <a:pPr lvl="1"/>
                <a:r>
                  <a:rPr lang="en-CA" sz="2000" dirty="0"/>
                  <a:t>(b) Yes if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No if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 </a:t>
                </a:r>
              </a:p>
              <a:p>
                <a:r>
                  <a:rPr lang="en-CA" sz="2400" dirty="0"/>
                  <a:t>What are 1’s optimal strategies for each of 2’s?</a:t>
                </a:r>
              </a:p>
              <a:p>
                <a:pPr lvl="1"/>
                <a:r>
                  <a:rPr lang="en-CA" sz="2000" dirty="0"/>
                  <a:t>For (a), offer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sz="2000" dirty="0"/>
              </a:p>
              <a:p>
                <a:pPr lvl="1"/>
                <a:r>
                  <a:rPr lang="en-CA" sz="2000" dirty="0"/>
                  <a:t>For (b), offer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cent</m:t>
                    </m:r>
                  </m:oMath>
                </a14:m>
                <a:endParaRPr lang="en-CA" sz="2000" dirty="0"/>
              </a:p>
              <a:p>
                <a:r>
                  <a:rPr lang="en-CA" sz="2400" dirty="0"/>
                  <a:t>What are SPE of modified ultimatum game?</a:t>
                </a:r>
              </a:p>
              <a:p>
                <a:pPr lvl="1"/>
                <a:r>
                  <a:rPr lang="en-CA" sz="2000" dirty="0"/>
                  <a:t>Agent 1 offers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, and agent 2 accepts all offers </a:t>
                </a:r>
              </a:p>
              <a:p>
                <a:pPr lvl="1"/>
                <a:r>
                  <a:rPr lang="en-CA" sz="2000" dirty="0"/>
                  <a:t>Agent 1 offers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CA" sz="2000" i="0" dirty="0" smtClean="0">
                        <a:latin typeface="Cambria Math" panose="02040503050406030204" pitchFamily="18" charset="0"/>
                      </a:rPr>
                      <m:t>cent</m:t>
                    </m:r>
                  </m:oMath>
                </a14:m>
                <a:r>
                  <a:rPr lang="en-CA" sz="2000" dirty="0"/>
                  <a:t>, and agent 2 accept all offers except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 </a:t>
                </a:r>
              </a:p>
              <a:p>
                <a:r>
                  <a:rPr lang="en-CA" sz="2400" dirty="0"/>
                  <a:t>Show that for every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CA" sz="2400" dirty="0"/>
                  <a:t>, there exists NE in which 1 offers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000" dirty="0"/>
                  <a:t> </a:t>
                </a:r>
                <a:endParaRPr lang="en-CA" sz="2400" dirty="0"/>
              </a:p>
              <a:p>
                <a:pPr lvl="1"/>
                <a:r>
                  <a:rPr lang="en-CA" sz="2000" dirty="0"/>
                  <a:t>What is agent 2’s optimal strategy?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A88EF-1F83-F64E-A041-BFE4D768A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6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63FC-61F8-F347-98E0-C9573650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limitation of Backward Induction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45EC-EFE8-8547-A342-DF5544368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there are ties, how they are broken affects what happens up in tree</a:t>
            </a:r>
          </a:p>
          <a:p>
            <a:pPr lvl="1"/>
            <a:r>
              <a:rPr lang="en-US" altLang="en-US" dirty="0"/>
              <a:t>There could be too many equilibria</a:t>
            </a:r>
            <a:endParaRPr lang="en-US" dirty="0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559C905B-C323-2747-97C5-6091A3EAB0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6176" y="2801980"/>
            <a:ext cx="914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D0DAF8D-B100-5D4C-BB4D-C88B5EC5F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0576" y="2801980"/>
            <a:ext cx="9144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1B3A103-C224-8D47-8A20-64D4D1802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437" y="2378504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1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75EDE85-830B-624C-814F-DA2454FDE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596" y="3815202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2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0BF42672-C649-8546-A745-02E96FDCE224}"/>
              </a:ext>
            </a:extLst>
          </p:cNvPr>
          <p:cNvSpPr>
            <a:spLocks noChangeShapeType="1"/>
          </p:cNvSpPr>
          <p:nvPr/>
        </p:nvSpPr>
        <p:spPr bwMode="auto">
          <a:xfrm rot="1800000">
            <a:off x="8916756" y="4091170"/>
            <a:ext cx="8101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384CB15-89AD-AE46-A0AC-5BD371E098BE}"/>
              </a:ext>
            </a:extLst>
          </p:cNvPr>
          <p:cNvSpPr>
            <a:spLocks noChangeShapeType="1"/>
          </p:cNvSpPr>
          <p:nvPr/>
        </p:nvSpPr>
        <p:spPr bwMode="auto">
          <a:xfrm rot="19800000">
            <a:off x="9605433" y="4080566"/>
            <a:ext cx="81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EEECC3D9-4E92-814E-B240-87AA05BD7194}"/>
              </a:ext>
            </a:extLst>
          </p:cNvPr>
          <p:cNvSpPr>
            <a:spLocks noChangeShapeType="1"/>
          </p:cNvSpPr>
          <p:nvPr/>
        </p:nvSpPr>
        <p:spPr bwMode="auto">
          <a:xfrm rot="1800000" flipH="1">
            <a:off x="7070618" y="4079125"/>
            <a:ext cx="9528" cy="13744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D28D2B2-87D5-F242-85B6-086A5EB6A0B4}"/>
              </a:ext>
            </a:extLst>
          </p:cNvPr>
          <p:cNvSpPr>
            <a:spLocks noChangeShapeType="1"/>
          </p:cNvSpPr>
          <p:nvPr/>
        </p:nvSpPr>
        <p:spPr bwMode="auto">
          <a:xfrm rot="19800000" flipH="1">
            <a:off x="7760976" y="4082752"/>
            <a:ext cx="3047" cy="13672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7E81EEE-2F7D-9648-8413-B3F90A58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868" y="381043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2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809A1FF-9948-4540-BB86-F4C946EE9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305" y="5437992"/>
            <a:ext cx="52065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3,2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95F92963-5B45-724E-A8C4-85582473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663" y="5437992"/>
            <a:ext cx="52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2,3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1605A6C-8928-1643-967E-09C0D690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576" y="5437992"/>
            <a:ext cx="51498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4,1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BCD2968-2332-0044-B5D1-492315A8B7F9}"/>
              </a:ext>
            </a:extLst>
          </p:cNvPr>
          <p:cNvSpPr>
            <a:spLocks noChangeShapeType="1"/>
          </p:cNvSpPr>
          <p:nvPr/>
        </p:nvSpPr>
        <p:spPr bwMode="auto">
          <a:xfrm rot="21000000">
            <a:off x="7710582" y="4307689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945F5B68-8FCD-BA49-8EF6-1D1C8814C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5376" y="3016292"/>
            <a:ext cx="533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E8B5100D-69B9-304F-A7AC-4F752695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190" y="5437992"/>
            <a:ext cx="51038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0,1</a:t>
            </a: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8F8C6A1C-CCC4-0E48-85F3-70B2BAC8D5AD}"/>
              </a:ext>
            </a:extLst>
          </p:cNvPr>
          <p:cNvSpPr>
            <a:spLocks noChangeShapeType="1"/>
          </p:cNvSpPr>
          <p:nvPr/>
        </p:nvSpPr>
        <p:spPr bwMode="auto">
          <a:xfrm rot="21000000">
            <a:off x="7862982" y="4307689"/>
            <a:ext cx="228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37F9C134-3187-304F-A7CC-7415E1631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4932" y="3016292"/>
            <a:ext cx="5334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3B5EBA89-DC38-484C-A799-89DD6F52E7FC}"/>
              </a:ext>
            </a:extLst>
          </p:cNvPr>
          <p:cNvSpPr>
            <a:spLocks noChangeShapeType="1"/>
          </p:cNvSpPr>
          <p:nvPr/>
        </p:nvSpPr>
        <p:spPr bwMode="auto">
          <a:xfrm rot="21000000">
            <a:off x="8015382" y="4307689"/>
            <a:ext cx="2286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6068CA45-CE62-D54A-95A9-D5BC6C16F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7776" y="3016292"/>
            <a:ext cx="53340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24CF29CA-2B15-0E4A-AD44-DBFAF1264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2532" y="3016292"/>
            <a:ext cx="53340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41CF0FB4-8C31-2346-8CCD-B567441D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471" y="3092492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0.87655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DE589D74-7755-DD43-80F1-844D5DFCA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700" y="3092492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0.12345</a:t>
            </a:r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26748943-3C50-834B-8719-01D219C671B0}"/>
              </a:ext>
            </a:extLst>
          </p:cNvPr>
          <p:cNvSpPr>
            <a:spLocks noChangeShapeType="1"/>
          </p:cNvSpPr>
          <p:nvPr/>
        </p:nvSpPr>
        <p:spPr bwMode="auto">
          <a:xfrm rot="600000" flipH="1">
            <a:off x="8752279" y="4304547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1">
            <a:extLst>
              <a:ext uri="{FF2B5EF4-FFF2-40B4-BE49-F238E27FC236}">
                <a16:creationId xmlns:a16="http://schemas.microsoft.com/office/drawing/2014/main" id="{8464A863-5776-9444-A879-9E4B150BE7FC}"/>
              </a:ext>
            </a:extLst>
          </p:cNvPr>
          <p:cNvSpPr>
            <a:spLocks noChangeShapeType="1"/>
          </p:cNvSpPr>
          <p:nvPr/>
        </p:nvSpPr>
        <p:spPr bwMode="auto">
          <a:xfrm rot="21000000">
            <a:off x="9555220" y="4302925"/>
            <a:ext cx="22860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CDB89F-FA91-4146-A5DD-30526E670C6E}"/>
              </a:ext>
            </a:extLst>
          </p:cNvPr>
          <p:cNvGrpSpPr/>
          <p:nvPr/>
        </p:nvGrpSpPr>
        <p:grpSpPr>
          <a:xfrm>
            <a:off x="8387114" y="4181214"/>
            <a:ext cx="1766387" cy="814657"/>
            <a:chOff x="8387114" y="4181214"/>
            <a:chExt cx="1766387" cy="814657"/>
          </a:xfrm>
        </p:grpSpPr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32400AC1-6D4F-F24D-B621-0B9D349CC7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00000">
              <a:off x="9727328" y="4310071"/>
              <a:ext cx="228600" cy="685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237E2AB9-D507-B041-9989-8BF9BFD7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1851" y="4187467"/>
              <a:ext cx="50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8000"/>
                  </a:solidFill>
                </a:rPr>
                <a:t>1/2</a:t>
              </a:r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776A8E41-0579-7A48-B65D-161EC1BE75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 flipH="1">
              <a:off x="8573652" y="4309468"/>
              <a:ext cx="228600" cy="6858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8">
              <a:extLst>
                <a:ext uri="{FF2B5EF4-FFF2-40B4-BE49-F238E27FC236}">
                  <a16:creationId xmlns:a16="http://schemas.microsoft.com/office/drawing/2014/main" id="{89AC34E4-92CB-C642-9F78-284D84412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7114" y="4181214"/>
              <a:ext cx="45604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8000"/>
                  </a:solidFill>
                </a:rPr>
                <a:t>1/2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2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8" grpId="0" animBg="1"/>
      <p:bldP spid="19" grpId="0"/>
      <p:bldP spid="21" grpId="0" animBg="1"/>
      <p:bldP spid="22" grpId="0" animBg="1"/>
      <p:bldP spid="25" grpId="0" animBg="1"/>
      <p:bldP spid="26" grpId="0" animBg="1"/>
      <p:bldP spid="27" grpId="0" animBg="1"/>
      <p:bldP spid="29" grpId="0"/>
      <p:bldP spid="31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D0EA-1111-1048-BBB1-D1FC5009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Bargaining Game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22F8F-B309-1242-AD10-A70A586A256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615445"/>
                <a:ext cx="5810956" cy="5029828"/>
              </a:xfrm>
            </p:spPr>
            <p:txBody>
              <a:bodyPr/>
              <a:lstStyle/>
              <a:p>
                <a:r>
                  <a:rPr lang="en-CA" dirty="0"/>
                  <a:t>Two agents want to split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dirty="0"/>
                  <a:t> dollar</a:t>
                </a:r>
              </a:p>
              <a:p>
                <a:r>
                  <a:rPr lang="en-CA" dirty="0"/>
                  <a:t>First, 1 makes her offer</a:t>
                </a:r>
              </a:p>
              <a:p>
                <a:r>
                  <a:rPr lang="en-CA" dirty="0"/>
                  <a:t>Then, 2 decides to accept or reject</a:t>
                </a:r>
              </a:p>
              <a:p>
                <a:r>
                  <a:rPr lang="en-CA" dirty="0"/>
                  <a:t>If 2 rejects, then 2 makes </a:t>
                </a:r>
                <a:r>
                  <a:rPr lang="en-CA" dirty="0">
                    <a:solidFill>
                      <a:srgbClr val="FF0000"/>
                    </a:solidFill>
                  </a:rPr>
                  <a:t>new offer</a:t>
                </a:r>
              </a:p>
              <a:p>
                <a:r>
                  <a:rPr lang="en-CA" dirty="0"/>
                  <a:t>Then, 1 decides to accept or reject </a:t>
                </a:r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sz="24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dirty="0"/>
                  <a:t>denote allocations in 1st round</a:t>
                </a:r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sz="2400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dirty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dirty="0"/>
                  <a:t>denote allocations in 2nd round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322F8F-B309-1242-AD10-A70A586A2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615445"/>
                <a:ext cx="5810956" cy="5029828"/>
              </a:xfrm>
              <a:blipFill>
                <a:blip r:embed="rId2"/>
                <a:stretch>
                  <a:fillRect l="-1743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DDF97-0037-3A42-80C4-B1484711203A}"/>
              </a:ext>
            </a:extLst>
          </p:cNvPr>
          <p:cNvGrpSpPr/>
          <p:nvPr/>
        </p:nvGrpSpPr>
        <p:grpSpPr>
          <a:xfrm>
            <a:off x="8511435" y="1936749"/>
            <a:ext cx="615309" cy="892518"/>
            <a:chOff x="8780745" y="2857412"/>
            <a:chExt cx="615309" cy="89251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D66C5-A086-6147-8A69-C882568C29FB}"/>
                </a:ext>
              </a:extLst>
            </p:cNvPr>
            <p:cNvCxnSpPr>
              <a:cxnSpLocks/>
            </p:cNvCxnSpPr>
            <p:nvPr/>
          </p:nvCxnSpPr>
          <p:spPr>
            <a:xfrm>
              <a:off x="8780745" y="2857412"/>
              <a:ext cx="615309" cy="7939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6A1A58-4BA8-1F41-B4B7-64615AA284B9}"/>
                    </a:ext>
                  </a:extLst>
                </p:cNvPr>
                <p:cNvSpPr txBox="1"/>
                <p:nvPr/>
              </p:nvSpPr>
              <p:spPr>
                <a:xfrm>
                  <a:off x="8953818" y="3380598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86A1A58-4BA8-1F41-B4B7-64615AA284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3818" y="3380598"/>
                  <a:ext cx="36798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7DD5A-1139-7447-8723-A7C8B3D822D1}"/>
                  </a:ext>
                </a:extLst>
              </p:cNvPr>
              <p:cNvSpPr txBox="1"/>
              <p:nvPr/>
            </p:nvSpPr>
            <p:spPr>
              <a:xfrm>
                <a:off x="7963420" y="3798560"/>
                <a:ext cx="1180516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B7DD5A-1139-7447-8723-A7C8B3D8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420" y="3798560"/>
                <a:ext cx="11805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AA31FAA-B87E-B34E-BD62-E158425CFD34}"/>
              </a:ext>
            </a:extLst>
          </p:cNvPr>
          <p:cNvGrpSpPr/>
          <p:nvPr/>
        </p:nvGrpSpPr>
        <p:grpSpPr>
          <a:xfrm>
            <a:off x="7399752" y="950911"/>
            <a:ext cx="2196686" cy="1976948"/>
            <a:chOff x="7669062" y="1871574"/>
            <a:chExt cx="2196686" cy="1976948"/>
          </a:xfrm>
        </p:grpSpPr>
        <p:sp>
          <p:nvSpPr>
            <p:cNvPr id="22" name="Pie 21">
              <a:extLst>
                <a:ext uri="{FF2B5EF4-FFF2-40B4-BE49-F238E27FC236}">
                  <a16:creationId xmlns:a16="http://schemas.microsoft.com/office/drawing/2014/main" id="{519F6C0C-60A9-B74E-82C4-7E18A1887AA7}"/>
                </a:ext>
              </a:extLst>
            </p:cNvPr>
            <p:cNvSpPr/>
            <p:nvPr/>
          </p:nvSpPr>
          <p:spPr>
            <a:xfrm>
              <a:off x="7791190" y="1871574"/>
              <a:ext cx="1976948" cy="1976948"/>
            </a:xfrm>
            <a:prstGeom prst="pie">
              <a:avLst>
                <a:gd name="adj1" fmla="val 2153676"/>
                <a:gd name="adj2" fmla="val 87404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42DF89-ED3E-4447-9663-2AD0F5D716C7}"/>
                </a:ext>
              </a:extLst>
            </p:cNvPr>
            <p:cNvSpPr txBox="1"/>
            <p:nvPr/>
          </p:nvSpPr>
          <p:spPr>
            <a:xfrm>
              <a:off x="8404401" y="2482219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B2D6C8-56B1-5E42-A04E-B290481DDE79}"/>
                    </a:ext>
                  </a:extLst>
                </p:cNvPr>
                <p:cNvSpPr txBox="1"/>
                <p:nvPr/>
              </p:nvSpPr>
              <p:spPr>
                <a:xfrm>
                  <a:off x="7669062" y="3114337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B2D6C8-56B1-5E42-A04E-B290481DD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062" y="3114337"/>
                  <a:ext cx="344966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A55139-067C-DC4B-8C49-3E4F67B585E1}"/>
                    </a:ext>
                  </a:extLst>
                </p:cNvPr>
                <p:cNvSpPr txBox="1"/>
                <p:nvPr/>
              </p:nvSpPr>
              <p:spPr>
                <a:xfrm>
                  <a:off x="9520782" y="3114337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A55139-067C-DC4B-8C49-3E4F67B58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0782" y="3114337"/>
                  <a:ext cx="34496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18B89B-591A-384A-8743-6D60A7A8A994}"/>
              </a:ext>
            </a:extLst>
          </p:cNvPr>
          <p:cNvGrpSpPr/>
          <p:nvPr/>
        </p:nvGrpSpPr>
        <p:grpSpPr>
          <a:xfrm>
            <a:off x="8404680" y="2586795"/>
            <a:ext cx="1529168" cy="1227381"/>
            <a:chOff x="8673990" y="3507458"/>
            <a:chExt cx="1529168" cy="12273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2927AD-D34C-3A4F-83E0-F38A810A4C70}"/>
                </a:ext>
              </a:extLst>
            </p:cNvPr>
            <p:cNvSpPr txBox="1"/>
            <p:nvPr/>
          </p:nvSpPr>
          <p:spPr>
            <a:xfrm>
              <a:off x="9452632" y="3507458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F4E3B60-E21F-1B45-B68B-23CBEBF0DDCB}"/>
                </a:ext>
              </a:extLst>
            </p:cNvPr>
            <p:cNvSpPr/>
            <p:nvPr/>
          </p:nvSpPr>
          <p:spPr>
            <a:xfrm>
              <a:off x="8822988" y="3651338"/>
              <a:ext cx="1146131" cy="1083501"/>
            </a:xfrm>
            <a:custGeom>
              <a:avLst/>
              <a:gdLst>
                <a:gd name="connsiteX0" fmla="*/ 0 w 1146131"/>
                <a:gd name="connsiteY0" fmla="*/ 1070975 h 1083501"/>
                <a:gd name="connsiteX1" fmla="*/ 563671 w 1146131"/>
                <a:gd name="connsiteY1" fmla="*/ 0 h 1083501"/>
                <a:gd name="connsiteX2" fmla="*/ 1146131 w 1146131"/>
                <a:gd name="connsiteY2" fmla="*/ 1083501 h 10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131" h="1083501">
                  <a:moveTo>
                    <a:pt x="0" y="1070975"/>
                  </a:moveTo>
                  <a:lnTo>
                    <a:pt x="563671" y="0"/>
                  </a:lnTo>
                  <a:lnTo>
                    <a:pt x="1146131" y="1083501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AB445B-3AB8-A548-96AA-59F51D591E9C}"/>
                </a:ext>
              </a:extLst>
            </p:cNvPr>
            <p:cNvSpPr txBox="1"/>
            <p:nvPr/>
          </p:nvSpPr>
          <p:spPr>
            <a:xfrm>
              <a:off x="8673990" y="4073619"/>
              <a:ext cx="414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Yes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C6525C-16E2-6442-AD38-5A496F19A65B}"/>
                </a:ext>
              </a:extLst>
            </p:cNvPr>
            <p:cNvSpPr txBox="1"/>
            <p:nvPr/>
          </p:nvSpPr>
          <p:spPr>
            <a:xfrm>
              <a:off x="9693265" y="4073619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No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798443-71B3-0F4A-A03B-BE520AE6666D}"/>
              </a:ext>
            </a:extLst>
          </p:cNvPr>
          <p:cNvGrpSpPr/>
          <p:nvPr/>
        </p:nvGrpSpPr>
        <p:grpSpPr>
          <a:xfrm>
            <a:off x="8625984" y="2829267"/>
            <a:ext cx="2172168" cy="1976948"/>
            <a:chOff x="8625984" y="2829267"/>
            <a:chExt cx="2172168" cy="1976948"/>
          </a:xfrm>
        </p:grpSpPr>
        <p:sp>
          <p:nvSpPr>
            <p:cNvPr id="32" name="Pie 31">
              <a:extLst>
                <a:ext uri="{FF2B5EF4-FFF2-40B4-BE49-F238E27FC236}">
                  <a16:creationId xmlns:a16="http://schemas.microsoft.com/office/drawing/2014/main" id="{3A834834-3B2A-D747-9EEE-C839BB0B3F26}"/>
                </a:ext>
              </a:extLst>
            </p:cNvPr>
            <p:cNvSpPr/>
            <p:nvPr/>
          </p:nvSpPr>
          <p:spPr>
            <a:xfrm>
              <a:off x="8723594" y="2829267"/>
              <a:ext cx="1976948" cy="1976948"/>
            </a:xfrm>
            <a:prstGeom prst="pie">
              <a:avLst>
                <a:gd name="adj1" fmla="val 2153676"/>
                <a:gd name="adj2" fmla="val 87404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2D1C70-1DAD-FA41-AD8A-91ECE3773F58}"/>
                </a:ext>
              </a:extLst>
            </p:cNvPr>
            <p:cNvSpPr txBox="1"/>
            <p:nvPr/>
          </p:nvSpPr>
          <p:spPr>
            <a:xfrm>
              <a:off x="9747220" y="3603896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B0724FB-F754-AE4B-B39E-730E846FFC06}"/>
                    </a:ext>
                  </a:extLst>
                </p:cNvPr>
                <p:cNvSpPr txBox="1"/>
                <p:nvPr/>
              </p:nvSpPr>
              <p:spPr>
                <a:xfrm>
                  <a:off x="8625984" y="4325182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B0724FB-F754-AE4B-B39E-730E846FF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984" y="4325182"/>
                  <a:ext cx="344966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A7575AA-57DC-934E-827C-0AFD2AC2CB04}"/>
                    </a:ext>
                  </a:extLst>
                </p:cNvPr>
                <p:cNvSpPr txBox="1"/>
                <p:nvPr/>
              </p:nvSpPr>
              <p:spPr>
                <a:xfrm>
                  <a:off x="10453186" y="4325182"/>
                  <a:ext cx="344966" cy="33855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A7575AA-57DC-934E-827C-0AFD2AC2C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186" y="4325182"/>
                  <a:ext cx="34496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A6E013-DC78-6347-9CEC-8CEF340A9857}"/>
              </a:ext>
            </a:extLst>
          </p:cNvPr>
          <p:cNvGrpSpPr/>
          <p:nvPr/>
        </p:nvGrpSpPr>
        <p:grpSpPr>
          <a:xfrm>
            <a:off x="9527495" y="3829309"/>
            <a:ext cx="406353" cy="935724"/>
            <a:chOff x="8596752" y="2857412"/>
            <a:chExt cx="406353" cy="93572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98B2C8-C1D5-3E41-A938-FB1F48E7C776}"/>
                </a:ext>
              </a:extLst>
            </p:cNvPr>
            <p:cNvCxnSpPr>
              <a:cxnSpLocks/>
            </p:cNvCxnSpPr>
            <p:nvPr/>
          </p:nvCxnSpPr>
          <p:spPr>
            <a:xfrm>
              <a:off x="8780745" y="2857412"/>
              <a:ext cx="222360" cy="93572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12C62B0-A0C2-2F4A-8A56-82A037ABF6C7}"/>
                    </a:ext>
                  </a:extLst>
                </p:cNvPr>
                <p:cNvSpPr txBox="1"/>
                <p:nvPr/>
              </p:nvSpPr>
              <p:spPr>
                <a:xfrm>
                  <a:off x="8596752" y="3353285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12C62B0-A0C2-2F4A-8A56-82A037ABF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752" y="3353285"/>
                  <a:ext cx="36798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0EB210-B86C-6640-A1C3-FBDC72C91F83}"/>
              </a:ext>
            </a:extLst>
          </p:cNvPr>
          <p:cNvGrpSpPr/>
          <p:nvPr/>
        </p:nvGrpSpPr>
        <p:grpSpPr>
          <a:xfrm>
            <a:off x="8754318" y="5875363"/>
            <a:ext cx="2136466" cy="375340"/>
            <a:chOff x="8199516" y="4727223"/>
            <a:chExt cx="2136466" cy="375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2D06FD4-37B9-2C4E-AA42-0B6CC885D95F}"/>
                    </a:ext>
                  </a:extLst>
                </p:cNvPr>
                <p:cNvSpPr txBox="1"/>
                <p:nvPr/>
              </p:nvSpPr>
              <p:spPr>
                <a:xfrm>
                  <a:off x="8199516" y="4727223"/>
                  <a:ext cx="1238609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2D06FD4-37B9-2C4E-AA42-0B6CC885D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9516" y="4727223"/>
                  <a:ext cx="123860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1AB573-0113-8A49-A186-911BD53F18E6}"/>
                    </a:ext>
                  </a:extLst>
                </p:cNvPr>
                <p:cNvSpPr txBox="1"/>
                <p:nvPr/>
              </p:nvSpPr>
              <p:spPr>
                <a:xfrm>
                  <a:off x="9602255" y="4733231"/>
                  <a:ext cx="733727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11AB573-0113-8A49-A186-911BD53F1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2255" y="4733231"/>
                  <a:ext cx="73372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181435-C333-EC48-B53E-C2FE88290A55}"/>
              </a:ext>
            </a:extLst>
          </p:cNvPr>
          <p:cNvGrpSpPr/>
          <p:nvPr/>
        </p:nvGrpSpPr>
        <p:grpSpPr>
          <a:xfrm>
            <a:off x="9228792" y="4655598"/>
            <a:ext cx="1529168" cy="1227381"/>
            <a:chOff x="8673990" y="3507458"/>
            <a:chExt cx="1529168" cy="12273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29CB2E4-0485-3A44-9251-E0644AB2F1DE}"/>
                </a:ext>
              </a:extLst>
            </p:cNvPr>
            <p:cNvSpPr txBox="1"/>
            <p:nvPr/>
          </p:nvSpPr>
          <p:spPr>
            <a:xfrm>
              <a:off x="9452632" y="3507458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34A14CC-D215-4D4C-B2FD-F14CF2E360B1}"/>
                </a:ext>
              </a:extLst>
            </p:cNvPr>
            <p:cNvSpPr/>
            <p:nvPr/>
          </p:nvSpPr>
          <p:spPr>
            <a:xfrm>
              <a:off x="8822988" y="3651338"/>
              <a:ext cx="1146131" cy="1083501"/>
            </a:xfrm>
            <a:custGeom>
              <a:avLst/>
              <a:gdLst>
                <a:gd name="connsiteX0" fmla="*/ 0 w 1146131"/>
                <a:gd name="connsiteY0" fmla="*/ 1070975 h 1083501"/>
                <a:gd name="connsiteX1" fmla="*/ 563671 w 1146131"/>
                <a:gd name="connsiteY1" fmla="*/ 0 h 1083501"/>
                <a:gd name="connsiteX2" fmla="*/ 1146131 w 1146131"/>
                <a:gd name="connsiteY2" fmla="*/ 1083501 h 108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131" h="1083501">
                  <a:moveTo>
                    <a:pt x="0" y="1070975"/>
                  </a:moveTo>
                  <a:lnTo>
                    <a:pt x="563671" y="0"/>
                  </a:lnTo>
                  <a:lnTo>
                    <a:pt x="1146131" y="1083501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6FEA8A-E1A4-DE45-97E3-FC42CFBC34EC}"/>
                </a:ext>
              </a:extLst>
            </p:cNvPr>
            <p:cNvSpPr txBox="1"/>
            <p:nvPr/>
          </p:nvSpPr>
          <p:spPr>
            <a:xfrm>
              <a:off x="8673990" y="4073619"/>
              <a:ext cx="414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Yes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0AEEC9-470E-C444-BDC3-78BBC46ED3F2}"/>
                </a:ext>
              </a:extLst>
            </p:cNvPr>
            <p:cNvSpPr txBox="1"/>
            <p:nvPr/>
          </p:nvSpPr>
          <p:spPr>
            <a:xfrm>
              <a:off x="9693265" y="4073619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22E2-BDD6-804B-B9B6-353701EA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Induction for Bargaining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AE6EF-EE38-D34D-B89A-296EEDDF76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Second round is ultimatum game with </a:t>
                </a:r>
                <a:r>
                  <a:rPr lang="en-CA" sz="2400" dirty="0">
                    <a:solidFill>
                      <a:srgbClr val="FF0000"/>
                    </a:solidFill>
                  </a:rPr>
                  <a:t>unique SPE</a:t>
                </a:r>
              </a:p>
              <a:p>
                <a:pPr lvl="1"/>
                <a:r>
                  <a:rPr lang="en-CA" sz="2000" dirty="0"/>
                  <a:t>Agent 2 offers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, and agent 1 accepts all offers </a:t>
                </a:r>
              </a:p>
              <a:p>
                <a:r>
                  <a:rPr lang="en-CA" sz="2400" dirty="0"/>
                  <a:t>What is 2’s optimal strategy in her round 1’s subgame?</a:t>
                </a:r>
              </a:p>
              <a:p>
                <a:pPr lvl="1"/>
                <a:r>
                  <a:rPr lang="en-CA" sz="2000" dirty="0"/>
                  <a:t>(a)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 reject</a:t>
                </a:r>
              </a:p>
              <a:p>
                <a:pPr lvl="1"/>
                <a:r>
                  <a:rPr lang="en-CA" sz="2000" dirty="0"/>
                  <a:t>(b)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, accept, and reject otherwise</a:t>
                </a:r>
              </a:p>
              <a:p>
                <a:r>
                  <a:rPr lang="en-CA" sz="2400" dirty="0"/>
                  <a:t>What are 1’s optimal strategies in round 1 for each of 2’s?</a:t>
                </a:r>
              </a:p>
              <a:p>
                <a:pPr lvl="1"/>
                <a:r>
                  <a:rPr lang="en-CA" sz="2000" dirty="0"/>
                  <a:t>For both (a) and (b), agent 1 is indifferent between all strategies</a:t>
                </a:r>
              </a:p>
              <a:p>
                <a:pPr lvl="1"/>
                <a:r>
                  <a:rPr lang="en-CA" sz="2000" dirty="0"/>
                  <a:t>Agent 1’s </a:t>
                </a:r>
                <a:r>
                  <a:rPr lang="en-CA" sz="2000" dirty="0">
                    <a:solidFill>
                      <a:srgbClr val="FF0000"/>
                    </a:solidFill>
                  </a:rPr>
                  <a:t>weakly dominant strategy </a:t>
                </a:r>
                <a:r>
                  <a:rPr lang="en-CA" sz="2000" dirty="0"/>
                  <a:t>is to offer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:r>
                  <a:rPr lang="en-CA" sz="2400" dirty="0"/>
                  <a:t>How many SPE does this game have?</a:t>
                </a:r>
              </a:p>
              <a:p>
                <a:pPr lvl="1"/>
                <a:r>
                  <a:rPr lang="en-CA" sz="2000" dirty="0"/>
                  <a:t>Infinitely many! In all SPE, agent 2 gets everything </a:t>
                </a:r>
              </a:p>
              <a:p>
                <a:pPr lvl="1"/>
                <a:r>
                  <a:rPr lang="en-CA" sz="2000" dirty="0">
                    <a:solidFill>
                      <a:srgbClr val="FF0000"/>
                    </a:solidFill>
                  </a:rPr>
                  <a:t>Last mover’s advantage</a:t>
                </a:r>
                <a:r>
                  <a:rPr lang="en-CA" sz="2000" dirty="0"/>
                  <a:t>: In every SPE, agent who makes offer in last round obtains everything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0AE6EF-EE38-D34D-B89A-296EEDDF76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9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1BE1-7178-0E46-BC53-FD5F5492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Example: </a:t>
            </a:r>
            <a:r>
              <a:rPr lang="en-CA" dirty="0"/>
              <a:t>Discounted Bargaining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FA522-F097-1547-A9C0-044120230B2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CA" sz="2400" dirty="0"/>
                  <a:t>Suppose utilities are discounted every round by discount factor, </a:t>
                </a:r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400" dirty="0"/>
                  <a:t> </a:t>
                </a:r>
              </a:p>
              <a:p>
                <a:r>
                  <a:rPr lang="en-CA" sz="2400" dirty="0"/>
                  <a:t>What is unique SPE of (1)?</a:t>
                </a:r>
              </a:p>
              <a:p>
                <a:pPr lvl="1"/>
                <a:r>
                  <a:rPr lang="en-CA" sz="2000" dirty="0"/>
                  <a:t>2 offers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and 1 accepts all offers</a:t>
                </a:r>
                <a:endParaRPr lang="en-US" sz="2000" dirty="0"/>
              </a:p>
              <a:p>
                <a:r>
                  <a:rPr lang="en-US" sz="2400" dirty="0"/>
                  <a:t>What are optimal strategies in (2)?</a:t>
                </a:r>
                <a:endParaRPr lang="en-CA" sz="2400" dirty="0"/>
              </a:p>
              <a:p>
                <a:pPr lvl="1"/>
                <a:r>
                  <a:rPr lang="en-CA" sz="2200" dirty="0"/>
                  <a:t>(a) Yes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200" dirty="0"/>
                  <a:t>, No otherwise</a:t>
                </a:r>
              </a:p>
              <a:p>
                <a:pPr lvl="1"/>
                <a:r>
                  <a:rPr lang="en-CA" sz="2200" dirty="0"/>
                  <a:t>(b) Yes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200" dirty="0"/>
                  <a:t>, No otherwise</a:t>
                </a:r>
              </a:p>
              <a:p>
                <a:r>
                  <a:rPr lang="en-CA" sz="2400" dirty="0"/>
                  <a:t>What are optimal strategies in (3)?</a:t>
                </a:r>
              </a:p>
              <a:p>
                <a:pPr lvl="1"/>
                <a:r>
                  <a:rPr lang="en-CA" sz="2000" dirty="0"/>
                  <a:t>For (a), offer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dirty="0"/>
                  <a:t>For (b), there is no optimal strategy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FA522-F097-1547-A9C0-044120230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4FA7EB1-29E8-494C-9B13-AB5C66061973}"/>
              </a:ext>
            </a:extLst>
          </p:cNvPr>
          <p:cNvGrpSpPr/>
          <p:nvPr/>
        </p:nvGrpSpPr>
        <p:grpSpPr>
          <a:xfrm>
            <a:off x="7399752" y="950911"/>
            <a:ext cx="3491032" cy="5299792"/>
            <a:chOff x="7399752" y="950911"/>
            <a:chExt cx="3491032" cy="529979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95E3F4-787C-5240-86DF-8A3FCFD3DFAB}"/>
                </a:ext>
              </a:extLst>
            </p:cNvPr>
            <p:cNvGrpSpPr/>
            <p:nvPr/>
          </p:nvGrpSpPr>
          <p:grpSpPr>
            <a:xfrm>
              <a:off x="8511435" y="1936749"/>
              <a:ext cx="615309" cy="892518"/>
              <a:chOff x="8780745" y="2857412"/>
              <a:chExt cx="615309" cy="892518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C299D2B-FDBF-5F43-874E-CCA978EA44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45" y="2857412"/>
                <a:ext cx="615309" cy="793926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84BA9B7-E013-144E-BBC2-DAF070915FF6}"/>
                      </a:ext>
                    </a:extLst>
                  </p:cNvPr>
                  <p:cNvSpPr txBox="1"/>
                  <p:nvPr/>
                </p:nvSpPr>
                <p:spPr>
                  <a:xfrm>
                    <a:off x="8953818" y="3380598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84BA9B7-E013-144E-BBC2-DAF070915F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3818" y="3380598"/>
                    <a:ext cx="36798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F3AB51-BC3E-BA47-9B8F-F86AAF2BA96E}"/>
                    </a:ext>
                  </a:extLst>
                </p:cNvPr>
                <p:cNvSpPr txBox="1"/>
                <p:nvPr/>
              </p:nvSpPr>
              <p:spPr>
                <a:xfrm>
                  <a:off x="8069956" y="3782937"/>
                  <a:ext cx="967444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F3AB51-BC3E-BA47-9B8F-F86AAF2BA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9956" y="3782937"/>
                  <a:ext cx="96744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6458DB-5DEC-914D-BE00-B95C28A7C427}"/>
                </a:ext>
              </a:extLst>
            </p:cNvPr>
            <p:cNvGrpSpPr/>
            <p:nvPr/>
          </p:nvGrpSpPr>
          <p:grpSpPr>
            <a:xfrm>
              <a:off x="7399752" y="950911"/>
              <a:ext cx="2196686" cy="1976948"/>
              <a:chOff x="7669062" y="1871574"/>
              <a:chExt cx="2196686" cy="1976948"/>
            </a:xfrm>
          </p:grpSpPr>
          <p:sp>
            <p:nvSpPr>
              <p:cNvPr id="25" name="Pie 24">
                <a:extLst>
                  <a:ext uri="{FF2B5EF4-FFF2-40B4-BE49-F238E27FC236}">
                    <a16:creationId xmlns:a16="http://schemas.microsoft.com/office/drawing/2014/main" id="{FD4FB745-9DA0-FB4D-93BE-D1D74BC85B48}"/>
                  </a:ext>
                </a:extLst>
              </p:cNvPr>
              <p:cNvSpPr/>
              <p:nvPr/>
            </p:nvSpPr>
            <p:spPr>
              <a:xfrm>
                <a:off x="7791190" y="1871574"/>
                <a:ext cx="1976948" cy="1976948"/>
              </a:xfrm>
              <a:prstGeom prst="pie">
                <a:avLst>
                  <a:gd name="adj1" fmla="val 2153676"/>
                  <a:gd name="adj2" fmla="val 874040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54B164-23B7-EF47-9C6B-C5EF334BF64C}"/>
                  </a:ext>
                </a:extLst>
              </p:cNvPr>
              <p:cNvSpPr txBox="1"/>
              <p:nvPr/>
            </p:nvSpPr>
            <p:spPr>
              <a:xfrm>
                <a:off x="8404401" y="2482219"/>
                <a:ext cx="750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BDBA937-9270-B047-9646-5DC592EC9F82}"/>
                      </a:ext>
                    </a:extLst>
                  </p:cNvPr>
                  <p:cNvSpPr txBox="1"/>
                  <p:nvPr/>
                </p:nvSpPr>
                <p:spPr>
                  <a:xfrm>
                    <a:off x="7669062" y="3114337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BDBA937-9270-B047-9646-5DC592EC9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9062" y="3114337"/>
                    <a:ext cx="344966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C1DD9FF-27BF-D149-AECE-C9DF45BA2389}"/>
                      </a:ext>
                    </a:extLst>
                  </p:cNvPr>
                  <p:cNvSpPr txBox="1"/>
                  <p:nvPr/>
                </p:nvSpPr>
                <p:spPr>
                  <a:xfrm>
                    <a:off x="9520782" y="3114337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C1DD9FF-27BF-D149-AECE-C9DF45BA23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0782" y="3114337"/>
                    <a:ext cx="34496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5B7C5A4-8984-C74F-B2DB-F8CBBBD3330B}"/>
                </a:ext>
              </a:extLst>
            </p:cNvPr>
            <p:cNvGrpSpPr/>
            <p:nvPr/>
          </p:nvGrpSpPr>
          <p:grpSpPr>
            <a:xfrm>
              <a:off x="8404680" y="2586795"/>
              <a:ext cx="1529168" cy="1227381"/>
              <a:chOff x="8673990" y="3507458"/>
              <a:chExt cx="1529168" cy="122738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83175B-9ED3-5E49-B282-F2855E55DE4B}"/>
                  </a:ext>
                </a:extLst>
              </p:cNvPr>
              <p:cNvSpPr txBox="1"/>
              <p:nvPr/>
            </p:nvSpPr>
            <p:spPr>
              <a:xfrm>
                <a:off x="9452632" y="3507458"/>
                <a:ext cx="750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653BAC7-C286-AD40-8F82-E09498408044}"/>
                  </a:ext>
                </a:extLst>
              </p:cNvPr>
              <p:cNvSpPr/>
              <p:nvPr/>
            </p:nvSpPr>
            <p:spPr>
              <a:xfrm>
                <a:off x="8822988" y="3651338"/>
                <a:ext cx="1146131" cy="1083501"/>
              </a:xfrm>
              <a:custGeom>
                <a:avLst/>
                <a:gdLst>
                  <a:gd name="connsiteX0" fmla="*/ 0 w 1146131"/>
                  <a:gd name="connsiteY0" fmla="*/ 1070975 h 1083501"/>
                  <a:gd name="connsiteX1" fmla="*/ 563671 w 1146131"/>
                  <a:gd name="connsiteY1" fmla="*/ 0 h 1083501"/>
                  <a:gd name="connsiteX2" fmla="*/ 1146131 w 1146131"/>
                  <a:gd name="connsiteY2" fmla="*/ 1083501 h 108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131" h="1083501">
                    <a:moveTo>
                      <a:pt x="0" y="1070975"/>
                    </a:moveTo>
                    <a:lnTo>
                      <a:pt x="563671" y="0"/>
                    </a:lnTo>
                    <a:lnTo>
                      <a:pt x="1146131" y="108350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7E404D2-D722-3144-BE8C-7ACD7276A6E0}"/>
                  </a:ext>
                </a:extLst>
              </p:cNvPr>
              <p:cNvSpPr txBox="1"/>
              <p:nvPr/>
            </p:nvSpPr>
            <p:spPr>
              <a:xfrm>
                <a:off x="8673990" y="4073619"/>
                <a:ext cx="414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Yes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0A386C-46E6-C342-996A-2CA1735EAC6E}"/>
                  </a:ext>
                </a:extLst>
              </p:cNvPr>
              <p:cNvSpPr txBox="1"/>
              <p:nvPr/>
            </p:nvSpPr>
            <p:spPr>
              <a:xfrm>
                <a:off x="9693265" y="4073619"/>
                <a:ext cx="420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No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E8D5C6-CD77-3340-9494-F803B48A6DD9}"/>
                </a:ext>
              </a:extLst>
            </p:cNvPr>
            <p:cNvGrpSpPr/>
            <p:nvPr/>
          </p:nvGrpSpPr>
          <p:grpSpPr>
            <a:xfrm>
              <a:off x="8625984" y="2829267"/>
              <a:ext cx="2172168" cy="1976948"/>
              <a:chOff x="8625984" y="2829267"/>
              <a:chExt cx="2172168" cy="1976948"/>
            </a:xfrm>
          </p:grpSpPr>
          <p:sp>
            <p:nvSpPr>
              <p:cNvPr id="35" name="Pie 34">
                <a:extLst>
                  <a:ext uri="{FF2B5EF4-FFF2-40B4-BE49-F238E27FC236}">
                    <a16:creationId xmlns:a16="http://schemas.microsoft.com/office/drawing/2014/main" id="{609D1ECF-4476-0646-91B6-F7FC8C1CE584}"/>
                  </a:ext>
                </a:extLst>
              </p:cNvPr>
              <p:cNvSpPr/>
              <p:nvPr/>
            </p:nvSpPr>
            <p:spPr>
              <a:xfrm>
                <a:off x="8723594" y="2829267"/>
                <a:ext cx="1976948" cy="1976948"/>
              </a:xfrm>
              <a:prstGeom prst="pie">
                <a:avLst>
                  <a:gd name="adj1" fmla="val 2153676"/>
                  <a:gd name="adj2" fmla="val 874040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C8AF21-4034-5144-8DD1-D23CA4DC8BD4}"/>
                  </a:ext>
                </a:extLst>
              </p:cNvPr>
              <p:cNvSpPr txBox="1"/>
              <p:nvPr/>
            </p:nvSpPr>
            <p:spPr>
              <a:xfrm>
                <a:off x="9747220" y="3603896"/>
                <a:ext cx="750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CBE2CE3-48EA-6D43-99D7-1B726B2D9F8E}"/>
                      </a:ext>
                    </a:extLst>
                  </p:cNvPr>
                  <p:cNvSpPr txBox="1"/>
                  <p:nvPr/>
                </p:nvSpPr>
                <p:spPr>
                  <a:xfrm>
                    <a:off x="8625984" y="4325182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CBE2CE3-48EA-6D43-99D7-1B726B2D9F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5984" y="4325182"/>
                    <a:ext cx="344966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E73CE26-0F21-8941-A530-FD38140327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53186" y="4325182"/>
                    <a:ext cx="34496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E73CE26-0F21-8941-A530-FD38140327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53186" y="4325182"/>
                    <a:ext cx="344966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14460B6-3F51-2D47-A3F4-69AEB86BF5F7}"/>
                </a:ext>
              </a:extLst>
            </p:cNvPr>
            <p:cNvGrpSpPr/>
            <p:nvPr/>
          </p:nvGrpSpPr>
          <p:grpSpPr>
            <a:xfrm>
              <a:off x="9527495" y="3829309"/>
              <a:ext cx="406353" cy="935724"/>
              <a:chOff x="8596752" y="2857412"/>
              <a:chExt cx="406353" cy="93572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B5FE68D-6FF0-EF4A-AC37-15FB3C523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745" y="2857412"/>
                <a:ext cx="222360" cy="935724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9721268-8D6C-8243-9DA8-94A19FDC7374}"/>
                      </a:ext>
                    </a:extLst>
                  </p:cNvPr>
                  <p:cNvSpPr txBox="1"/>
                  <p:nvPr/>
                </p:nvSpPr>
                <p:spPr>
                  <a:xfrm>
                    <a:off x="8596752" y="3353285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9721268-8D6C-8243-9DA8-94A19FDC73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6752" y="3353285"/>
                    <a:ext cx="36798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F5F56FA-265F-D346-8533-B5B5569373A6}"/>
                </a:ext>
              </a:extLst>
            </p:cNvPr>
            <p:cNvGrpSpPr/>
            <p:nvPr/>
          </p:nvGrpSpPr>
          <p:grpSpPr>
            <a:xfrm>
              <a:off x="8645378" y="5875035"/>
              <a:ext cx="2245406" cy="375668"/>
              <a:chOff x="8090576" y="4726895"/>
              <a:chExt cx="2245406" cy="3756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FF00B13-349D-E34E-8204-A055C67E829B}"/>
                      </a:ext>
                    </a:extLst>
                  </p:cNvPr>
                  <p:cNvSpPr txBox="1"/>
                  <p:nvPr/>
                </p:nvSpPr>
                <p:spPr>
                  <a:xfrm>
                    <a:off x="8090576" y="4726895"/>
                    <a:ext cx="14648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BFF00B13-349D-E34E-8204-A055C67E82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0576" y="4726895"/>
                    <a:ext cx="146482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031624F-4643-094B-9044-85EB737297DA}"/>
                      </a:ext>
                    </a:extLst>
                  </p:cNvPr>
                  <p:cNvSpPr txBox="1"/>
                  <p:nvPr/>
                </p:nvSpPr>
                <p:spPr>
                  <a:xfrm>
                    <a:off x="9602255" y="4733231"/>
                    <a:ext cx="7337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031624F-4643-094B-9044-85EB737297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2255" y="4733231"/>
                    <a:ext cx="733727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ACCFF36-A6FB-2C43-9206-C2A970AC70C7}"/>
                </a:ext>
              </a:extLst>
            </p:cNvPr>
            <p:cNvGrpSpPr/>
            <p:nvPr/>
          </p:nvGrpSpPr>
          <p:grpSpPr>
            <a:xfrm>
              <a:off x="9228792" y="4655598"/>
              <a:ext cx="1529168" cy="1227381"/>
              <a:chOff x="8673990" y="3507458"/>
              <a:chExt cx="1529168" cy="122738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C77811-7A11-B642-9B38-D5D1A60FC071}"/>
                  </a:ext>
                </a:extLst>
              </p:cNvPr>
              <p:cNvSpPr txBox="1"/>
              <p:nvPr/>
            </p:nvSpPr>
            <p:spPr>
              <a:xfrm>
                <a:off x="9452632" y="3507458"/>
                <a:ext cx="7505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88404B5-E3AF-554B-9F26-2DC2B5D4FF3E}"/>
                  </a:ext>
                </a:extLst>
              </p:cNvPr>
              <p:cNvSpPr/>
              <p:nvPr/>
            </p:nvSpPr>
            <p:spPr>
              <a:xfrm>
                <a:off x="8822988" y="3651338"/>
                <a:ext cx="1146131" cy="1083501"/>
              </a:xfrm>
              <a:custGeom>
                <a:avLst/>
                <a:gdLst>
                  <a:gd name="connsiteX0" fmla="*/ 0 w 1146131"/>
                  <a:gd name="connsiteY0" fmla="*/ 1070975 h 1083501"/>
                  <a:gd name="connsiteX1" fmla="*/ 563671 w 1146131"/>
                  <a:gd name="connsiteY1" fmla="*/ 0 h 1083501"/>
                  <a:gd name="connsiteX2" fmla="*/ 1146131 w 1146131"/>
                  <a:gd name="connsiteY2" fmla="*/ 1083501 h 108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6131" h="1083501">
                    <a:moveTo>
                      <a:pt x="0" y="1070975"/>
                    </a:moveTo>
                    <a:lnTo>
                      <a:pt x="563671" y="0"/>
                    </a:lnTo>
                    <a:lnTo>
                      <a:pt x="1146131" y="108350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D8EFB4-8073-5144-BF3C-F0CB23A6A886}"/>
                  </a:ext>
                </a:extLst>
              </p:cNvPr>
              <p:cNvSpPr txBox="1"/>
              <p:nvPr/>
            </p:nvSpPr>
            <p:spPr>
              <a:xfrm>
                <a:off x="8673990" y="4073619"/>
                <a:ext cx="414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Yes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E34F5E-08B4-6846-BF0C-1BC4A570FE1C}"/>
                  </a:ext>
                </a:extLst>
              </p:cNvPr>
              <p:cNvSpPr txBox="1"/>
              <p:nvPr/>
            </p:nvSpPr>
            <p:spPr>
              <a:xfrm>
                <a:off x="9693265" y="4073619"/>
                <a:ext cx="420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No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7F73B5-A11A-8B4E-BEC3-F95577782ED2}"/>
              </a:ext>
            </a:extLst>
          </p:cNvPr>
          <p:cNvGrpSpPr/>
          <p:nvPr/>
        </p:nvGrpSpPr>
        <p:grpSpPr>
          <a:xfrm>
            <a:off x="10798152" y="3701441"/>
            <a:ext cx="651737" cy="2592888"/>
            <a:chOff x="10798152" y="3701441"/>
            <a:chExt cx="651737" cy="2592888"/>
          </a:xfrm>
        </p:grpSpPr>
        <p:sp>
          <p:nvSpPr>
            <p:cNvPr id="52" name="Right Bracket 51">
              <a:extLst>
                <a:ext uri="{FF2B5EF4-FFF2-40B4-BE49-F238E27FC236}">
                  <a16:creationId xmlns:a16="http://schemas.microsoft.com/office/drawing/2014/main" id="{FE09B04D-1EA2-294B-AC87-135D642718D0}"/>
                </a:ext>
              </a:extLst>
            </p:cNvPr>
            <p:cNvSpPr/>
            <p:nvPr/>
          </p:nvSpPr>
          <p:spPr>
            <a:xfrm>
              <a:off x="10798152" y="3701441"/>
              <a:ext cx="218489" cy="2592888"/>
            </a:xfrm>
            <a:prstGeom prst="rightBracket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189213-4239-6C42-81ED-E258B838EEE0}"/>
                </a:ext>
              </a:extLst>
            </p:cNvPr>
            <p:cNvSpPr txBox="1"/>
            <p:nvPr/>
          </p:nvSpPr>
          <p:spPr>
            <a:xfrm>
              <a:off x="11056833" y="4843996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(1)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111D68-ABB6-9A4B-8C03-B2FE1CE2FE9C}"/>
              </a:ext>
            </a:extLst>
          </p:cNvPr>
          <p:cNvGrpSpPr/>
          <p:nvPr/>
        </p:nvGrpSpPr>
        <p:grpSpPr>
          <a:xfrm>
            <a:off x="10469214" y="2511024"/>
            <a:ext cx="631548" cy="1381756"/>
            <a:chOff x="10469214" y="2511024"/>
            <a:chExt cx="631548" cy="1381756"/>
          </a:xfrm>
        </p:grpSpPr>
        <p:sp>
          <p:nvSpPr>
            <p:cNvPr id="54" name="Right Bracket 53">
              <a:extLst>
                <a:ext uri="{FF2B5EF4-FFF2-40B4-BE49-F238E27FC236}">
                  <a16:creationId xmlns:a16="http://schemas.microsoft.com/office/drawing/2014/main" id="{7495FC33-15EE-E049-87CB-A49C5BC76F99}"/>
                </a:ext>
              </a:extLst>
            </p:cNvPr>
            <p:cNvSpPr/>
            <p:nvPr/>
          </p:nvSpPr>
          <p:spPr>
            <a:xfrm>
              <a:off x="10469214" y="2511024"/>
              <a:ext cx="218489" cy="1381756"/>
            </a:xfrm>
            <a:prstGeom prst="rightBracket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A2F6C9-91AD-C842-B54A-AA0ED2EF1888}"/>
                </a:ext>
              </a:extLst>
            </p:cNvPr>
            <p:cNvSpPr txBox="1"/>
            <p:nvPr/>
          </p:nvSpPr>
          <p:spPr>
            <a:xfrm>
              <a:off x="10707706" y="3009318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(2)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91618EF-F650-B440-9183-1530189CAE66}"/>
              </a:ext>
            </a:extLst>
          </p:cNvPr>
          <p:cNvGrpSpPr/>
          <p:nvPr/>
        </p:nvGrpSpPr>
        <p:grpSpPr>
          <a:xfrm>
            <a:off x="10151698" y="1509454"/>
            <a:ext cx="631548" cy="1381756"/>
            <a:chOff x="10151698" y="1509454"/>
            <a:chExt cx="631548" cy="1381756"/>
          </a:xfrm>
        </p:grpSpPr>
        <p:sp>
          <p:nvSpPr>
            <p:cNvPr id="56" name="Right Bracket 55">
              <a:extLst>
                <a:ext uri="{FF2B5EF4-FFF2-40B4-BE49-F238E27FC236}">
                  <a16:creationId xmlns:a16="http://schemas.microsoft.com/office/drawing/2014/main" id="{2F41D087-01B9-364A-931D-01DF7B8B9EAF}"/>
                </a:ext>
              </a:extLst>
            </p:cNvPr>
            <p:cNvSpPr/>
            <p:nvPr/>
          </p:nvSpPr>
          <p:spPr>
            <a:xfrm>
              <a:off x="10151698" y="1509454"/>
              <a:ext cx="218489" cy="1381756"/>
            </a:xfrm>
            <a:prstGeom prst="rightBracket">
              <a:avLst/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7548C24-3BA4-CF48-B457-9E5EAFFF07E8}"/>
                </a:ext>
              </a:extLst>
            </p:cNvPr>
            <p:cNvSpPr txBox="1"/>
            <p:nvPr/>
          </p:nvSpPr>
          <p:spPr>
            <a:xfrm>
              <a:off x="10390190" y="2007748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2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6642-C286-0541-8B89-48BCF6B1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SPE of Discounted Bargaining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D6C04-7B4B-7441-B17E-BCE023D8F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What are SPE strategies?</a:t>
                </a:r>
              </a:p>
              <a:p>
                <a:pPr lvl="1"/>
                <a:r>
                  <a:rPr lang="en-CA" dirty="0"/>
                  <a:t>Agent 1’s proposes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00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Agent 2 only accepts proposals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sz="2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1"/>
                <a:r>
                  <a:rPr lang="en-CA" dirty="0"/>
                  <a:t>Agent 2 proposes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A" dirty="0"/>
                  <a:t> after any history in which1’s proposal is rejected</a:t>
                </a:r>
              </a:p>
              <a:p>
                <a:pPr lvl="1"/>
                <a:r>
                  <a:rPr lang="en-CA" dirty="0"/>
                  <a:t>Agent 1 accepts all proposals of Agent 2</a:t>
                </a:r>
              </a:p>
              <a:p>
                <a:r>
                  <a:rPr lang="en-CA" dirty="0"/>
                  <a:t>What is SPE outcome of game?</a:t>
                </a:r>
              </a:p>
              <a:p>
                <a:pPr lvl="1"/>
                <a:r>
                  <a:rPr lang="en-CA" dirty="0"/>
                  <a:t>Agent 1 proposes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00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200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Agent 2 accepts</a:t>
                </a:r>
              </a:p>
              <a:p>
                <a:pPr lvl="1"/>
                <a:r>
                  <a:rPr lang="en-CA" dirty="0"/>
                  <a:t>Resulting utilities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CA" dirty="0"/>
                  <a:t>Desirability of earlier agreement yields positive utility for agent 1</a:t>
                </a:r>
              </a:p>
              <a:p>
                <a:endParaRPr lang="en-CA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D6C04-7B4B-7441-B17E-BCE023D8F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13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60F0-B21D-6E40-97D7-06DDA68E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Stahl’s Bargaining Model (for Finite Horizon Games)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9F278-5D37-AD43-A3E9-87E737ACF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 rounds: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3 rounds: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4 rounds:			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5 rounds:			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2k rounds: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2k+1 rounds: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Taking limit as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see that agent 1 gets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at SPE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9F278-5D37-AD43-A3E9-87E737ACF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3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B3E-B85C-4645-B677-BA19C28C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Rubinstein’s Infinite Horizon Bargaining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0E4D7-8F70-8946-8BB7-AAF584510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:r>
                  <a:rPr lang="en-CA" dirty="0"/>
                  <a:t>agent can alternate offers forever </a:t>
                </a:r>
              </a:p>
              <a:p>
                <a:r>
                  <a:rPr lang="en-CA" dirty="0"/>
                  <a:t>There are two types of outcome to consider</a:t>
                </a:r>
              </a:p>
              <a:p>
                <a:pPr lvl="1"/>
                <a:r>
                  <a:rPr lang="en-CA" dirty="0"/>
                  <a:t>At round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, one agent accepts her offer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es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Every offer gets rejected: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not </a:t>
                </a:r>
                <a:r>
                  <a:rPr lang="en-CA" dirty="0"/>
                  <a:t>finite horizon game, backward induction cannot be used</a:t>
                </a:r>
              </a:p>
              <a:p>
                <a:r>
                  <a:rPr lang="en-CA" dirty="0"/>
                  <a:t>We need different method to verify any SPE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0E4D7-8F70-8946-8BB7-AAF584510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9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CB08-D2F9-954F-92FE-0B2D89EF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One-Shot Deviation Principle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383E-C933-E244-8331-F4AFDF93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One-shot deviation</a:t>
                </a:r>
                <a:r>
                  <a:rPr lang="en-CA" dirty="0"/>
                  <a:t> from strategy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means deviating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in single stage and conforming to it thereafter</a:t>
                </a:r>
              </a:p>
              <a:p>
                <a:endParaRPr lang="en-CA" dirty="0"/>
              </a:p>
              <a:p>
                <a:r>
                  <a:rPr lang="en-CA" dirty="0"/>
                  <a:t>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is SPE if and only if there exists </a:t>
                </a:r>
                <a:r>
                  <a:rPr lang="en-CA" dirty="0">
                    <a:solidFill>
                      <a:srgbClr val="FF0000"/>
                    </a:solidFill>
                  </a:rPr>
                  <a:t>no profitable one-shot deviation</a:t>
                </a:r>
                <a:r>
                  <a:rPr lang="en-CA" dirty="0"/>
                  <a:t> for each subgame and every agent</a:t>
                </a:r>
              </a:p>
              <a:p>
                <a:endParaRPr lang="en-CA" dirty="0"/>
              </a:p>
              <a:p>
                <a:r>
                  <a:rPr lang="en-CA" dirty="0"/>
                  <a:t>This follows from principle of optimality of </a:t>
                </a:r>
                <a:r>
                  <a:rPr lang="en-CA" dirty="0">
                    <a:solidFill>
                      <a:srgbClr val="FF0000"/>
                    </a:solidFill>
                  </a:rPr>
                  <a:t>dynamic programming</a:t>
                </a:r>
                <a:r>
                  <a:rPr lang="en-CA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B4383E-C933-E244-8331-F4AFDF93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7633-8053-794D-93D4-8A987AD5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 for Rubinstein’s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E8E10-B975-DF4B-B574-8B42BDC65F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in Stahl’s model, for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r>
                  <a:rPr lang="en-CA" dirty="0"/>
                  <a:t>Is following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SPE?</a:t>
                </a:r>
              </a:p>
              <a:p>
                <a:pPr lvl="1"/>
                <a:r>
                  <a:rPr lang="en-CA" dirty="0"/>
                  <a:t>Agent 1 proposes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and accepts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dirty="0"/>
                  <a:t> if and only if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Agent 2 proposes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dirty="0"/>
                  <a:t> and accepts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 if and only if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smtClean="0">
                        <a:latin typeface="Cambria Math" panose="02040503050406030204" pitchFamily="18" charset="0"/>
                      </a:rPr>
                      <m:t>,     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,     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E8E10-B975-DF4B-B574-8B42BDC65F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3324-4E53-E74C-977E-EF5565DC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Extensive Form Games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BB66-10D7-DD4C-91AD-E5815B3AF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So far, we have studied strategic form games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Agents take actions once and simultaneously </a:t>
            </a:r>
          </a:p>
          <a:p>
            <a:pPr>
              <a:lnSpc>
                <a:spcPct val="150000"/>
              </a:lnSpc>
            </a:pPr>
            <a:r>
              <a:rPr lang="en-CA" dirty="0"/>
              <a:t>Next, we study extensive form games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Agents sequentially make decisions in multi-stage games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Some agents may move simultaneously at some stage</a:t>
            </a:r>
          </a:p>
          <a:p>
            <a:pPr lvl="1">
              <a:lnSpc>
                <a:spcPct val="150000"/>
              </a:lnSpc>
            </a:pPr>
            <a:r>
              <a:rPr lang="en-CA" dirty="0"/>
              <a:t>Extensive form games can be conveniently represented by game trees</a:t>
            </a:r>
          </a:p>
        </p:txBody>
      </p:sp>
    </p:spTree>
    <p:extLst>
      <p:ext uri="{BB962C8B-B14F-4D97-AF65-F5344CB8AC3E}">
        <p14:creationId xmlns:p14="http://schemas.microsoft.com/office/powerpoint/2010/main" val="10372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2B91-E56D-E449-AE5E-FE88593E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One-Shot Deviation Principle for Rubinstein’s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9A000-A5F0-EF4F-B6B1-F1624AB1B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sz="1800" dirty="0"/>
                  <a:t>First note that this game has </a:t>
                </a:r>
                <a:r>
                  <a:rPr lang="en-CA" sz="1800" dirty="0">
                    <a:solidFill>
                      <a:srgbClr val="FF0000"/>
                    </a:solidFill>
                  </a:rPr>
                  <a:t>two types </a:t>
                </a:r>
                <a:r>
                  <a:rPr lang="en-CA" sz="1800" dirty="0"/>
                  <a:t>of subgames</a:t>
                </a:r>
              </a:p>
              <a:p>
                <a:pPr lvl="1"/>
                <a:r>
                  <a:rPr lang="en-CA" sz="1600" dirty="0"/>
                  <a:t>(1) first move is offer</a:t>
                </a:r>
              </a:p>
              <a:p>
                <a:pPr lvl="1"/>
                <a:r>
                  <a:rPr lang="en-CA" sz="1600" dirty="0"/>
                  <a:t>(2) first move is response to offer</a:t>
                </a:r>
              </a:p>
              <a:p>
                <a:r>
                  <a:rPr lang="en-CA" sz="1800" dirty="0"/>
                  <a:t>For (1), suppose offer is made by agent 1</a:t>
                </a:r>
                <a:endParaRPr lang="en-CA" sz="1600" dirty="0"/>
              </a:p>
              <a:p>
                <a:pPr lvl="1"/>
                <a:r>
                  <a:rPr lang="en-CA" sz="1600" dirty="0"/>
                  <a:t>If agent 1 adopts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1600" dirty="0"/>
                  <a:t>, agent 2 accepts, agent 1 gets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600" dirty="0"/>
              </a:p>
              <a:p>
                <a:pPr lvl="1"/>
                <a:r>
                  <a:rPr lang="en-CA" sz="1600" dirty="0"/>
                  <a:t>If agent 1 offers </a:t>
                </a:r>
                <a14:m>
                  <m:oMath xmlns:m="http://schemas.openxmlformats.org/officeDocument/2006/math">
                    <m:r>
                      <a:rPr lang="en-CA" sz="1600" dirty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, agent 2 accepts, and agent 1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600" b="0" dirty="0"/>
              </a:p>
              <a:p>
                <a:pPr lvl="1"/>
                <a:r>
                  <a:rPr lang="en-CA" sz="1600" dirty="0"/>
                  <a:t>If agent 1 offers </a:t>
                </a:r>
                <a14:m>
                  <m:oMath xmlns:m="http://schemas.openxmlformats.org/officeDocument/2006/math">
                    <m:r>
                      <a:rPr lang="en-CA" sz="1600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160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, agent 2 rejects and offers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, agent 1 accepts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CA" sz="16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 </a:t>
                </a:r>
              </a:p>
              <a:p>
                <a:r>
                  <a:rPr lang="en-CA" sz="1800" dirty="0"/>
                  <a:t>For (2), suppose agent 1 is responding to offer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CA" sz="1800" dirty="0"/>
              </a:p>
              <a:p>
                <a:pPr lvl="1"/>
                <a:r>
                  <a:rPr lang="en-CA" sz="1600" dirty="0"/>
                  <a:t>If agent 1 adopts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1600" dirty="0"/>
                  <a:t>, she accepts 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/>
                <a:r>
                  <a:rPr lang="en-CA" sz="1600" dirty="0"/>
                  <a:t>If agent 1 rejects and offers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 in next round, agent 2 accepts, agent 1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CA" sz="16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sz="1600" dirty="0"/>
              </a:p>
              <a:p>
                <a:r>
                  <a:rPr lang="en-CA" sz="1800" dirty="0"/>
                  <a:t>For (2), suppose agent 1 is responding to offer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CA" sz="1800" dirty="0"/>
              </a:p>
              <a:p>
                <a:pPr lvl="1"/>
                <a:r>
                  <a:rPr lang="en-CA" sz="1600" dirty="0"/>
                  <a:t>If agent 1 adopts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1600" dirty="0"/>
                  <a:t>, she rejects and offers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 in next round, agent 2 accepts, agent 1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l-GR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CA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CA" sz="1600" dirty="0"/>
                  <a:t>If agent 1 accepts, she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CA" sz="1600" dirty="0"/>
                  <a:t> </a:t>
                </a:r>
              </a:p>
              <a:p>
                <a:r>
                  <a:rPr lang="en-CA" sz="1800" dirty="0"/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800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CA" sz="180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A" sz="1800" dirty="0"/>
                  <a:t> is SPE (in fact </a:t>
                </a:r>
                <a:r>
                  <a:rPr lang="en-CA" sz="1800" dirty="0">
                    <a:solidFill>
                      <a:srgbClr val="FF0000"/>
                    </a:solidFill>
                  </a:rPr>
                  <a:t>unique SPE</a:t>
                </a:r>
                <a:r>
                  <a:rPr lang="en-CA" sz="1800" dirty="0"/>
                  <a:t>, check GT, Section 4.4.2 to verify)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39A000-A5F0-EF4F-B6B1-F1624AB1B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4CF7-10EC-6E46-AC53-0AC171B6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Rubinstein’s Model for Symmetric Agents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EC591-08ED-DA46-AA3D-689497907B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sz="24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CA" dirty="0"/>
                  <a:t>If agent 1 moves first, division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/>
                  <a:t> </a:t>
                </a:r>
              </a:p>
              <a:p>
                <a:pPr lvl="1"/>
                <a:r>
                  <a:rPr lang="en-CA" dirty="0"/>
                  <a:t>If agent 2 moves first, division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CA" dirty="0"/>
                  <a:t>First mover’s advantage is related to </a:t>
                </a:r>
                <a:r>
                  <a:rPr lang="en-CA" dirty="0">
                    <a:solidFill>
                      <a:srgbClr val="FF0000"/>
                    </a:solidFill>
                  </a:rPr>
                  <a:t>impatience of agents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l-GR" dirty="0"/>
                  <a:t>, </a:t>
                </a:r>
                <a:r>
                  <a:rPr lang="en-CA" dirty="0"/>
                  <a:t>FMA disappears and outcome tends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/>
                  <a:t> 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l-GR" sz="2000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2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</a:t>
                </a:r>
                <a:r>
                  <a:rPr lang="en-CA" dirty="0"/>
                  <a:t>FMA dominates and outcome tends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dirty="0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EC591-08ED-DA46-AA3D-689497907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F0EA-A0CC-A04D-BC70-AB08BF69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Information Extensive Form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F1B5-1DD3-9B4C-B1EC-04129238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perfect information games, agents know choice nodes they are in</a:t>
            </a:r>
          </a:p>
          <a:p>
            <a:pPr lvl="1"/>
            <a:r>
              <a:rPr lang="en-US" dirty="0"/>
              <a:t>Agents know all prior actions </a:t>
            </a:r>
          </a:p>
          <a:p>
            <a:pPr lvl="1"/>
            <a:r>
              <a:rPr lang="en-US" dirty="0"/>
              <a:t>Recall that in such games choice nodes </a:t>
            </a:r>
            <a:r>
              <a:rPr lang="en-US" dirty="0">
                <a:solidFill>
                  <a:srgbClr val="FF0000"/>
                </a:solidFill>
              </a:rPr>
              <a:t>are equal to </a:t>
            </a:r>
            <a:r>
              <a:rPr lang="en-US" dirty="0"/>
              <a:t>histories that led to them</a:t>
            </a:r>
          </a:p>
          <a:p>
            <a:r>
              <a:rPr lang="en-US" dirty="0"/>
              <a:t>Agents may have partial or no knowledge of actions taken by others</a:t>
            </a:r>
          </a:p>
          <a:p>
            <a:r>
              <a:rPr lang="en-US" dirty="0"/>
              <a:t>Agents may also have imperfect recall of actions taken by themselves</a:t>
            </a:r>
          </a:p>
        </p:txBody>
      </p:sp>
    </p:spTree>
    <p:extLst>
      <p:ext uri="{BB962C8B-B14F-4D97-AF65-F5344CB8AC3E}">
        <p14:creationId xmlns:p14="http://schemas.microsoft.com/office/powerpoint/2010/main" val="76398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8E85-BBA0-B546-B56F-5BEFF158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Imperfect Information Sequential Matching Pennies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EF6E-A40D-6E43-A05C-C9190190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 1 takes action</a:t>
            </a:r>
          </a:p>
          <a:p>
            <a:r>
              <a:rPr lang="en-US" dirty="0"/>
              <a:t>Agent 2 does not see agent 1’s action</a:t>
            </a:r>
          </a:p>
          <a:p>
            <a:r>
              <a:rPr lang="en-US" dirty="0"/>
              <a:t>Agent 2 takes action, and outcome is revealed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Information set </a:t>
            </a:r>
            <a:r>
              <a:rPr lang="en-US" dirty="0"/>
              <a:t>is collection of choice nodes that cannot be distinguished by agents whose turn it is</a:t>
            </a:r>
          </a:p>
          <a:p>
            <a:r>
              <a:rPr lang="en-US" dirty="0"/>
              <a:t>Set of agents and their actions at each choice node in information set </a:t>
            </a:r>
            <a:r>
              <a:rPr lang="en-US" dirty="0">
                <a:solidFill>
                  <a:srgbClr val="FF0000"/>
                </a:solidFill>
              </a:rPr>
              <a:t>has to be the same</a:t>
            </a:r>
            <a:r>
              <a:rPr lang="en-US" dirty="0"/>
              <a:t>, otherwise, agents could distinguish between nodes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218BFE-2327-4544-AFBD-109E667FEC4E}"/>
              </a:ext>
            </a:extLst>
          </p:cNvPr>
          <p:cNvGrpSpPr/>
          <p:nvPr/>
        </p:nvGrpSpPr>
        <p:grpSpPr>
          <a:xfrm>
            <a:off x="9064356" y="1787779"/>
            <a:ext cx="1521951" cy="1151631"/>
            <a:chOff x="9064356" y="1787779"/>
            <a:chExt cx="1521951" cy="11516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2A7977D-9C77-4F4D-BD9E-38F6BFC287D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9555309" y="1957503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4E97894-D7C9-1143-BEF6-9A563D798909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10249621" y="1957504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7B6B5E-F380-CF4F-B389-0B2B6F7E4FD4}"/>
                </a:ext>
              </a:extLst>
            </p:cNvPr>
            <p:cNvSpPr txBox="1"/>
            <p:nvPr/>
          </p:nvSpPr>
          <p:spPr>
            <a:xfrm>
              <a:off x="9499923" y="1787779"/>
              <a:ext cx="75052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E6A9F1-BCA0-EB4B-95D9-02ABF0C7D11F}"/>
                </a:ext>
              </a:extLst>
            </p:cNvPr>
            <p:cNvSpPr txBox="1"/>
            <p:nvPr/>
          </p:nvSpPr>
          <p:spPr>
            <a:xfrm>
              <a:off x="9203393" y="2188608"/>
              <a:ext cx="29527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EFE501-7C9B-D749-8F6E-3246286E86FE}"/>
                </a:ext>
              </a:extLst>
            </p:cNvPr>
            <p:cNvSpPr txBox="1"/>
            <p:nvPr/>
          </p:nvSpPr>
          <p:spPr>
            <a:xfrm>
              <a:off x="10313476" y="2194761"/>
              <a:ext cx="27283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C6F0C5-A919-2440-95F8-DE7672B63413}"/>
              </a:ext>
            </a:extLst>
          </p:cNvPr>
          <p:cNvGrpSpPr/>
          <p:nvPr/>
        </p:nvGrpSpPr>
        <p:grpSpPr>
          <a:xfrm>
            <a:off x="8453201" y="2493579"/>
            <a:ext cx="2143577" cy="307777"/>
            <a:chOff x="8453201" y="2493579"/>
            <a:chExt cx="2143577" cy="3077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5EABD3-0763-454F-B2E0-D15063A30CDB}"/>
                </a:ext>
              </a:extLst>
            </p:cNvPr>
            <p:cNvSpPr txBox="1"/>
            <p:nvPr/>
          </p:nvSpPr>
          <p:spPr>
            <a:xfrm>
              <a:off x="8453201" y="2493579"/>
              <a:ext cx="75495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10B4AD-F32F-0147-9E59-DCB0E1EE22CE}"/>
                </a:ext>
              </a:extLst>
            </p:cNvPr>
            <p:cNvCxnSpPr>
              <a:cxnSpLocks/>
            </p:cNvCxnSpPr>
            <p:nvPr/>
          </p:nvCxnSpPr>
          <p:spPr>
            <a:xfrm>
              <a:off x="9203393" y="2794212"/>
              <a:ext cx="139338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81FDEF-3244-8E47-803B-C482590B3A54}"/>
              </a:ext>
            </a:extLst>
          </p:cNvPr>
          <p:cNvGrpSpPr/>
          <p:nvPr/>
        </p:nvGrpSpPr>
        <p:grpSpPr>
          <a:xfrm>
            <a:off x="8637643" y="2748737"/>
            <a:ext cx="2537572" cy="1307908"/>
            <a:chOff x="8637643" y="2748737"/>
            <a:chExt cx="2537572" cy="13079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A7CC65-542D-0742-A3D8-DB2B1180152F}"/>
                </a:ext>
              </a:extLst>
            </p:cNvPr>
            <p:cNvCxnSpPr>
              <a:cxnSpLocks/>
            </p:cNvCxnSpPr>
            <p:nvPr/>
          </p:nvCxnSpPr>
          <p:spPr>
            <a:xfrm rot="20100000" flipH="1">
              <a:off x="9414951" y="2753374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D80B32-2BA8-FD40-BC63-800E73752B8B}"/>
                </a:ext>
              </a:extLst>
            </p:cNvPr>
            <p:cNvGrpSpPr/>
            <p:nvPr/>
          </p:nvGrpSpPr>
          <p:grpSpPr>
            <a:xfrm>
              <a:off x="8637643" y="2748737"/>
              <a:ext cx="2537572" cy="1307908"/>
              <a:chOff x="8637643" y="2748737"/>
              <a:chExt cx="2537572" cy="130790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1F2E8DEA-58F6-0D42-87D6-CFCD00CE1D3B}"/>
                  </a:ext>
                </a:extLst>
              </p:cNvPr>
              <p:cNvCxnSpPr>
                <a:cxnSpLocks/>
              </p:cNvCxnSpPr>
              <p:nvPr/>
            </p:nvCxnSpPr>
            <p:spPr>
              <a:xfrm rot="1500000">
                <a:off x="10395337" y="2749613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63CCD69-AE75-664D-94B5-D17751B6FE9B}"/>
                  </a:ext>
                </a:extLst>
              </p:cNvPr>
              <p:cNvCxnSpPr>
                <a:cxnSpLocks/>
              </p:cNvCxnSpPr>
              <p:nvPr/>
            </p:nvCxnSpPr>
            <p:spPr>
              <a:xfrm rot="20100000" flipH="1">
                <a:off x="10810309" y="2754250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A07C09-4986-E041-9B76-8F38D6A3F196}"/>
                  </a:ext>
                </a:extLst>
              </p:cNvPr>
              <p:cNvSpPr txBox="1"/>
              <p:nvPr/>
            </p:nvSpPr>
            <p:spPr>
              <a:xfrm>
                <a:off x="8677835" y="2996735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H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7AD0C0-AEC3-D846-9E69-ADE2A4544FF5}"/>
                  </a:ext>
                </a:extLst>
              </p:cNvPr>
              <p:cNvSpPr txBox="1"/>
              <p:nvPr/>
            </p:nvSpPr>
            <p:spPr>
              <a:xfrm>
                <a:off x="10065534" y="3000473"/>
                <a:ext cx="295274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7A7EBE-DC9C-1442-83AA-16C5D795A46C}"/>
                  </a:ext>
                </a:extLst>
              </p:cNvPr>
              <p:cNvSpPr txBox="1"/>
              <p:nvPr/>
            </p:nvSpPr>
            <p:spPr>
              <a:xfrm>
                <a:off x="9475929" y="2999633"/>
                <a:ext cx="272831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CC20C9-30A9-464F-8966-33419BD76A6D}"/>
                  </a:ext>
                </a:extLst>
              </p:cNvPr>
              <p:cNvSpPr txBox="1"/>
              <p:nvPr/>
            </p:nvSpPr>
            <p:spPr>
              <a:xfrm>
                <a:off x="10902384" y="2999632"/>
                <a:ext cx="272831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44AFDB4-189E-2746-A724-BE1B36CBE8A9}"/>
                  </a:ext>
                </a:extLst>
              </p:cNvPr>
              <p:cNvCxnSpPr>
                <a:cxnSpLocks/>
              </p:cNvCxnSpPr>
              <p:nvPr/>
            </p:nvCxnSpPr>
            <p:spPr>
              <a:xfrm rot="1500000">
                <a:off x="8999979" y="274873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75C406-1CC0-0543-809E-7D01431CA5B0}"/>
                  </a:ext>
                </a:extLst>
              </p:cNvPr>
              <p:cNvSpPr txBox="1"/>
              <p:nvPr/>
            </p:nvSpPr>
            <p:spPr>
              <a:xfrm>
                <a:off x="8637643" y="3779646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-1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8CF549-E190-3F49-AB9F-034DE11AFA7C}"/>
                  </a:ext>
                </a:extLst>
              </p:cNvPr>
              <p:cNvSpPr txBox="1"/>
              <p:nvPr/>
            </p:nvSpPr>
            <p:spPr>
              <a:xfrm>
                <a:off x="10842937" y="3779645"/>
                <a:ext cx="309701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-1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224A2F-AD22-F64C-823E-9A9E428868E9}"/>
                  </a:ext>
                </a:extLst>
              </p:cNvPr>
              <p:cNvSpPr txBox="1"/>
              <p:nvPr/>
            </p:nvSpPr>
            <p:spPr>
              <a:xfrm>
                <a:off x="9481539" y="3779645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EBD540-71D9-6640-B2EC-FC54E6F834B1}"/>
                  </a:ext>
                </a:extLst>
              </p:cNvPr>
              <p:cNvSpPr txBox="1"/>
              <p:nvPr/>
            </p:nvSpPr>
            <p:spPr>
              <a:xfrm>
                <a:off x="10047132" y="3773524"/>
                <a:ext cx="261610" cy="2769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5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51A9-207B-534E-BF9D-935F49CB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Finite Imperfect-Information Extensive Form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EF6CE-E28E-334C-A8BD-41D1D1E6D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Formally, each game is tuple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ℐ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𝒵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perfect information, extensive form game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, is partition of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and </a:t>
                </a:r>
                <a:r>
                  <a:rPr lang="en-US" dirty="0">
                    <a:solidFill>
                      <a:srgbClr val="FF000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EF6CE-E28E-334C-A8BD-41D1D1E6D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3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9BDC-EC20-E349-8BFC-1D3F9B21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Poker-Like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D36FFDC-FBAD-0D40-8F43-A27F91AEF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agent 1’s strategies?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are agent 2’s strategies?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𝐹𝐹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can we find NE of this game?</a:t>
                </a:r>
              </a:p>
              <a:p>
                <a:pPr lvl="1"/>
                <a:r>
                  <a:rPr lang="en-US" dirty="0"/>
                  <a:t>Model game as normal form zero-sum game</a:t>
                </a:r>
              </a:p>
              <a:p>
                <a:pPr lvl="2"/>
                <a:r>
                  <a:rPr lang="en-US" dirty="0"/>
                  <a:t>Each cell represents expected utilities (nature’s coin toss)</a:t>
                </a:r>
              </a:p>
              <a:p>
                <a:pPr lvl="1"/>
                <a:r>
                  <a:rPr lang="en-US" dirty="0"/>
                  <a:t>Eliminated (weakly) dominated strategies</a:t>
                </a:r>
              </a:p>
              <a:p>
                <a:pPr lvl="1"/>
                <a:r>
                  <a:rPr lang="en-US" dirty="0"/>
                  <a:t>Solve for (mixed strategy) NE </a:t>
                </a: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FD36FFDC-FBAD-0D40-8F43-A27F91AEF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FB1A685-4577-704E-848C-DB12CAF6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46365"/>
              </p:ext>
            </p:extLst>
          </p:nvPr>
        </p:nvGraphicFramePr>
        <p:xfrm>
          <a:off x="7566260" y="5280370"/>
          <a:ext cx="3787540" cy="1218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08">
                  <a:extLst>
                    <a:ext uri="{9D8B030D-6E8A-4147-A177-3AD203B41FA5}">
                      <a16:colId xmlns:a16="http://schemas.microsoft.com/office/drawing/2014/main" val="136802712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2008143470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547377781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798649248"/>
                    </a:ext>
                  </a:extLst>
                </a:gridCol>
                <a:gridCol w="757508">
                  <a:extLst>
                    <a:ext uri="{9D8B030D-6E8A-4147-A177-3AD203B41FA5}">
                      <a16:colId xmlns:a16="http://schemas.microsoft.com/office/drawing/2014/main" val="1706131140"/>
                    </a:ext>
                  </a:extLst>
                </a:gridCol>
              </a:tblGrid>
              <a:tr h="262767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>
                          <a:latin typeface="+mn-lt"/>
                        </a:rPr>
                        <a:t>           Agent 2</a:t>
                      </a:r>
                    </a:p>
                    <a:p>
                      <a:pPr algn="just"/>
                      <a:r>
                        <a:rPr lang="en-US" sz="900" dirty="0">
                          <a:latin typeface="+mn-lt"/>
                        </a:rPr>
                        <a:t>Agent 1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CC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CF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FC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FF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820871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RR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0, 0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0, 0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95486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RC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0.5, -0.5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1.5, -1.5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0, 0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467823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CR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-0.5, 0.5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-0.5, 0.5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634190"/>
                  </a:ext>
                </a:extLst>
              </a:tr>
              <a:tr h="2229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n-lt"/>
                        </a:rPr>
                        <a:t>CC</a:t>
                      </a:r>
                    </a:p>
                  </a:txBody>
                  <a:tcPr marL="30448" marR="30448" marT="15224" marB="1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0, 0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0, 0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 -1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46931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5E55372-DB01-564C-B464-64905540359D}"/>
              </a:ext>
            </a:extLst>
          </p:cNvPr>
          <p:cNvGrpSpPr/>
          <p:nvPr/>
        </p:nvGrpSpPr>
        <p:grpSpPr>
          <a:xfrm>
            <a:off x="8187553" y="1603842"/>
            <a:ext cx="2259508" cy="1151631"/>
            <a:chOff x="2672943" y="2194973"/>
            <a:chExt cx="2259508" cy="11516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9355896-8EA9-D640-BEA0-55436637FBF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459549" y="2364697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938773-8031-1440-A75E-83114EA7D247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4153861" y="2364698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428A44-92F2-A646-ACD7-14181BE3B0AA}"/>
                </a:ext>
              </a:extLst>
            </p:cNvPr>
            <p:cNvSpPr txBox="1"/>
            <p:nvPr/>
          </p:nvSpPr>
          <p:spPr>
            <a:xfrm>
              <a:off x="3429232" y="2194973"/>
              <a:ext cx="70038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Nature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71F37A-5A84-0A44-A145-DDCA717B440C}"/>
                </a:ext>
              </a:extLst>
            </p:cNvPr>
            <p:cNvSpPr txBox="1"/>
            <p:nvPr/>
          </p:nvSpPr>
          <p:spPr>
            <a:xfrm>
              <a:off x="2672943" y="2595802"/>
              <a:ext cx="87889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Give 1 King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FCDA18-9661-E543-BB75-C1250BC54798}"/>
                </a:ext>
              </a:extLst>
            </p:cNvPr>
            <p:cNvSpPr txBox="1"/>
            <p:nvPr/>
          </p:nvSpPr>
          <p:spPr>
            <a:xfrm>
              <a:off x="4061572" y="2601955"/>
              <a:ext cx="87087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Give 1 Jack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46EBCFC-6590-0F4E-B5F8-F8756AD48221}"/>
                </a:ext>
              </a:extLst>
            </p:cNvPr>
            <p:cNvSpPr txBox="1"/>
            <p:nvPr/>
          </p:nvSpPr>
          <p:spPr>
            <a:xfrm>
              <a:off x="2889413" y="2373818"/>
              <a:ext cx="44595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50%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0790AD-E97F-124F-8E26-1D9F72D85C71}"/>
                </a:ext>
              </a:extLst>
            </p:cNvPr>
            <p:cNvSpPr txBox="1"/>
            <p:nvPr/>
          </p:nvSpPr>
          <p:spPr>
            <a:xfrm>
              <a:off x="4274034" y="2379971"/>
              <a:ext cx="44595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50%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961B0E-3FB3-C34A-8C45-19E8579ECA58}"/>
              </a:ext>
            </a:extLst>
          </p:cNvPr>
          <p:cNvGrpSpPr/>
          <p:nvPr/>
        </p:nvGrpSpPr>
        <p:grpSpPr>
          <a:xfrm>
            <a:off x="7872051" y="2308535"/>
            <a:ext cx="2900599" cy="1243684"/>
            <a:chOff x="2357441" y="2899666"/>
            <a:chExt cx="2900599" cy="124368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207E80-8E52-6645-BF69-96D28D0CA6BC}"/>
                </a:ext>
              </a:extLst>
            </p:cNvPr>
            <p:cNvCxnSpPr>
              <a:cxnSpLocks/>
            </p:cNvCxnSpPr>
            <p:nvPr/>
          </p:nvCxnSpPr>
          <p:spPr>
            <a:xfrm rot="1500000">
              <a:off x="4299577" y="3156807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5506B2-F422-AD47-8910-D64E1A467EBA}"/>
                </a:ext>
              </a:extLst>
            </p:cNvPr>
            <p:cNvCxnSpPr>
              <a:cxnSpLocks/>
            </p:cNvCxnSpPr>
            <p:nvPr/>
          </p:nvCxnSpPr>
          <p:spPr>
            <a:xfrm rot="20100000" flipH="1">
              <a:off x="4714549" y="3161444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A9EAA0-FEEB-874D-99A9-B8267B5E480E}"/>
                </a:ext>
              </a:extLst>
            </p:cNvPr>
            <p:cNvSpPr txBox="1"/>
            <p:nvPr/>
          </p:nvSpPr>
          <p:spPr>
            <a:xfrm>
              <a:off x="4503090" y="2899666"/>
              <a:ext cx="75495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0FFF3A-807A-8049-8225-B2BF37D495CE}"/>
                </a:ext>
              </a:extLst>
            </p:cNvPr>
            <p:cNvSpPr txBox="1"/>
            <p:nvPr/>
          </p:nvSpPr>
          <p:spPr>
            <a:xfrm>
              <a:off x="2357441" y="2900773"/>
              <a:ext cx="75495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F0DC70-051A-E44E-8B21-0091B322EB45}"/>
                </a:ext>
              </a:extLst>
            </p:cNvPr>
            <p:cNvSpPr txBox="1"/>
            <p:nvPr/>
          </p:nvSpPr>
          <p:spPr>
            <a:xfrm>
              <a:off x="2472270" y="3403929"/>
              <a:ext cx="5148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Raise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EC3E52-F096-964D-ABC0-FD49E0AB014C}"/>
                </a:ext>
              </a:extLst>
            </p:cNvPr>
            <p:cNvSpPr txBox="1"/>
            <p:nvPr/>
          </p:nvSpPr>
          <p:spPr>
            <a:xfrm>
              <a:off x="3859969" y="3407667"/>
              <a:ext cx="51488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Raise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066AF24-8689-8542-AD55-92C09DA82707}"/>
                </a:ext>
              </a:extLst>
            </p:cNvPr>
            <p:cNvSpPr txBox="1"/>
            <p:nvPr/>
          </p:nvSpPr>
          <p:spPr>
            <a:xfrm>
              <a:off x="3232693" y="3406827"/>
              <a:ext cx="56778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Check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21F7B9-D40A-7541-9097-3737D713195E}"/>
                </a:ext>
              </a:extLst>
            </p:cNvPr>
            <p:cNvSpPr txBox="1"/>
            <p:nvPr/>
          </p:nvSpPr>
          <p:spPr>
            <a:xfrm>
              <a:off x="4659148" y="3406826"/>
              <a:ext cx="56778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Check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F46F1B-651D-9B42-AC30-B10F6FFBCADB}"/>
                </a:ext>
              </a:extLst>
            </p:cNvPr>
            <p:cNvCxnSpPr>
              <a:cxnSpLocks/>
            </p:cNvCxnSpPr>
            <p:nvPr/>
          </p:nvCxnSpPr>
          <p:spPr>
            <a:xfrm rot="1500000">
              <a:off x="2904219" y="3155931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C78FD0C-C01D-4D43-ADC3-09804EF20004}"/>
                </a:ext>
              </a:extLst>
            </p:cNvPr>
            <p:cNvCxnSpPr>
              <a:cxnSpLocks/>
            </p:cNvCxnSpPr>
            <p:nvPr/>
          </p:nvCxnSpPr>
          <p:spPr>
            <a:xfrm rot="20100000" flipH="1">
              <a:off x="3319191" y="3160568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90">
            <a:extLst>
              <a:ext uri="{FF2B5EF4-FFF2-40B4-BE49-F238E27FC236}">
                <a16:creationId xmlns:a16="http://schemas.microsoft.com/office/drawing/2014/main" id="{C30E8878-6A96-AD43-9EA2-F503CD38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93" y="4968200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accent2"/>
                </a:solidFill>
              </a:rPr>
              <a:t>2/3</a:t>
            </a:r>
          </a:p>
        </p:txBody>
      </p:sp>
      <p:sp>
        <p:nvSpPr>
          <p:cNvPr id="87" name="Text Box 91">
            <a:extLst>
              <a:ext uri="{FF2B5EF4-FFF2-40B4-BE49-F238E27FC236}">
                <a16:creationId xmlns:a16="http://schemas.microsoft.com/office/drawing/2014/main" id="{2F519573-F973-7340-9872-5D4534F00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178" y="4968200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accent2"/>
                </a:solidFill>
              </a:rPr>
              <a:t>1/3</a:t>
            </a:r>
          </a:p>
        </p:txBody>
      </p:sp>
      <p:sp>
        <p:nvSpPr>
          <p:cNvPr id="88" name="Text Box 92">
            <a:extLst>
              <a:ext uri="{FF2B5EF4-FFF2-40B4-BE49-F238E27FC236}">
                <a16:creationId xmlns:a16="http://schemas.microsoft.com/office/drawing/2014/main" id="{DAFDAE4A-EF45-1B41-987B-D4363314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077" y="5557165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accent2"/>
                </a:solidFill>
              </a:rPr>
              <a:t>1/3</a:t>
            </a:r>
          </a:p>
        </p:txBody>
      </p:sp>
      <p:sp>
        <p:nvSpPr>
          <p:cNvPr id="89" name="Text Box 93">
            <a:extLst>
              <a:ext uri="{FF2B5EF4-FFF2-40B4-BE49-F238E27FC236}">
                <a16:creationId xmlns:a16="http://schemas.microsoft.com/office/drawing/2014/main" id="{ECF60ECA-A73D-FD4B-B151-E2783194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077" y="5793298"/>
            <a:ext cx="38023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accent2"/>
                </a:solidFill>
              </a:rPr>
              <a:t>2/3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8B60DD-4603-634E-A5B2-A87BDF0D16AB}"/>
              </a:ext>
            </a:extLst>
          </p:cNvPr>
          <p:cNvGrpSpPr/>
          <p:nvPr/>
        </p:nvGrpSpPr>
        <p:grpSpPr>
          <a:xfrm>
            <a:off x="10595752" y="5280370"/>
            <a:ext cx="758048" cy="1222964"/>
            <a:chOff x="9951929" y="2967439"/>
            <a:chExt cx="758048" cy="122296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E98322-52DA-224D-9AFE-84F84686A2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1929" y="2967439"/>
              <a:ext cx="758048" cy="1218912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6292DEC-C576-6345-B2DE-F3EAEC1BBC9E}"/>
                </a:ext>
              </a:extLst>
            </p:cNvPr>
            <p:cNvCxnSpPr>
              <a:cxnSpLocks/>
            </p:cNvCxnSpPr>
            <p:nvPr/>
          </p:nvCxnSpPr>
          <p:spPr>
            <a:xfrm>
              <a:off x="9951929" y="2971491"/>
              <a:ext cx="758048" cy="1218912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D290337-0B59-2541-B5FD-8FB002667D68}"/>
              </a:ext>
            </a:extLst>
          </p:cNvPr>
          <p:cNvGrpSpPr/>
          <p:nvPr/>
        </p:nvGrpSpPr>
        <p:grpSpPr>
          <a:xfrm>
            <a:off x="9081006" y="5284422"/>
            <a:ext cx="758048" cy="1222964"/>
            <a:chOff x="9951929" y="2967439"/>
            <a:chExt cx="758048" cy="122296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0639505-9E89-B849-9EFA-B4EB341BD8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51929" y="2967439"/>
              <a:ext cx="758048" cy="1218912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9543B07-100F-E440-A900-0F193CC15974}"/>
                </a:ext>
              </a:extLst>
            </p:cNvPr>
            <p:cNvCxnSpPr>
              <a:cxnSpLocks/>
            </p:cNvCxnSpPr>
            <p:nvPr/>
          </p:nvCxnSpPr>
          <p:spPr>
            <a:xfrm>
              <a:off x="9951929" y="2971491"/>
              <a:ext cx="758048" cy="1218912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C58106-21AB-7F41-8B5F-59A5B0A15965}"/>
              </a:ext>
            </a:extLst>
          </p:cNvPr>
          <p:cNvGrpSpPr/>
          <p:nvPr/>
        </p:nvGrpSpPr>
        <p:grpSpPr>
          <a:xfrm>
            <a:off x="7567780" y="6264708"/>
            <a:ext cx="3786020" cy="237688"/>
            <a:chOff x="6923957" y="3951777"/>
            <a:chExt cx="3786020" cy="23768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26F56B3-DEDA-6A45-AB33-C2A743C04E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5477" y="3951777"/>
              <a:ext cx="3784500" cy="234574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501F9B9-0C58-9D40-ADAD-2BA7727A4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3957" y="3954891"/>
              <a:ext cx="3784500" cy="234574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A4CCFA-EFEC-A248-B12B-A7A7C71549B6}"/>
              </a:ext>
            </a:extLst>
          </p:cNvPr>
          <p:cNvGrpSpPr/>
          <p:nvPr/>
        </p:nvGrpSpPr>
        <p:grpSpPr>
          <a:xfrm>
            <a:off x="7567780" y="6032310"/>
            <a:ext cx="3786020" cy="237688"/>
            <a:chOff x="6923957" y="3951777"/>
            <a:chExt cx="3786020" cy="2376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8960A43-0DE7-784E-BE4C-37BD251976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25477" y="3951777"/>
              <a:ext cx="3784500" cy="234574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802A3F7-48F6-EA42-8B57-D65421B21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3957" y="3954891"/>
              <a:ext cx="3784500" cy="234574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BA6826-2D84-9848-9C9B-E52352E851E0}"/>
              </a:ext>
            </a:extLst>
          </p:cNvPr>
          <p:cNvGrpSpPr/>
          <p:nvPr/>
        </p:nvGrpSpPr>
        <p:grpSpPr>
          <a:xfrm>
            <a:off x="9059528" y="3159446"/>
            <a:ext cx="2294272" cy="333057"/>
            <a:chOff x="9059528" y="3159446"/>
            <a:chExt cx="2294272" cy="3330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3A37E6-389B-A542-B5E2-9C9DC52A35CE}"/>
                </a:ext>
              </a:extLst>
            </p:cNvPr>
            <p:cNvSpPr txBox="1"/>
            <p:nvPr/>
          </p:nvSpPr>
          <p:spPr>
            <a:xfrm>
              <a:off x="10598850" y="3159446"/>
              <a:ext cx="75495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AC659A0-F40A-814E-A488-3000D0437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528" y="3263903"/>
              <a:ext cx="1371600" cy="228600"/>
            </a:xfrm>
            <a:custGeom>
              <a:avLst/>
              <a:gdLst>
                <a:gd name="T0" fmla="*/ 0 w 912"/>
                <a:gd name="T1" fmla="*/ 2147483646 h 144"/>
                <a:gd name="T2" fmla="*/ 2147483646 w 912"/>
                <a:gd name="T3" fmla="*/ 0 h 144"/>
                <a:gd name="T4" fmla="*/ 2147483646 w 912"/>
                <a:gd name="T5" fmla="*/ 2147483646 h 144"/>
                <a:gd name="T6" fmla="*/ 0 60000 65536"/>
                <a:gd name="T7" fmla="*/ 0 60000 65536"/>
                <a:gd name="T8" fmla="*/ 0 60000 65536"/>
                <a:gd name="T9" fmla="*/ 0 w 912"/>
                <a:gd name="T10" fmla="*/ 0 h 144"/>
                <a:gd name="T11" fmla="*/ 912 w 9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44">
                  <a:moveTo>
                    <a:pt x="0" y="144"/>
                  </a:moveTo>
                  <a:cubicBezTo>
                    <a:pt x="164" y="72"/>
                    <a:pt x="328" y="0"/>
                    <a:pt x="480" y="0"/>
                  </a:cubicBezTo>
                  <a:cubicBezTo>
                    <a:pt x="632" y="0"/>
                    <a:pt x="772" y="72"/>
                    <a:pt x="912" y="14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1B98C0-E27D-4C47-96C8-B008DA277398}"/>
              </a:ext>
            </a:extLst>
          </p:cNvPr>
          <p:cNvGrpSpPr/>
          <p:nvPr/>
        </p:nvGrpSpPr>
        <p:grpSpPr>
          <a:xfrm>
            <a:off x="8643954" y="3497573"/>
            <a:ext cx="2191778" cy="1356533"/>
            <a:chOff x="8643954" y="3497573"/>
            <a:chExt cx="2191778" cy="13565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0130A9-B4D7-2740-B18C-31A6F07FAAE7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10348352" y="3510326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EFC76A-67DB-384F-ADD8-EF422A45F225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10519877" y="3510327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9684FA-2B40-964D-A8CD-7ECB334C9CFC}"/>
                </a:ext>
              </a:extLst>
            </p:cNvPr>
            <p:cNvSpPr txBox="1"/>
            <p:nvPr/>
          </p:nvSpPr>
          <p:spPr>
            <a:xfrm>
              <a:off x="10420942" y="4484774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EE6B44-67D0-AE48-9D4F-481D3B775FD7}"/>
                </a:ext>
              </a:extLst>
            </p:cNvPr>
            <p:cNvSpPr txBox="1"/>
            <p:nvPr/>
          </p:nvSpPr>
          <p:spPr>
            <a:xfrm>
              <a:off x="10046430" y="4484774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-1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3893F9-70DA-0B4B-936A-A3916C3186E9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8955118" y="3497573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218CE70-D09D-1946-82D7-22D276F32FFE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126643" y="3497574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9DBF65-99B4-7440-805E-1C5605B85707}"/>
                </a:ext>
              </a:extLst>
            </p:cNvPr>
            <p:cNvSpPr txBox="1"/>
            <p:nvPr/>
          </p:nvSpPr>
          <p:spPr>
            <a:xfrm>
              <a:off x="9027708" y="4472021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9E4C10-1ADC-394E-A9AB-17EB188A2B95}"/>
                </a:ext>
              </a:extLst>
            </p:cNvPr>
            <p:cNvSpPr txBox="1"/>
            <p:nvPr/>
          </p:nvSpPr>
          <p:spPr>
            <a:xfrm>
              <a:off x="8653196" y="4472021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52468F-6AB3-3D40-839B-5A8663A7D902}"/>
                </a:ext>
              </a:extLst>
            </p:cNvPr>
            <p:cNvGrpSpPr/>
            <p:nvPr/>
          </p:nvGrpSpPr>
          <p:grpSpPr>
            <a:xfrm>
              <a:off x="10042017" y="3700967"/>
              <a:ext cx="793715" cy="228600"/>
              <a:chOff x="4527407" y="4292098"/>
              <a:chExt cx="793715" cy="228600"/>
            </a:xfrm>
          </p:grpSpPr>
          <p:sp>
            <p:nvSpPr>
              <p:cNvPr id="71" name="Text Box 29">
                <a:extLst>
                  <a:ext uri="{FF2B5EF4-FFF2-40B4-BE49-F238E27FC236}">
                    <a16:creationId xmlns:a16="http://schemas.microsoft.com/office/drawing/2014/main" id="{42104F08-2D36-9643-849F-4777CE9C2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740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call</a:t>
                </a:r>
              </a:p>
            </p:txBody>
          </p:sp>
          <p:sp>
            <p:nvSpPr>
              <p:cNvPr id="72" name="Text Box 30">
                <a:extLst>
                  <a:ext uri="{FF2B5EF4-FFF2-40B4-BE49-F238E27FC236}">
                    <a16:creationId xmlns:a16="http://schemas.microsoft.com/office/drawing/2014/main" id="{D1C27FA0-D064-054A-A616-5A5A2E336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660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fold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B075B56-AE07-1F48-AD95-B663D98B3FA9}"/>
                </a:ext>
              </a:extLst>
            </p:cNvPr>
            <p:cNvGrpSpPr/>
            <p:nvPr/>
          </p:nvGrpSpPr>
          <p:grpSpPr>
            <a:xfrm>
              <a:off x="8643954" y="3696606"/>
              <a:ext cx="793715" cy="228600"/>
              <a:chOff x="4527407" y="4292098"/>
              <a:chExt cx="793715" cy="228600"/>
            </a:xfrm>
          </p:grpSpPr>
          <p:sp>
            <p:nvSpPr>
              <p:cNvPr id="95" name="Text Box 29">
                <a:extLst>
                  <a:ext uri="{FF2B5EF4-FFF2-40B4-BE49-F238E27FC236}">
                    <a16:creationId xmlns:a16="http://schemas.microsoft.com/office/drawing/2014/main" id="{A67757F7-2003-F34F-8CEB-B560002CA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740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call</a:t>
                </a:r>
              </a:p>
            </p:txBody>
          </p:sp>
          <p:sp>
            <p:nvSpPr>
              <p:cNvPr id="96" name="Text Box 30">
                <a:extLst>
                  <a:ext uri="{FF2B5EF4-FFF2-40B4-BE49-F238E27FC236}">
                    <a16:creationId xmlns:a16="http://schemas.microsoft.com/office/drawing/2014/main" id="{738DDDAE-ACA0-A340-B33F-0B11B3ED2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4660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fold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48EEBA-ADC1-E448-BAF8-2DBEB911A681}"/>
              </a:ext>
            </a:extLst>
          </p:cNvPr>
          <p:cNvGrpSpPr/>
          <p:nvPr/>
        </p:nvGrpSpPr>
        <p:grpSpPr>
          <a:xfrm>
            <a:off x="7738763" y="3492052"/>
            <a:ext cx="2334012" cy="1344977"/>
            <a:chOff x="7738763" y="3492052"/>
            <a:chExt cx="2334012" cy="134497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721F159-3E26-7D42-AD14-8D491F03A713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9523475" y="3493249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E1303B-8A31-D44C-BE0F-EB2E9D98814A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695000" y="3493250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471BA3-36F4-F046-9F9B-B21601BD19FB}"/>
                </a:ext>
              </a:extLst>
            </p:cNvPr>
            <p:cNvSpPr txBox="1"/>
            <p:nvPr/>
          </p:nvSpPr>
          <p:spPr>
            <a:xfrm>
              <a:off x="9596065" y="4467697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4F54F1-2ECF-1E4E-B152-C4F1F3A2A8D0}"/>
                </a:ext>
              </a:extLst>
            </p:cNvPr>
            <p:cNvSpPr txBox="1"/>
            <p:nvPr/>
          </p:nvSpPr>
          <p:spPr>
            <a:xfrm>
              <a:off x="9221553" y="4467697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-2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1CFD94-B679-9B45-8863-4FBE8B66FB4E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8125412" y="3492052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6BB495-C426-DB4A-A968-E9066FBCBC32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296937" y="3492053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284B3C-599A-B64E-B367-B539AE4ADEBE}"/>
                </a:ext>
              </a:extLst>
            </p:cNvPr>
            <p:cNvSpPr txBox="1"/>
            <p:nvPr/>
          </p:nvSpPr>
          <p:spPr>
            <a:xfrm>
              <a:off x="8198002" y="4466500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F1215C-7B1D-8646-B8F9-7BA1C3BF0A28}"/>
                </a:ext>
              </a:extLst>
            </p:cNvPr>
            <p:cNvSpPr txBox="1"/>
            <p:nvPr/>
          </p:nvSpPr>
          <p:spPr>
            <a:xfrm>
              <a:off x="7823490" y="4466500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2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903E837-2919-7941-BE81-B2E54D511708}"/>
                </a:ext>
              </a:extLst>
            </p:cNvPr>
            <p:cNvGrpSpPr/>
            <p:nvPr/>
          </p:nvGrpSpPr>
          <p:grpSpPr>
            <a:xfrm>
              <a:off x="9136180" y="3933410"/>
              <a:ext cx="936595" cy="228600"/>
              <a:chOff x="4455967" y="4292098"/>
              <a:chExt cx="936595" cy="228600"/>
            </a:xfrm>
          </p:grpSpPr>
          <p:sp>
            <p:nvSpPr>
              <p:cNvPr id="79" name="Text Box 29">
                <a:extLst>
                  <a:ext uri="{FF2B5EF4-FFF2-40B4-BE49-F238E27FC236}">
                    <a16:creationId xmlns:a16="http://schemas.microsoft.com/office/drawing/2014/main" id="{4DF410CE-3450-8E46-8A72-EAC81D164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96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call</a:t>
                </a:r>
              </a:p>
            </p:txBody>
          </p:sp>
          <p:sp>
            <p:nvSpPr>
              <p:cNvPr id="83" name="Text Box 30">
                <a:extLst>
                  <a:ext uri="{FF2B5EF4-FFF2-40B4-BE49-F238E27FC236}">
                    <a16:creationId xmlns:a16="http://schemas.microsoft.com/office/drawing/2014/main" id="{F65D8B8F-5B8F-A645-9338-D29B812B6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4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fold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03A8991-CC3F-8841-9C6D-416C5C602DB4}"/>
                </a:ext>
              </a:extLst>
            </p:cNvPr>
            <p:cNvGrpSpPr/>
            <p:nvPr/>
          </p:nvGrpSpPr>
          <p:grpSpPr>
            <a:xfrm>
              <a:off x="7738763" y="3933410"/>
              <a:ext cx="936595" cy="228600"/>
              <a:chOff x="4455967" y="4292098"/>
              <a:chExt cx="936595" cy="228600"/>
            </a:xfrm>
          </p:grpSpPr>
          <p:sp>
            <p:nvSpPr>
              <p:cNvPr id="98" name="Text Box 29">
                <a:extLst>
                  <a:ext uri="{FF2B5EF4-FFF2-40B4-BE49-F238E27FC236}">
                    <a16:creationId xmlns:a16="http://schemas.microsoft.com/office/drawing/2014/main" id="{B1538834-4DCC-9E48-A6D3-9DE0185C5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96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call</a:t>
                </a:r>
              </a:p>
            </p:txBody>
          </p:sp>
          <p:sp>
            <p:nvSpPr>
              <p:cNvPr id="99" name="Text Box 30">
                <a:extLst>
                  <a:ext uri="{FF2B5EF4-FFF2-40B4-BE49-F238E27FC236}">
                    <a16:creationId xmlns:a16="http://schemas.microsoft.com/office/drawing/2014/main" id="{1628F2BB-8621-B34D-B3C7-379BA917E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4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fold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AFB4B4-59C8-0F47-BD99-47479E579085}"/>
              </a:ext>
            </a:extLst>
          </p:cNvPr>
          <p:cNvGrpSpPr/>
          <p:nvPr/>
        </p:nvGrpSpPr>
        <p:grpSpPr>
          <a:xfrm>
            <a:off x="7278576" y="3146513"/>
            <a:ext cx="2361324" cy="328433"/>
            <a:chOff x="7278576" y="3146513"/>
            <a:chExt cx="2361324" cy="328433"/>
          </a:xfrm>
        </p:grpSpPr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F174DC0A-97C5-654A-BAA4-665FA2B38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100" y="3246346"/>
              <a:ext cx="1447800" cy="228600"/>
            </a:xfrm>
            <a:custGeom>
              <a:avLst/>
              <a:gdLst>
                <a:gd name="T0" fmla="*/ 0 w 912"/>
                <a:gd name="T1" fmla="*/ 2147483646 h 144"/>
                <a:gd name="T2" fmla="*/ 2147483646 w 912"/>
                <a:gd name="T3" fmla="*/ 0 h 144"/>
                <a:gd name="T4" fmla="*/ 2147483646 w 912"/>
                <a:gd name="T5" fmla="*/ 2147483646 h 144"/>
                <a:gd name="T6" fmla="*/ 0 60000 65536"/>
                <a:gd name="T7" fmla="*/ 0 60000 65536"/>
                <a:gd name="T8" fmla="*/ 0 60000 65536"/>
                <a:gd name="T9" fmla="*/ 0 w 912"/>
                <a:gd name="T10" fmla="*/ 0 h 144"/>
                <a:gd name="T11" fmla="*/ 912 w 91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44">
                  <a:moveTo>
                    <a:pt x="0" y="144"/>
                  </a:moveTo>
                  <a:cubicBezTo>
                    <a:pt x="164" y="72"/>
                    <a:pt x="328" y="0"/>
                    <a:pt x="480" y="0"/>
                  </a:cubicBezTo>
                  <a:cubicBezTo>
                    <a:pt x="632" y="0"/>
                    <a:pt x="772" y="72"/>
                    <a:pt x="912" y="14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dirty="0"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CCD749-460E-3C4D-B5E4-7BB774C5C85D}"/>
                </a:ext>
              </a:extLst>
            </p:cNvPr>
            <p:cNvSpPr txBox="1"/>
            <p:nvPr/>
          </p:nvSpPr>
          <p:spPr>
            <a:xfrm>
              <a:off x="7278576" y="3146513"/>
              <a:ext cx="75495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Agent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bldLvl="3"/>
      <p:bldP spid="85" grpId="0"/>
      <p:bldP spid="87" grpId="0"/>
      <p:bldP spid="88" grpId="0"/>
      <p:bldP spid="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1390-4563-8244-8FFA-675D726F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Kune Poker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F5BAB-4DEE-9248-AB7B-696D909FF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8500" y="1709737"/>
            <a:ext cx="5715000" cy="4902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EC4F16-5A66-4940-B9FE-3C2F74DDE216}"/>
              </a:ext>
            </a:extLst>
          </p:cNvPr>
          <p:cNvSpPr/>
          <p:nvPr/>
        </p:nvSpPr>
        <p:spPr>
          <a:xfrm>
            <a:off x="5287926" y="6645273"/>
            <a:ext cx="1616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https://</a:t>
            </a:r>
            <a:r>
              <a:rPr lang="en-US" sz="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justinsermeno.com</a:t>
            </a:r>
            <a:r>
              <a:rPr lang="en-US" sz="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/posts/</a:t>
            </a:r>
            <a:r>
              <a:rPr lang="en-US" sz="8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cfr</a:t>
            </a:r>
            <a:r>
              <a:rPr lang="en-US" sz="8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67142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C508-681E-3948-B470-6872651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Recall, Mixed vs Behavioral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A32A0-EF9B-6942-B92F-8E79503AF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mixed strategies</a:t>
                </a:r>
              </a:p>
              <a:p>
                <a:pPr lvl="1"/>
                <a:r>
                  <a:rPr lang="en-US" dirty="0"/>
                  <a:t>What is NE of this game?</a:t>
                </a:r>
              </a:p>
              <a:p>
                <a:pPr lvl="2"/>
                <a:r>
                  <a:rPr lang="en-US" dirty="0"/>
                  <a:t>(R,D) with outcome utilities (2,2)</a:t>
                </a:r>
              </a:p>
              <a:p>
                <a:r>
                  <a:rPr lang="en-US" dirty="0"/>
                  <a:t>Consider behavioral strategies</a:t>
                </a:r>
              </a:p>
              <a:p>
                <a:pPr lvl="1"/>
                <a:r>
                  <a:rPr lang="en-US" dirty="0"/>
                  <a:t>What is 1’s expected utility if she does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,1−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1’s best response?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198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NE of this game?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198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198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A32A0-EF9B-6942-B92F-8E79503AF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4F8CA-B04F-E84C-A67F-91E13B8F5ED4}"/>
              </a:ext>
            </a:extLst>
          </p:cNvPr>
          <p:cNvCxnSpPr>
            <a:cxnSpLocks/>
          </p:cNvCxnSpPr>
          <p:nvPr/>
        </p:nvCxnSpPr>
        <p:spPr>
          <a:xfrm rot="2700000">
            <a:off x="9555309" y="1957503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8D867C-1A83-E847-9CE3-6D2533A7D2AA}"/>
              </a:ext>
            </a:extLst>
          </p:cNvPr>
          <p:cNvCxnSpPr>
            <a:cxnSpLocks/>
          </p:cNvCxnSpPr>
          <p:nvPr/>
        </p:nvCxnSpPr>
        <p:spPr>
          <a:xfrm rot="18900000" flipH="1">
            <a:off x="10249621" y="1957504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E95F7D-9C18-6E45-95C1-90D96CB79945}"/>
              </a:ext>
            </a:extLst>
          </p:cNvPr>
          <p:cNvSpPr txBox="1"/>
          <p:nvPr/>
        </p:nvSpPr>
        <p:spPr>
          <a:xfrm>
            <a:off x="9499923" y="1787779"/>
            <a:ext cx="75052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31EC8-1EEB-1240-9DB7-57A7EAA95F48}"/>
              </a:ext>
            </a:extLst>
          </p:cNvPr>
          <p:cNvSpPr txBox="1"/>
          <p:nvPr/>
        </p:nvSpPr>
        <p:spPr>
          <a:xfrm>
            <a:off x="9327831" y="2255747"/>
            <a:ext cx="25680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DB8F0-A1E0-EA4C-B30D-F5E66060596A}"/>
              </a:ext>
            </a:extLst>
          </p:cNvPr>
          <p:cNvSpPr txBox="1"/>
          <p:nvPr/>
        </p:nvSpPr>
        <p:spPr>
          <a:xfrm>
            <a:off x="10234773" y="2255746"/>
            <a:ext cx="27283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E4A1F5-9E6F-0F48-8E24-2404B3C622FC}"/>
              </a:ext>
            </a:extLst>
          </p:cNvPr>
          <p:cNvCxnSpPr>
            <a:cxnSpLocks/>
          </p:cNvCxnSpPr>
          <p:nvPr/>
        </p:nvCxnSpPr>
        <p:spPr>
          <a:xfrm rot="20100000" flipH="1">
            <a:off x="9414951" y="2753374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5F4EF3-A9A2-B74E-B252-4DB65A8F5F3C}"/>
              </a:ext>
            </a:extLst>
          </p:cNvPr>
          <p:cNvSpPr txBox="1"/>
          <p:nvPr/>
        </p:nvSpPr>
        <p:spPr>
          <a:xfrm>
            <a:off x="8453201" y="2493579"/>
            <a:ext cx="7549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652C0D-D8F0-BB41-AB62-F9818F28FB29}"/>
              </a:ext>
            </a:extLst>
          </p:cNvPr>
          <p:cNvCxnSpPr>
            <a:cxnSpLocks/>
          </p:cNvCxnSpPr>
          <p:nvPr/>
        </p:nvCxnSpPr>
        <p:spPr>
          <a:xfrm rot="1500000">
            <a:off x="10395337" y="2749613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C07891-0E04-7049-9B4E-62ABD4752862}"/>
              </a:ext>
            </a:extLst>
          </p:cNvPr>
          <p:cNvCxnSpPr>
            <a:cxnSpLocks/>
          </p:cNvCxnSpPr>
          <p:nvPr/>
        </p:nvCxnSpPr>
        <p:spPr>
          <a:xfrm rot="20100000" flipH="1">
            <a:off x="10810309" y="2754250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60830A0-B74A-C94F-AD3E-A48CFD0E46EE}"/>
              </a:ext>
            </a:extLst>
          </p:cNvPr>
          <p:cNvSpPr txBox="1"/>
          <p:nvPr/>
        </p:nvSpPr>
        <p:spPr>
          <a:xfrm>
            <a:off x="8697071" y="2996735"/>
            <a:ext cx="25680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D2891-4F5E-DA49-96CE-5AB2A6BE3285}"/>
              </a:ext>
            </a:extLst>
          </p:cNvPr>
          <p:cNvSpPr txBox="1"/>
          <p:nvPr/>
        </p:nvSpPr>
        <p:spPr>
          <a:xfrm>
            <a:off x="10065534" y="3000473"/>
            <a:ext cx="2952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50D07-6FB6-5D44-BBA9-46DECA7D719D}"/>
              </a:ext>
            </a:extLst>
          </p:cNvPr>
          <p:cNvSpPr txBox="1"/>
          <p:nvPr/>
        </p:nvSpPr>
        <p:spPr>
          <a:xfrm>
            <a:off x="9475929" y="2999633"/>
            <a:ext cx="27283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F132F-E7AD-9044-9CF0-BF484869EBD6}"/>
              </a:ext>
            </a:extLst>
          </p:cNvPr>
          <p:cNvSpPr txBox="1"/>
          <p:nvPr/>
        </p:nvSpPr>
        <p:spPr>
          <a:xfrm>
            <a:off x="10889560" y="2999632"/>
            <a:ext cx="29848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F6933E-6DF2-C540-90EB-2E06AF4B7756}"/>
              </a:ext>
            </a:extLst>
          </p:cNvPr>
          <p:cNvCxnSpPr>
            <a:cxnSpLocks/>
          </p:cNvCxnSpPr>
          <p:nvPr/>
        </p:nvCxnSpPr>
        <p:spPr>
          <a:xfrm rot="1500000">
            <a:off x="8999979" y="2748737"/>
            <a:ext cx="0" cy="981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0BBC42-B762-654D-8AAB-3AB78DEB695A}"/>
              </a:ext>
            </a:extLst>
          </p:cNvPr>
          <p:cNvSpPr txBox="1"/>
          <p:nvPr/>
        </p:nvSpPr>
        <p:spPr>
          <a:xfrm>
            <a:off x="8609590" y="3779646"/>
            <a:ext cx="36580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11E156-744B-4946-810E-A79EBCA95909}"/>
              </a:ext>
            </a:extLst>
          </p:cNvPr>
          <p:cNvSpPr txBox="1"/>
          <p:nvPr/>
        </p:nvSpPr>
        <p:spPr>
          <a:xfrm>
            <a:off x="10814884" y="3779645"/>
            <a:ext cx="36580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2,2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188213-FD46-F949-B8F0-6582CF36D87D}"/>
              </a:ext>
            </a:extLst>
          </p:cNvPr>
          <p:cNvSpPr txBox="1"/>
          <p:nvPr/>
        </p:nvSpPr>
        <p:spPr>
          <a:xfrm>
            <a:off x="9275554" y="3779645"/>
            <a:ext cx="67358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100,100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47FA71-8FC2-E84A-845A-AB4BC45EF7F4}"/>
              </a:ext>
            </a:extLst>
          </p:cNvPr>
          <p:cNvSpPr txBox="1"/>
          <p:nvPr/>
        </p:nvSpPr>
        <p:spPr>
          <a:xfrm>
            <a:off x="9995034" y="3773524"/>
            <a:ext cx="36580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5,1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D6C6A8-D479-9046-ABE1-EC284515E1F7}"/>
              </a:ext>
            </a:extLst>
          </p:cNvPr>
          <p:cNvSpPr txBox="1"/>
          <p:nvPr/>
        </p:nvSpPr>
        <p:spPr>
          <a:xfrm>
            <a:off x="10594792" y="2493579"/>
            <a:ext cx="75495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Agent 2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C20A4E19-A87B-F145-BF28-889517952FCE}"/>
              </a:ext>
            </a:extLst>
          </p:cNvPr>
          <p:cNvSpPr/>
          <p:nvPr/>
        </p:nvSpPr>
        <p:spPr>
          <a:xfrm flipH="1" flipV="1">
            <a:off x="9202457" y="2100084"/>
            <a:ext cx="694313" cy="680961"/>
          </a:xfrm>
          <a:custGeom>
            <a:avLst/>
            <a:gdLst>
              <a:gd name="connsiteX0" fmla="*/ 0 w 699247"/>
              <a:gd name="connsiteY0" fmla="*/ 685800 h 685800"/>
              <a:gd name="connsiteX1" fmla="*/ 537882 w 699247"/>
              <a:gd name="connsiteY1" fmla="*/ 504264 h 685800"/>
              <a:gd name="connsiteX2" fmla="*/ 699247 w 699247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47" h="685800">
                <a:moveTo>
                  <a:pt x="0" y="685800"/>
                </a:moveTo>
                <a:cubicBezTo>
                  <a:pt x="210670" y="652182"/>
                  <a:pt x="421341" y="618564"/>
                  <a:pt x="537882" y="504264"/>
                </a:cubicBezTo>
                <a:cubicBezTo>
                  <a:pt x="654423" y="389964"/>
                  <a:pt x="676835" y="194982"/>
                  <a:pt x="699247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8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E83A-92B3-E043-B4F9-627A2063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Extensive Form Games:</a:t>
            </a:r>
            <a:br>
              <a:rPr lang="en-US" dirty="0"/>
            </a:br>
            <a:r>
              <a:rPr lang="en-US" dirty="0"/>
              <a:t>Perfect vs Imperfect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BA6A-DB15-7447-A2CA-2ACD01B8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perfect information games, optimal strategy for each subgame can be determined by that subgame alone (how backward induction works!)</a:t>
            </a:r>
          </a:p>
          <a:p>
            <a:pPr lvl="1"/>
            <a:r>
              <a:rPr lang="en-US" sz="2000" dirty="0"/>
              <a:t>We can forget how we got here</a:t>
            </a:r>
          </a:p>
          <a:p>
            <a:pPr lvl="1"/>
            <a:r>
              <a:rPr lang="en-US" sz="2000" dirty="0"/>
              <a:t>We can ignore rest of game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 imperfect information games, this is not necessarily true</a:t>
            </a:r>
          </a:p>
          <a:p>
            <a:pPr lvl="1"/>
            <a:r>
              <a:rPr lang="en-US" sz="2000" dirty="0"/>
              <a:t>We cannot forget about path to current node</a:t>
            </a:r>
          </a:p>
          <a:p>
            <a:pPr lvl="1"/>
            <a:r>
              <a:rPr lang="en-US" sz="2000" dirty="0"/>
              <a:t>We cannot ignore other subgames 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9770C64E-136E-DA4F-9DC5-C809F8CC09F2}"/>
              </a:ext>
            </a:extLst>
          </p:cNvPr>
          <p:cNvSpPr/>
          <p:nvPr/>
        </p:nvSpPr>
        <p:spPr>
          <a:xfrm>
            <a:off x="6247352" y="2559198"/>
            <a:ext cx="2147454" cy="1482436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EE39B9A-27C1-C643-8AC4-2516C76D4192}"/>
              </a:ext>
            </a:extLst>
          </p:cNvPr>
          <p:cNvSpPr/>
          <p:nvPr/>
        </p:nvSpPr>
        <p:spPr>
          <a:xfrm>
            <a:off x="6716879" y="3369545"/>
            <a:ext cx="973590" cy="67209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F763D7-313E-C04A-B5FC-0D6DE1002914}"/>
              </a:ext>
            </a:extLst>
          </p:cNvPr>
          <p:cNvCxnSpPr>
            <a:cxnSpLocks/>
          </p:cNvCxnSpPr>
          <p:nvPr/>
        </p:nvCxnSpPr>
        <p:spPr>
          <a:xfrm flipV="1">
            <a:off x="7311110" y="3129466"/>
            <a:ext cx="2264513" cy="222249"/>
          </a:xfrm>
          <a:prstGeom prst="straightConnector1">
            <a:avLst/>
          </a:prstGeom>
          <a:ln w="19050" cap="rnd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iangle 29">
            <a:extLst>
              <a:ext uri="{FF2B5EF4-FFF2-40B4-BE49-F238E27FC236}">
                <a16:creationId xmlns:a16="http://schemas.microsoft.com/office/drawing/2014/main" id="{0FD0B5E9-6F1E-AD46-8A69-D1B8FEDC1A90}"/>
              </a:ext>
            </a:extLst>
          </p:cNvPr>
          <p:cNvSpPr/>
          <p:nvPr/>
        </p:nvSpPr>
        <p:spPr>
          <a:xfrm>
            <a:off x="6247475" y="4951695"/>
            <a:ext cx="2147454" cy="148243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30997F4B-B893-3F46-B5FA-50615B9B7BF6}"/>
              </a:ext>
            </a:extLst>
          </p:cNvPr>
          <p:cNvSpPr/>
          <p:nvPr/>
        </p:nvSpPr>
        <p:spPr>
          <a:xfrm>
            <a:off x="6490101" y="5731479"/>
            <a:ext cx="1009875" cy="69713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AEE16E46-03E3-4F41-B394-842A8D8B2A98}"/>
              </a:ext>
            </a:extLst>
          </p:cNvPr>
          <p:cNvSpPr/>
          <p:nvPr/>
        </p:nvSpPr>
        <p:spPr>
          <a:xfrm>
            <a:off x="7684080" y="6001762"/>
            <a:ext cx="626158" cy="43225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475699-749C-4645-9958-1C936A5877DE}"/>
              </a:ext>
            </a:extLst>
          </p:cNvPr>
          <p:cNvGrpSpPr/>
          <p:nvPr/>
        </p:nvGrpSpPr>
        <p:grpSpPr>
          <a:xfrm>
            <a:off x="9739502" y="3094976"/>
            <a:ext cx="946658" cy="1060202"/>
            <a:chOff x="7104325" y="3330308"/>
            <a:chExt cx="946658" cy="1060202"/>
          </a:xfrm>
        </p:grpSpPr>
        <p:pic>
          <p:nvPicPr>
            <p:cNvPr id="1032" name="Picture 8" descr="queen and bishop pin checkmate">
              <a:extLst>
                <a:ext uri="{FF2B5EF4-FFF2-40B4-BE49-F238E27FC236}">
                  <a16:creationId xmlns:a16="http://schemas.microsoft.com/office/drawing/2014/main" id="{85766E1E-AD4F-184B-919B-ECEF3F8D3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325" y="3330308"/>
              <a:ext cx="946658" cy="94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713C5F-CEFE-114B-987E-05BE1506B5AC}"/>
                </a:ext>
              </a:extLst>
            </p:cNvPr>
            <p:cNvSpPr/>
            <p:nvPr/>
          </p:nvSpPr>
          <p:spPr>
            <a:xfrm>
              <a:off x="7208216" y="4236622"/>
              <a:ext cx="738875" cy="15388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4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https://</a:t>
              </a:r>
              <a:r>
                <a:rPr lang="en-US" sz="400" dirty="0" err="1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www.chess.com</a:t>
              </a:r>
              <a:endParaRPr lang="en-US" sz="400" dirty="0">
                <a:latin typeface="Gill Sans Light" panose="020B0302020104020203" pitchFamily="34" charset="-79"/>
                <a:cs typeface="Gill Sans Light" panose="020B0302020104020203" pitchFamily="34" charset="-79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6618A-815A-5C4D-A881-D083CFCC1DB3}"/>
              </a:ext>
            </a:extLst>
          </p:cNvPr>
          <p:cNvCxnSpPr>
            <a:cxnSpLocks/>
          </p:cNvCxnSpPr>
          <p:nvPr/>
        </p:nvCxnSpPr>
        <p:spPr>
          <a:xfrm>
            <a:off x="7321202" y="2561568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06D5E2-FEBF-C94A-9B4D-01DD29BEDECA}"/>
              </a:ext>
            </a:extLst>
          </p:cNvPr>
          <p:cNvCxnSpPr>
            <a:cxnSpLocks/>
          </p:cNvCxnSpPr>
          <p:nvPr/>
        </p:nvCxnSpPr>
        <p:spPr>
          <a:xfrm>
            <a:off x="7311234" y="4942874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01DF98-831B-5D49-8B1E-24134B7D206F}"/>
              </a:ext>
            </a:extLst>
          </p:cNvPr>
          <p:cNvCxnSpPr>
            <a:cxnSpLocks/>
          </p:cNvCxnSpPr>
          <p:nvPr/>
        </p:nvCxnSpPr>
        <p:spPr>
          <a:xfrm rot="2400000">
            <a:off x="7319434" y="5173431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60F7D05-6876-D549-9107-94814A1B3B61}"/>
              </a:ext>
            </a:extLst>
          </p:cNvPr>
          <p:cNvCxnSpPr>
            <a:cxnSpLocks/>
          </p:cNvCxnSpPr>
          <p:nvPr/>
        </p:nvCxnSpPr>
        <p:spPr>
          <a:xfrm rot="2779539" flipH="1" flipV="1">
            <a:off x="7002434" y="5508431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77CA50-6D20-F345-946E-1FB1DACF86FF}"/>
              </a:ext>
            </a:extLst>
          </p:cNvPr>
          <p:cNvCxnSpPr>
            <a:cxnSpLocks/>
          </p:cNvCxnSpPr>
          <p:nvPr/>
        </p:nvCxnSpPr>
        <p:spPr>
          <a:xfrm rot="5179539" flipH="1" flipV="1">
            <a:off x="7166148" y="5343455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8F12D8-1FB3-3940-A420-F47C50CC3230}"/>
              </a:ext>
            </a:extLst>
          </p:cNvPr>
          <p:cNvCxnSpPr>
            <a:cxnSpLocks/>
          </p:cNvCxnSpPr>
          <p:nvPr/>
        </p:nvCxnSpPr>
        <p:spPr>
          <a:xfrm rot="2400000">
            <a:off x="7329227" y="2793948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A62821-3A41-3E4D-9627-9158FB10D519}"/>
              </a:ext>
            </a:extLst>
          </p:cNvPr>
          <p:cNvCxnSpPr>
            <a:cxnSpLocks/>
          </p:cNvCxnSpPr>
          <p:nvPr/>
        </p:nvCxnSpPr>
        <p:spPr>
          <a:xfrm rot="5100000">
            <a:off x="7179650" y="2966505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96B345D-0C18-0E45-9D23-877AA3C70225}"/>
              </a:ext>
            </a:extLst>
          </p:cNvPr>
          <p:cNvCxnSpPr>
            <a:cxnSpLocks/>
          </p:cNvCxnSpPr>
          <p:nvPr/>
        </p:nvCxnSpPr>
        <p:spPr>
          <a:xfrm>
            <a:off x="7112367" y="3131812"/>
            <a:ext cx="89047" cy="22868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E1C6AC-89A7-7A44-B05F-583F3F580864}"/>
              </a:ext>
            </a:extLst>
          </p:cNvPr>
          <p:cNvCxnSpPr>
            <a:cxnSpLocks/>
          </p:cNvCxnSpPr>
          <p:nvPr/>
        </p:nvCxnSpPr>
        <p:spPr>
          <a:xfrm>
            <a:off x="7400372" y="5171563"/>
            <a:ext cx="594284" cy="826099"/>
          </a:xfrm>
          <a:prstGeom prst="line">
            <a:avLst/>
          </a:prstGeom>
          <a:ln w="19050" cap="rnd">
            <a:solidFill>
              <a:schemeClr val="bg1">
                <a:lumMod val="9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-Right Arrow 39">
            <a:extLst>
              <a:ext uri="{FF2B5EF4-FFF2-40B4-BE49-F238E27FC236}">
                <a16:creationId xmlns:a16="http://schemas.microsoft.com/office/drawing/2014/main" id="{7C184AB1-6EA8-BE4A-8EB2-59A84D65E145}"/>
              </a:ext>
            </a:extLst>
          </p:cNvPr>
          <p:cNvSpPr/>
          <p:nvPr/>
        </p:nvSpPr>
        <p:spPr>
          <a:xfrm>
            <a:off x="6999644" y="6193973"/>
            <a:ext cx="995012" cy="55110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4" grpId="1" animBg="1"/>
      <p:bldP spid="10" grpId="0" animBg="1"/>
      <p:bldP spid="30" grpId="0" animBg="1"/>
      <p:bldP spid="35" grpId="0" animBg="1"/>
      <p:bldP spid="36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riangle 56">
            <a:extLst>
              <a:ext uri="{FF2B5EF4-FFF2-40B4-BE49-F238E27FC236}">
                <a16:creationId xmlns:a16="http://schemas.microsoft.com/office/drawing/2014/main" id="{07E21EC5-83CF-1C44-B3B2-58C5757C28D3}"/>
              </a:ext>
            </a:extLst>
          </p:cNvPr>
          <p:cNvSpPr/>
          <p:nvPr/>
        </p:nvSpPr>
        <p:spPr>
          <a:xfrm>
            <a:off x="8477128" y="3124269"/>
            <a:ext cx="774303" cy="248744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ADC25-9607-FA4F-83A6-691CCFA5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21" name="Content Placeholder 120">
            <a:extLst>
              <a:ext uri="{FF2B5EF4-FFF2-40B4-BE49-F238E27FC236}">
                <a16:creationId xmlns:a16="http://schemas.microsoft.com/office/drawing/2014/main" id="{4A82B679-1BE2-F342-BEDE-2478233F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1"/>
            <a:ext cx="6314008" cy="4968875"/>
          </a:xfrm>
        </p:spPr>
        <p:txBody>
          <a:bodyPr/>
          <a:lstStyle/>
          <a:p>
            <a:r>
              <a:rPr lang="en-US" dirty="0"/>
              <a:t>Is always accommodating good strategy?</a:t>
            </a:r>
          </a:p>
          <a:p>
            <a:pPr lvl="1"/>
            <a:r>
              <a:rPr lang="en-US" dirty="0"/>
              <a:t>No, leads to utility of -2.5 for incumbent</a:t>
            </a:r>
          </a:p>
          <a:p>
            <a:r>
              <a:rPr lang="en-US" dirty="0"/>
              <a:t>Is always fighting good strategy?</a:t>
            </a:r>
          </a:p>
          <a:p>
            <a:pPr lvl="1"/>
            <a:r>
              <a:rPr lang="en-US" dirty="0"/>
              <a:t>No, leads to utility of -1.5 for incumbent</a:t>
            </a:r>
          </a:p>
          <a:p>
            <a:r>
              <a:rPr lang="en-US" dirty="0"/>
              <a:t>What should incumbent do?</a:t>
            </a:r>
          </a:p>
          <a:p>
            <a:pPr lvl="1"/>
            <a:r>
              <a:rPr lang="en-US" dirty="0"/>
              <a:t>A with 3/8 probability and F with 5/8</a:t>
            </a:r>
          </a:p>
          <a:p>
            <a:r>
              <a:rPr lang="en-US" dirty="0"/>
              <a:t>What if we swap 2 and -2?</a:t>
            </a:r>
          </a:p>
          <a:p>
            <a:pPr lvl="1"/>
            <a:r>
              <a:rPr lang="en-US" dirty="0"/>
              <a:t>A with 7/8 probability and F with 1/8</a:t>
            </a:r>
          </a:p>
          <a:p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74AAB5-C824-0C42-958A-EB7489158CBA}"/>
              </a:ext>
            </a:extLst>
          </p:cNvPr>
          <p:cNvGrpSpPr/>
          <p:nvPr/>
        </p:nvGrpSpPr>
        <p:grpSpPr>
          <a:xfrm>
            <a:off x="8098289" y="2564800"/>
            <a:ext cx="1715898" cy="982782"/>
            <a:chOff x="8098289" y="2564800"/>
            <a:chExt cx="1715898" cy="98278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7DEBAE1-A821-EC4A-89EA-8995D04FB330}"/>
                </a:ext>
              </a:extLst>
            </p:cNvPr>
            <p:cNvCxnSpPr>
              <a:cxnSpLocks/>
            </p:cNvCxnSpPr>
            <p:nvPr/>
          </p:nvCxnSpPr>
          <p:spPr>
            <a:xfrm rot="1500000">
              <a:off x="9814187" y="2565676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843A299-E867-B04E-A900-3886F3100FED}"/>
                </a:ext>
              </a:extLst>
            </p:cNvPr>
            <p:cNvSpPr txBox="1"/>
            <p:nvPr/>
          </p:nvSpPr>
          <p:spPr>
            <a:xfrm>
              <a:off x="8098289" y="2812798"/>
              <a:ext cx="29206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847350-AB3C-514D-B6F4-FEBA289C0B57}"/>
                </a:ext>
              </a:extLst>
            </p:cNvPr>
            <p:cNvSpPr txBox="1"/>
            <p:nvPr/>
          </p:nvSpPr>
          <p:spPr>
            <a:xfrm>
              <a:off x="9485988" y="2816536"/>
              <a:ext cx="29206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481DB4A-A178-7C4C-8F7D-12C5EABC49F7}"/>
                </a:ext>
              </a:extLst>
            </p:cNvPr>
            <p:cNvCxnSpPr>
              <a:cxnSpLocks/>
            </p:cNvCxnSpPr>
            <p:nvPr/>
          </p:nvCxnSpPr>
          <p:spPr>
            <a:xfrm rot="1500000">
              <a:off x="8418829" y="2564800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81916DE-22E0-8D40-884F-D09B5BAED881}"/>
              </a:ext>
            </a:extLst>
          </p:cNvPr>
          <p:cNvGrpSpPr/>
          <p:nvPr/>
        </p:nvGrpSpPr>
        <p:grpSpPr>
          <a:xfrm>
            <a:off x="7900075" y="2308535"/>
            <a:ext cx="2844557" cy="805539"/>
            <a:chOff x="7900075" y="2308535"/>
            <a:chExt cx="2844557" cy="8055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543B02-2D86-4343-8EAF-8989083597B8}"/>
                </a:ext>
              </a:extLst>
            </p:cNvPr>
            <p:cNvSpPr txBox="1"/>
            <p:nvPr/>
          </p:nvSpPr>
          <p:spPr>
            <a:xfrm>
              <a:off x="10045722" y="2308535"/>
              <a:ext cx="69891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Entrant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34EA65-2E7D-EA41-BCAD-1307369D7C9E}"/>
                </a:ext>
              </a:extLst>
            </p:cNvPr>
            <p:cNvSpPr txBox="1"/>
            <p:nvPr/>
          </p:nvSpPr>
          <p:spPr>
            <a:xfrm>
              <a:off x="7900075" y="2309642"/>
              <a:ext cx="69890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Entrant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B5006ED-A118-D848-A8C1-F8BE4AB3B5F5}"/>
                </a:ext>
              </a:extLst>
            </p:cNvPr>
            <p:cNvSpPr txBox="1"/>
            <p:nvPr/>
          </p:nvSpPr>
          <p:spPr>
            <a:xfrm>
              <a:off x="8742574" y="2668442"/>
              <a:ext cx="4331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Out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73461E-F1DF-DA44-B76B-0A86BC01A17F}"/>
                </a:ext>
              </a:extLst>
            </p:cNvPr>
            <p:cNvCxnSpPr>
              <a:cxnSpLocks/>
            </p:cNvCxnSpPr>
            <p:nvPr/>
          </p:nvCxnSpPr>
          <p:spPr>
            <a:xfrm>
              <a:off x="8626315" y="2615435"/>
              <a:ext cx="232519" cy="49863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C843A3-7B33-3646-9EDC-F623B614EA52}"/>
                </a:ext>
              </a:extLst>
            </p:cNvPr>
            <p:cNvSpPr txBox="1"/>
            <p:nvPr/>
          </p:nvSpPr>
          <p:spPr>
            <a:xfrm>
              <a:off x="10131887" y="2668442"/>
              <a:ext cx="4331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Out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5D8F3F6-310A-954C-8B17-22E879F7A282}"/>
                </a:ext>
              </a:extLst>
            </p:cNvPr>
            <p:cNvCxnSpPr>
              <a:cxnSpLocks/>
            </p:cNvCxnSpPr>
            <p:nvPr/>
          </p:nvCxnSpPr>
          <p:spPr>
            <a:xfrm>
              <a:off x="10015628" y="2615435"/>
              <a:ext cx="232519" cy="49863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riangle 83">
            <a:extLst>
              <a:ext uri="{FF2B5EF4-FFF2-40B4-BE49-F238E27FC236}">
                <a16:creationId xmlns:a16="http://schemas.microsoft.com/office/drawing/2014/main" id="{915F4062-11A3-614F-B820-C11F65691ACC}"/>
              </a:ext>
            </a:extLst>
          </p:cNvPr>
          <p:cNvSpPr/>
          <p:nvPr/>
        </p:nvSpPr>
        <p:spPr>
          <a:xfrm>
            <a:off x="9860995" y="3124269"/>
            <a:ext cx="774303" cy="248744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7FF1AF-B209-774B-96D9-F675BF572D13}"/>
              </a:ext>
            </a:extLst>
          </p:cNvPr>
          <p:cNvSpPr txBox="1"/>
          <p:nvPr/>
        </p:nvSpPr>
        <p:spPr>
          <a:xfrm>
            <a:off x="8606770" y="5699977"/>
            <a:ext cx="5041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2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D605C29-C9FD-EE40-9A59-E3BF4A8379FA}"/>
              </a:ext>
            </a:extLst>
          </p:cNvPr>
          <p:cNvGrpSpPr/>
          <p:nvPr/>
        </p:nvGrpSpPr>
        <p:grpSpPr>
          <a:xfrm>
            <a:off x="8343112" y="1603842"/>
            <a:ext cx="1891491" cy="1151631"/>
            <a:chOff x="8343112" y="1603842"/>
            <a:chExt cx="1891491" cy="11516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DA2521B-BF8F-9D40-8CBE-4F52A6BAD2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974159" y="1773566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FD65446-97B3-CB48-8AC3-90AC1F1B6547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9668471" y="1773567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255284-9B94-DA40-9E6E-6C6EF6AE7BCC}"/>
                </a:ext>
              </a:extLst>
            </p:cNvPr>
            <p:cNvSpPr txBox="1"/>
            <p:nvPr/>
          </p:nvSpPr>
          <p:spPr>
            <a:xfrm>
              <a:off x="8943842" y="1603842"/>
              <a:ext cx="70038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Nature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1E67CD-2956-6549-81D8-037FA5C3A98B}"/>
                </a:ext>
              </a:extLst>
            </p:cNvPr>
            <p:cNvSpPr txBox="1"/>
            <p:nvPr/>
          </p:nvSpPr>
          <p:spPr>
            <a:xfrm>
              <a:off x="8343112" y="2004671"/>
              <a:ext cx="56778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Heads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14CDAA-99C8-1B42-ABF2-42EBF03CECDA}"/>
                </a:ext>
              </a:extLst>
            </p:cNvPr>
            <p:cNvSpPr txBox="1"/>
            <p:nvPr/>
          </p:nvSpPr>
          <p:spPr>
            <a:xfrm>
              <a:off x="9796245" y="2010824"/>
              <a:ext cx="43075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Tails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D0CCE74-15D6-CE47-9930-7DFDA19D6CDD}"/>
                </a:ext>
              </a:extLst>
            </p:cNvPr>
            <p:cNvSpPr txBox="1"/>
            <p:nvPr/>
          </p:nvSpPr>
          <p:spPr>
            <a:xfrm>
              <a:off x="8404027" y="1781575"/>
              <a:ext cx="44595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50%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6453DC6-0116-9C41-ADDA-0484D2981E93}"/>
                </a:ext>
              </a:extLst>
            </p:cNvPr>
            <p:cNvSpPr txBox="1"/>
            <p:nvPr/>
          </p:nvSpPr>
          <p:spPr>
            <a:xfrm>
              <a:off x="9788647" y="1787728"/>
              <a:ext cx="445956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50%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51AC34D-C0EC-194F-9F10-A7249DD15525}"/>
              </a:ext>
            </a:extLst>
          </p:cNvPr>
          <p:cNvSpPr txBox="1"/>
          <p:nvPr/>
        </p:nvSpPr>
        <p:spPr>
          <a:xfrm>
            <a:off x="9963677" y="5699977"/>
            <a:ext cx="56893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-2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E508339-0E57-1740-A0D9-C094753344AB}"/>
              </a:ext>
            </a:extLst>
          </p:cNvPr>
          <p:cNvGrpSpPr/>
          <p:nvPr/>
        </p:nvGrpSpPr>
        <p:grpSpPr>
          <a:xfrm>
            <a:off x="7190222" y="3146513"/>
            <a:ext cx="2454005" cy="354195"/>
            <a:chOff x="7190222" y="3146513"/>
            <a:chExt cx="2454005" cy="354195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A94F0B-E938-6744-88D5-8B2C352AF08A}"/>
                </a:ext>
              </a:extLst>
            </p:cNvPr>
            <p:cNvCxnSpPr>
              <a:cxnSpLocks/>
            </p:cNvCxnSpPr>
            <p:nvPr/>
          </p:nvCxnSpPr>
          <p:spPr>
            <a:xfrm>
              <a:off x="8250842" y="3500708"/>
              <a:ext cx="1393385" cy="0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3CDC65A-D4A5-D241-AFDD-3386E7D56EB9}"/>
                </a:ext>
              </a:extLst>
            </p:cNvPr>
            <p:cNvSpPr txBox="1"/>
            <p:nvPr/>
          </p:nvSpPr>
          <p:spPr>
            <a:xfrm>
              <a:off x="7190222" y="3146513"/>
              <a:ext cx="93166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rPr>
                <a:t>Incumbent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BD40798-884A-6D43-907E-5AACE2704FDB}"/>
              </a:ext>
            </a:extLst>
          </p:cNvPr>
          <p:cNvGrpSpPr/>
          <p:nvPr/>
        </p:nvGrpSpPr>
        <p:grpSpPr>
          <a:xfrm>
            <a:off x="7738763" y="3492052"/>
            <a:ext cx="2334012" cy="1344977"/>
            <a:chOff x="7738763" y="3492052"/>
            <a:chExt cx="2334012" cy="134497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0BE3733-247F-D24F-947B-6FAEB2778AC1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9523475" y="3493249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CE67879-6163-7548-B165-530E0F7FC8CA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9695000" y="3493250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E84DD6E-59E7-B449-A106-E9888E13657A}"/>
                </a:ext>
              </a:extLst>
            </p:cNvPr>
            <p:cNvSpPr txBox="1"/>
            <p:nvPr/>
          </p:nvSpPr>
          <p:spPr>
            <a:xfrm>
              <a:off x="9596065" y="4467697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-5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8CE9C33-3B63-1C43-8334-83AE3D629B0F}"/>
                </a:ext>
              </a:extLst>
            </p:cNvPr>
            <p:cNvSpPr txBox="1"/>
            <p:nvPr/>
          </p:nvSpPr>
          <p:spPr>
            <a:xfrm>
              <a:off x="9221553" y="4467697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3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208DBE8-53CB-A942-9FD3-19218B8A7201}"/>
                </a:ext>
              </a:extLst>
            </p:cNvPr>
            <p:cNvCxnSpPr>
              <a:cxnSpLocks/>
            </p:cNvCxnSpPr>
            <p:nvPr/>
          </p:nvCxnSpPr>
          <p:spPr>
            <a:xfrm rot="600000">
              <a:off x="8125412" y="3492052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E6CD3C8-18B9-364C-9615-6F4AD4DA7B5E}"/>
                </a:ext>
              </a:extLst>
            </p:cNvPr>
            <p:cNvCxnSpPr>
              <a:cxnSpLocks/>
            </p:cNvCxnSpPr>
            <p:nvPr/>
          </p:nvCxnSpPr>
          <p:spPr>
            <a:xfrm rot="21000000" flipH="1">
              <a:off x="8296937" y="3492053"/>
              <a:ext cx="0" cy="981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B69D96D-BC43-EB4E-8383-B615ABABD9CC}"/>
                </a:ext>
              </a:extLst>
            </p:cNvPr>
            <p:cNvSpPr txBox="1"/>
            <p:nvPr/>
          </p:nvSpPr>
          <p:spPr>
            <a:xfrm>
              <a:off x="8198002" y="4466500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5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DF762E7-AF30-FE44-9F26-8571702B9A46}"/>
                </a:ext>
              </a:extLst>
            </p:cNvPr>
            <p:cNvSpPr txBox="1"/>
            <p:nvPr/>
          </p:nvSpPr>
          <p:spPr>
            <a:xfrm>
              <a:off x="7823490" y="4466500"/>
              <a:ext cx="3745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-3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AC9266F4-92A5-B149-9DF0-E107D4D25F5C}"/>
                </a:ext>
              </a:extLst>
            </p:cNvPr>
            <p:cNvGrpSpPr/>
            <p:nvPr/>
          </p:nvGrpSpPr>
          <p:grpSpPr>
            <a:xfrm>
              <a:off x="9136180" y="3933410"/>
              <a:ext cx="936595" cy="228600"/>
              <a:chOff x="4455967" y="4292098"/>
              <a:chExt cx="936595" cy="228600"/>
            </a:xfrm>
          </p:grpSpPr>
          <p:sp>
            <p:nvSpPr>
              <p:cNvPr id="118" name="Text Box 29">
                <a:extLst>
                  <a:ext uri="{FF2B5EF4-FFF2-40B4-BE49-F238E27FC236}">
                    <a16:creationId xmlns:a16="http://schemas.microsoft.com/office/drawing/2014/main" id="{6B047AAB-647D-5947-8A49-E4F5FE9D3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96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</a:t>
                </a:r>
              </a:p>
            </p:txBody>
          </p:sp>
          <p:sp>
            <p:nvSpPr>
              <p:cNvPr id="119" name="Text Box 30">
                <a:extLst>
                  <a:ext uri="{FF2B5EF4-FFF2-40B4-BE49-F238E27FC236}">
                    <a16:creationId xmlns:a16="http://schemas.microsoft.com/office/drawing/2014/main" id="{C4875C24-8D10-AA47-B9FC-E62CD3E9D2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4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677A739-67C8-4445-BDB1-66930C513A79}"/>
                </a:ext>
              </a:extLst>
            </p:cNvPr>
            <p:cNvGrpSpPr/>
            <p:nvPr/>
          </p:nvGrpSpPr>
          <p:grpSpPr>
            <a:xfrm>
              <a:off x="7738763" y="3933410"/>
              <a:ext cx="936595" cy="228600"/>
              <a:chOff x="4455967" y="4292098"/>
              <a:chExt cx="936595" cy="228600"/>
            </a:xfrm>
          </p:grpSpPr>
          <p:sp>
            <p:nvSpPr>
              <p:cNvPr id="116" name="Text Box 29">
                <a:extLst>
                  <a:ext uri="{FF2B5EF4-FFF2-40B4-BE49-F238E27FC236}">
                    <a16:creationId xmlns:a16="http://schemas.microsoft.com/office/drawing/2014/main" id="{265DB37C-0545-1A45-9BDB-757EC4CB4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967" y="4292098"/>
                <a:ext cx="37451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</a:t>
                </a:r>
              </a:p>
            </p:txBody>
          </p:sp>
          <p:sp>
            <p:nvSpPr>
              <p:cNvPr id="117" name="Text Box 30">
                <a:extLst>
                  <a:ext uri="{FF2B5EF4-FFF2-40B4-BE49-F238E27FC236}">
                    <a16:creationId xmlns:a16="http://schemas.microsoft.com/office/drawing/2014/main" id="{ADA2B706-6F11-C748-9C3B-708B21DE6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8049" y="4292098"/>
                <a:ext cx="37451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9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2.5E-6 -0.37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4.79167E-6 -0.372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37245 L 0.11407 -0.372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37246 L -0.11406 -0.372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21" grpId="0" uiExpand="1" build="p" bldLvl="2"/>
      <p:bldP spid="84" grpId="0" animBg="1"/>
      <p:bldP spid="84" grpId="1" animBg="1"/>
      <p:bldP spid="85" grpId="0"/>
      <p:bldP spid="85" grpId="1"/>
      <p:bldP spid="85" grpId="2"/>
      <p:bldP spid="100" grpId="0"/>
      <p:bldP spid="100" grpId="1"/>
      <p:bldP spid="10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8F46-A75D-0A44-BBF3-010A14DF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Entry Deterrence Game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6E874-67E2-AF41-A1FB-D8BACEB91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67596"/>
                <a:ext cx="10515600" cy="2877680"/>
              </a:xfrm>
            </p:spPr>
            <p:txBody>
              <a:bodyPr/>
              <a:lstStyle/>
              <a:p>
                <a:r>
                  <a:rPr lang="en-US" sz="2400" dirty="0"/>
                  <a:t>Entrant</a:t>
                </a:r>
                <a:r>
                  <a:rPr lang="en-CA" sz="2400" dirty="0"/>
                  <a:t> chooses to enter market or stay out</a:t>
                </a:r>
              </a:p>
              <a:p>
                <a:r>
                  <a:rPr lang="en-CA" sz="2400" dirty="0"/>
                  <a:t>Incumbent, after observing entrant’s action, chooses to accommodate or fight</a:t>
                </a:r>
              </a:p>
              <a:p>
                <a:r>
                  <a:rPr lang="en-CA" sz="2400" dirty="0"/>
                  <a:t>Utilities are given by </a:t>
                </a:r>
                <a14:m>
                  <m:oMath xmlns:m="http://schemas.openxmlformats.org/officeDocument/2006/math"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40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at leaves for each action profile (or history)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denotes utility of agent 1 (entrant) and </a:t>
                </a:r>
                <a14:m>
                  <m:oMath xmlns:m="http://schemas.openxmlformats.org/officeDocument/2006/math">
                    <m:r>
                      <a:rPr lang="en-CA" sz="2000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denotes utility of agent 2 (incumbent)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86E874-67E2-AF41-A1FB-D8BACEB91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67596"/>
                <a:ext cx="10515600" cy="2877680"/>
              </a:xfrm>
              <a:blipFill>
                <a:blip r:embed="rId2"/>
                <a:stretch>
                  <a:fillRect l="-724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0D907B-E20A-604E-BA07-93D348A9C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875296"/>
            <a:ext cx="2870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54B3-DB37-E04D-9611-0EFC6667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Subgame Perfection and Imperfect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350E-A55A-A64F-A897-BB474A97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1425"/>
            <a:ext cx="10515600" cy="2493851"/>
          </a:xfrm>
        </p:spPr>
        <p:txBody>
          <a:bodyPr/>
          <a:lstStyle/>
          <a:p>
            <a:r>
              <a:rPr lang="en-US" altLang="en-US" sz="2400" dirty="0"/>
              <a:t>There are two subgames: game itself and subgame after agent 1 plays R</a:t>
            </a:r>
          </a:p>
          <a:p>
            <a:pPr lvl="1"/>
            <a:r>
              <a:rPr lang="en-US" altLang="en-US" sz="2000" dirty="0"/>
              <a:t>(R, RR) is NE and SPE</a:t>
            </a:r>
          </a:p>
          <a:p>
            <a:r>
              <a:rPr lang="en-US" altLang="en-US" sz="2400" dirty="0"/>
              <a:t>But, why should 2 play R after 1 plays L/M?</a:t>
            </a:r>
          </a:p>
          <a:p>
            <a:pPr lvl="1"/>
            <a:r>
              <a:rPr lang="en-US" altLang="en-US" sz="2000" dirty="0"/>
              <a:t>This is </a:t>
            </a:r>
            <a:r>
              <a:rPr lang="en-US" altLang="en-US" sz="2000" dirty="0">
                <a:solidFill>
                  <a:srgbClr val="FF0000"/>
                </a:solidFill>
              </a:rPr>
              <a:t>noncredible threat</a:t>
            </a:r>
          </a:p>
          <a:p>
            <a:r>
              <a:rPr lang="en-US" altLang="en-US" sz="2400" dirty="0"/>
              <a:t>There are more sophisticated equilibrium refinements that rule this 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91AC26-6F48-0247-B7F8-2C3FB70839F1}"/>
              </a:ext>
            </a:extLst>
          </p:cNvPr>
          <p:cNvGrpSpPr/>
          <p:nvPr/>
        </p:nvGrpSpPr>
        <p:grpSpPr>
          <a:xfrm>
            <a:off x="3791502" y="1501495"/>
            <a:ext cx="4803202" cy="2211736"/>
            <a:chOff x="3791502" y="1501495"/>
            <a:chExt cx="4803202" cy="221173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35CDDA-4CE3-C449-9293-8D935C555098}"/>
                </a:ext>
              </a:extLst>
            </p:cNvPr>
            <p:cNvGrpSpPr/>
            <p:nvPr/>
          </p:nvGrpSpPr>
          <p:grpSpPr>
            <a:xfrm>
              <a:off x="3791502" y="1501495"/>
              <a:ext cx="4803202" cy="2211736"/>
              <a:chOff x="3791502" y="1501495"/>
              <a:chExt cx="4803202" cy="2211736"/>
            </a:xfrm>
          </p:grpSpPr>
          <p:sp>
            <p:nvSpPr>
              <p:cNvPr id="4" name="Line 3">
                <a:extLst>
                  <a:ext uri="{FF2B5EF4-FFF2-40B4-BE49-F238E27FC236}">
                    <a16:creationId xmlns:a16="http://schemas.microsoft.com/office/drawing/2014/main" id="{62C3D837-DD04-BB4F-B43A-7BF368549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4125" y="1647072"/>
                <a:ext cx="582308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5" name="Line 4">
                <a:extLst>
                  <a:ext uri="{FF2B5EF4-FFF2-40B4-BE49-F238E27FC236}">
                    <a16:creationId xmlns:a16="http://schemas.microsoft.com/office/drawing/2014/main" id="{AD822397-05BB-5E4C-9598-86F63DAE1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6433" y="1647072"/>
                <a:ext cx="582308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995A27AA-592C-BC44-AF9F-D1FB76FE87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7753" y="1501495"/>
                <a:ext cx="77505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16C0CC53-C459-134B-9303-3F1E2BD89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502" y="2374957"/>
                <a:ext cx="77505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03696809-E474-4343-B95C-1D06C4B70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40535" y="2520534"/>
                <a:ext cx="388205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A78BA2BF-0F02-8C44-B4F7-6E6AF6C46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8741" y="2520534"/>
                <a:ext cx="582308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755CEDE6-0411-1141-9D02-588EC3D96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81817" y="2520534"/>
                <a:ext cx="582308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FF60AF8B-070C-5742-B53B-44576827D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4125" y="2520534"/>
                <a:ext cx="291154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63160E04-0D74-254B-8DFE-7233099D23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4398" y="2374957"/>
                <a:ext cx="77505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02978853-6D19-7241-9FBA-AFC08E0884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7714" y="3442522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4, 1</a:t>
                </a:r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65226FFD-0542-8647-9969-09CA54CC42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1176" y="3442522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0, 0</a:t>
                </a:r>
              </a:p>
            </p:txBody>
          </p:sp>
          <p:sp>
            <p:nvSpPr>
              <p:cNvPr id="15" name="Text Box 14">
                <a:extLst>
                  <a:ext uri="{FF2B5EF4-FFF2-40B4-BE49-F238E27FC236}">
                    <a16:creationId xmlns:a16="http://schemas.microsoft.com/office/drawing/2014/main" id="{4132BC92-5B8E-BB4A-BD9D-3A9FB5974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6433" y="3442522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5, 1</a:t>
                </a:r>
              </a:p>
            </p:txBody>
          </p:sp>
          <p:sp>
            <p:nvSpPr>
              <p:cNvPr id="16" name="Text Box 15">
                <a:extLst>
                  <a:ext uri="{FF2B5EF4-FFF2-40B4-BE49-F238E27FC236}">
                    <a16:creationId xmlns:a16="http://schemas.microsoft.com/office/drawing/2014/main" id="{40B7D58A-2585-9F45-A176-2EF6DC2B8D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5472" y="3442522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1, 0</a:t>
                </a: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CF5ED33A-515D-C44F-8C88-664DD53DD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6433" y="1647072"/>
                <a:ext cx="2329232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7EFB39EF-C3DF-0E4E-9B46-9A8137D6B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7460" y="2529633"/>
                <a:ext cx="388205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31BFBE2D-4033-4845-A327-D88E6D0A9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5665" y="2529633"/>
                <a:ext cx="582308" cy="8734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endParaRPr lang="en-US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C2C93985-4015-934B-9667-B24D63F957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7819" y="2384056"/>
                <a:ext cx="77505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 anchor="ctr"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22" name="Text Box 22">
                <a:extLst>
                  <a:ext uri="{FF2B5EF4-FFF2-40B4-BE49-F238E27FC236}">
                    <a16:creationId xmlns:a16="http://schemas.microsoft.com/office/drawing/2014/main" id="{5288C815-2E33-4C4B-850B-25B018671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3357" y="3451621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3, 2</a:t>
                </a:r>
              </a:p>
            </p:txBody>
          </p:sp>
          <p:sp>
            <p:nvSpPr>
              <p:cNvPr id="23" name="Text Box 23">
                <a:extLst>
                  <a:ext uri="{FF2B5EF4-FFF2-40B4-BE49-F238E27FC236}">
                    <a16:creationId xmlns:a16="http://schemas.microsoft.com/office/drawing/2014/main" id="{6F00BBE1-2EA2-2343-B93F-0A6044BD4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2396" y="3451621"/>
                <a:ext cx="58230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ajor"/>
            </p:style>
            <p:txBody>
              <a:bodyPr>
                <a:spAutoFit/>
              </a:bodyPr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  <a:lvl2pPr>
                  <a:defRPr>
                    <a:latin typeface="+mj-lt"/>
                    <a:ea typeface="+mj-ea"/>
                    <a:cs typeface="+mj-cs"/>
                  </a:defRPr>
                </a:lvl2pPr>
                <a:lvl3pPr>
                  <a:defRPr>
                    <a:latin typeface="+mj-lt"/>
                    <a:ea typeface="+mj-ea"/>
                    <a:cs typeface="+mj-cs"/>
                  </a:defRPr>
                </a:lvl3pPr>
                <a:lvl4pPr>
                  <a:defRPr>
                    <a:latin typeface="+mj-lt"/>
                    <a:ea typeface="+mj-ea"/>
                    <a:cs typeface="+mj-cs"/>
                  </a:defRPr>
                </a:lvl4pPr>
                <a:lvl5pPr>
                  <a:defRPr>
                    <a:latin typeface="+mj-lt"/>
                    <a:ea typeface="+mj-ea"/>
                    <a:cs typeface="+mj-cs"/>
                  </a:defRPr>
                </a:lvl5pPr>
                <a:lvl6pPr>
                  <a:defRPr>
                    <a:latin typeface="+mj-lt"/>
                    <a:ea typeface="+mj-ea"/>
                    <a:cs typeface="+mj-cs"/>
                  </a:defRPr>
                </a:lvl6pPr>
                <a:lvl7pPr>
                  <a:defRPr>
                    <a:latin typeface="+mj-lt"/>
                    <a:ea typeface="+mj-ea"/>
                    <a:cs typeface="+mj-cs"/>
                  </a:defRPr>
                </a:lvl7pPr>
                <a:lvl8pPr>
                  <a:defRPr>
                    <a:latin typeface="+mj-lt"/>
                    <a:ea typeface="+mj-ea"/>
                    <a:cs typeface="+mj-cs"/>
                  </a:defRPr>
                </a:lvl8pPr>
                <a:lvl9pPr>
                  <a:defRPr>
                    <a:latin typeface="+mj-lt"/>
                    <a:ea typeface="+mj-ea"/>
                    <a:cs typeface="+mj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2, 3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32B8F3-1166-464F-B252-65B743C856E7}"/>
                  </a:ext>
                </a:extLst>
              </p:cNvPr>
              <p:cNvSpPr txBox="1"/>
              <p:nvPr/>
            </p:nvSpPr>
            <p:spPr>
              <a:xfrm>
                <a:off x="4615599" y="1871132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B9C6B8-00B2-2E40-948F-EF69292A5412}"/>
                  </a:ext>
                </a:extLst>
              </p:cNvPr>
              <p:cNvSpPr txBox="1"/>
              <p:nvPr/>
            </p:nvSpPr>
            <p:spPr>
              <a:xfrm>
                <a:off x="5514720" y="1871132"/>
                <a:ext cx="316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125987-8560-624A-BCB3-DFEC6DDDA001}"/>
                  </a:ext>
                </a:extLst>
              </p:cNvPr>
              <p:cNvSpPr txBox="1"/>
              <p:nvPr/>
            </p:nvSpPr>
            <p:spPr>
              <a:xfrm>
                <a:off x="6654392" y="1871132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R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392CDF-EA36-F34B-92E5-8B39E7B9E614}"/>
                  </a:ext>
                </a:extLst>
              </p:cNvPr>
              <p:cNvSpPr txBox="1"/>
              <p:nvPr/>
            </p:nvSpPr>
            <p:spPr>
              <a:xfrm>
                <a:off x="3982865" y="2900176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8059B48-965C-7440-943E-841550B22F7F}"/>
                  </a:ext>
                </a:extLst>
              </p:cNvPr>
              <p:cNvSpPr txBox="1"/>
              <p:nvPr/>
            </p:nvSpPr>
            <p:spPr>
              <a:xfrm>
                <a:off x="6213833" y="2900070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29FDF4-D573-D94C-A9F5-C39962F5C36C}"/>
                  </a:ext>
                </a:extLst>
              </p:cNvPr>
              <p:cNvSpPr txBox="1"/>
              <p:nvPr/>
            </p:nvSpPr>
            <p:spPr>
              <a:xfrm>
                <a:off x="7063067" y="2909027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B2784F-D997-EF44-9862-5667284D4E48}"/>
                  </a:ext>
                </a:extLst>
              </p:cNvPr>
              <p:cNvSpPr txBox="1"/>
              <p:nvPr/>
            </p:nvSpPr>
            <p:spPr>
              <a:xfrm>
                <a:off x="7963870" y="2903180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EF394-996F-194B-A230-39BA45122429}"/>
                  </a:ext>
                </a:extLst>
              </p:cNvPr>
              <p:cNvSpPr txBox="1"/>
              <p:nvPr/>
            </p:nvSpPr>
            <p:spPr>
              <a:xfrm>
                <a:off x="5313029" y="2900176"/>
                <a:ext cx="256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375173-3539-134B-96B0-0ADAE955B8AE}"/>
                  </a:ext>
                </a:extLst>
              </p:cNvPr>
              <p:cNvSpPr txBox="1"/>
              <p:nvPr/>
            </p:nvSpPr>
            <p:spPr>
              <a:xfrm>
                <a:off x="4844400" y="2900070"/>
                <a:ext cx="2728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R</a:t>
                </a: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A2E538-2795-514B-8CD7-FF06072DB05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V="1">
              <a:off x="4702615" y="2520534"/>
              <a:ext cx="1126126" cy="6848"/>
            </a:xfrm>
            <a:prstGeom prst="line">
              <a:avLst/>
            </a:prstGeom>
            <a:ln w="12700" cap="rnd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80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DCAF-888B-BB48-A894-093CD389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D91F-D33A-5A4C-A6D7-14CCAFEE3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0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3D8-2FB0-EC42-B13D-CE38D19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59C8-2AB8-E642-B38E-A8EBAA247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lecture is a slightly modified version of ones prepared by</a:t>
            </a:r>
          </a:p>
          <a:p>
            <a:pPr lvl="1"/>
            <a:r>
              <a:rPr lang="en-US" dirty="0" err="1"/>
              <a:t>Asu</a:t>
            </a:r>
            <a:r>
              <a:rPr lang="en-US" dirty="0"/>
              <a:t> </a:t>
            </a:r>
            <a:r>
              <a:rPr lang="en-US" dirty="0" err="1"/>
              <a:t>Ozdaglar</a:t>
            </a:r>
            <a:r>
              <a:rPr lang="en-US" dirty="0"/>
              <a:t> [</a:t>
            </a:r>
            <a:r>
              <a:rPr lang="en-US" dirty="0">
                <a:hlinkClick r:id="rId2"/>
              </a:rPr>
              <a:t>MIT 6.254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Vincent </a:t>
            </a:r>
            <a:r>
              <a:rPr lang="en-US" dirty="0" err="1"/>
              <a:t>Conitzer</a:t>
            </a:r>
            <a:r>
              <a:rPr lang="en-US" dirty="0"/>
              <a:t> [</a:t>
            </a:r>
            <a:r>
              <a:rPr lang="en-US" dirty="0">
                <a:hlinkClick r:id="rId3"/>
              </a:rPr>
              <a:t>Duke CPS 590.4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396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C25A-5A61-6A4B-983F-B1FA18BD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Investment in Duopoly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1E435-763D-3B48-8669-79439EC73B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89248"/>
                <a:ext cx="10515600" cy="2756028"/>
              </a:xfrm>
            </p:spPr>
            <p:txBody>
              <a:bodyPr/>
              <a:lstStyle/>
              <a:p>
                <a:r>
                  <a:rPr lang="en-CA" dirty="0"/>
                  <a:t>Agent 1 chooses to invest or not invest</a:t>
                </a:r>
              </a:p>
              <a:p>
                <a:r>
                  <a:rPr lang="en-CA" dirty="0"/>
                  <a:t>After that, both agents engage in Cournot competition</a:t>
                </a:r>
              </a:p>
              <a:p>
                <a:pPr lvl="1"/>
                <a:r>
                  <a:rPr lang="en-CA" dirty="0"/>
                  <a:t>If agent 1 invests, then they engage in Cournot game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Otherwise, they engage in Cournot game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1E435-763D-3B48-8669-79439EC73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89248"/>
                <a:ext cx="10515600" cy="2756028"/>
              </a:xfrm>
              <a:blipFill>
                <a:blip r:embed="rId2"/>
                <a:stretch>
                  <a:fillRect l="-965" t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8B1CE0-48CA-0842-80D3-58AD9F36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1731801"/>
            <a:ext cx="3124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51A9-207B-534E-BF9D-935F49CB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Finite Perfect-Information Extensive Form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EF6CE-E28E-334C-A8BD-41D1D1E6D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6000"/>
                  </a:lnSpc>
                </a:pPr>
                <a:r>
                  <a:rPr lang="en-US" sz="2400" dirty="0"/>
                  <a:t>Formally, each game is tuple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𝒜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𝒵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ℐ</m:t>
                            </m:r>
                          </m:sub>
                        </m:sSub>
                      </m:e>
                    </m:d>
                  </m:oMath>
                </a14:m>
                <a:endParaRPr lang="en-US" sz="2200" i="1" dirty="0"/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US" sz="2000" dirty="0"/>
                  <a:t> is finite set of agents</a:t>
                </a:r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is set of actions available to agent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000" dirty="0"/>
                  <a:t> is set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choice nodes </a:t>
                </a:r>
                <a:r>
                  <a:rPr lang="en-US" sz="2000" dirty="0"/>
                  <a:t>(internal nodes of game tree)</a:t>
                </a:r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000" dirty="0"/>
                  <a:t> is set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terminal</a:t>
                </a:r>
                <a:r>
                  <a:rPr lang="en-US" sz="2000" dirty="0"/>
                  <a:t> nodes (leaves of game tree)</a:t>
                </a:r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agent function</a:t>
                </a:r>
                <a:r>
                  <a:rPr lang="en-US" sz="2000" dirty="0"/>
                  <a:t>, which assigns to each choice node set of agents</a:t>
                </a:r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action function</a:t>
                </a:r>
                <a:r>
                  <a:rPr lang="en-US" sz="2000" dirty="0"/>
                  <a:t>, which maps choice nodes to set of actions available to agent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successor function</a:t>
                </a:r>
                <a:r>
                  <a:rPr lang="en-US" sz="2000" dirty="0"/>
                  <a:t>, which maps choice nodes and action profiles to new choice or terminal node, such that if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>
                  <a:lnSpc>
                    <a:spcPct val="126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utility function</a:t>
                </a:r>
                <a:r>
                  <a:rPr lang="en-US" sz="2000" dirty="0"/>
                  <a:t>, which assigns real-valued utility to agent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at terminal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EF6CE-E28E-334C-A8BD-41D1D1E6D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8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CE8B-E63A-1641-8163-8B2AEEFE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 in Extensive Form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075FC-C2DA-7249-A38E-CBCF40729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400" dirty="0"/>
                  <a:t> be set of all possible stage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nodes in game’s tree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000" dirty="0"/>
                  <a:t>				initial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history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sz="2000" dirty="0"/>
                  <a:t>			stage 0 action profile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				</a:t>
                </a:r>
                <a:r>
                  <a:rPr lang="en-US" sz="2000" i="1" dirty="0"/>
                  <a:t>history</a:t>
                </a:r>
                <a:r>
                  <a:rPr lang="en-US" sz="2000" dirty="0"/>
                  <a:t> after stage 0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sub>
                    </m:sSub>
                  </m:oMath>
                </a14:m>
                <a:r>
                  <a:rPr lang="en-US" sz="2000" dirty="0"/>
                  <a:t>			stage 1 action profile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			</a:t>
                </a:r>
                <a:r>
                  <a:rPr lang="en-US" sz="2000" i="1" dirty="0"/>
                  <a:t>history</a:t>
                </a:r>
                <a:r>
                  <a:rPr lang="en-US" sz="2000" dirty="0"/>
                  <a:t> after stage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					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			</a:t>
                </a:r>
                <a:r>
                  <a:rPr lang="en-US" sz="2000" i="1" dirty="0"/>
                  <a:t>history</a:t>
                </a:r>
                <a:r>
                  <a:rPr lang="en-US" sz="2000" dirty="0"/>
                  <a:t> after stage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If number of stages is finite, then game is called finite horizon game</a:t>
                </a:r>
              </a:p>
              <a:p>
                <a:r>
                  <a:rPr lang="en-US" sz="2400" dirty="0"/>
                  <a:t>In </a:t>
                </a: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</a:rPr>
                  <a:t>perfect information</a:t>
                </a:r>
                <a:r>
                  <a:rPr lang="en-US" sz="2400" dirty="0"/>
                  <a:t> extensive form games,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each choice (and terminal) node is associated with unique history and </a:t>
                </a:r>
                <a:r>
                  <a:rPr lang="en-US" sz="2400" u="sng" dirty="0">
                    <a:solidFill>
                      <a:srgbClr val="FF0000"/>
                    </a:solidFill>
                  </a:rPr>
                  <a:t>vice versa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075FC-C2DA-7249-A38E-CBCF40729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CE8B-E63A-1641-8163-8B2AEEFE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Strategies in Extensive Form Games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075FC-C2DA-7249-A38E-CBCF407297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Pure strategies for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CA" dirty="0"/>
                  <a:t>is defined as contingency plan for every </a:t>
                </a:r>
                <a:r>
                  <a:rPr lang="en-US" dirty="0"/>
                  <a:t>choice node that agent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assigned to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CA" dirty="0"/>
                  <a:t>Example:</a:t>
                </a:r>
              </a:p>
              <a:p>
                <a:pPr lvl="1"/>
                <a:r>
                  <a:rPr lang="en-US" dirty="0"/>
                  <a:t>Agent 1’s strategies: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Agent 2’s strategies: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𝐸𝐺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𝐸𝐻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𝐹𝐺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FH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strategy profile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d>
                  </m:oMath>
                </a14:m>
                <a:r>
                  <a:rPr lang="en-US" dirty="0"/>
                  <a:t>, outcome is terminal node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075FC-C2DA-7249-A38E-CBCF407297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77F95A2-F7DC-6B46-9AEF-9797D245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669" y="3429000"/>
            <a:ext cx="3105131" cy="2009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B2E1A-38ED-AB44-B08E-ABFB4CA1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3054350"/>
            <a:ext cx="3302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D475-91AF-6A4C-B075-2CD580AE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Strategies in Extensive Form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2372-5C53-4E48-B6A8-18C6CE304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Mixed strategy</a:t>
            </a:r>
            <a:r>
              <a:rPr lang="en-US" dirty="0"/>
              <a:t>: randomizing over pure strategies</a:t>
            </a:r>
          </a:p>
          <a:p>
            <a:r>
              <a:rPr lang="en-US" dirty="0">
                <a:solidFill>
                  <a:srgbClr val="FF0000"/>
                </a:solidFill>
              </a:rPr>
              <a:t>Behavioral strategy</a:t>
            </a:r>
            <a:r>
              <a:rPr lang="en-US" dirty="0"/>
              <a:t>: randomizing at each choice node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Give behavioral strategy for agent 1</a:t>
            </a:r>
          </a:p>
          <a:p>
            <a:pPr lvl="2"/>
            <a:r>
              <a:rPr lang="en-US" dirty="0"/>
              <a:t>L with probability 0.2 and L with probability 0.5</a:t>
            </a:r>
          </a:p>
          <a:p>
            <a:pPr lvl="1"/>
            <a:r>
              <a:rPr lang="en-US" dirty="0"/>
              <a:t>Give mixed strategy for agent 1 that is not behavioral strategy</a:t>
            </a:r>
          </a:p>
          <a:p>
            <a:pPr lvl="2"/>
            <a:r>
              <a:rPr lang="en-US" dirty="0"/>
              <a:t>LL with probability 0.4 and RR with probability 0.6 (why this is not behavioral?)</a:t>
            </a:r>
          </a:p>
          <a:p>
            <a:pPr lvl="1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2557B-D64D-1147-BE7D-9C92F4B4684C}"/>
              </a:ext>
            </a:extLst>
          </p:cNvPr>
          <p:cNvGrpSpPr/>
          <p:nvPr/>
        </p:nvGrpSpPr>
        <p:grpSpPr>
          <a:xfrm>
            <a:off x="7872051" y="2773196"/>
            <a:ext cx="3481749" cy="3051351"/>
            <a:chOff x="2992441" y="2194973"/>
            <a:chExt cx="3481749" cy="305135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22154E-0CD1-B846-BDFF-23B39EEAB6DF}"/>
                </a:ext>
              </a:extLst>
            </p:cNvPr>
            <p:cNvGrpSpPr/>
            <p:nvPr/>
          </p:nvGrpSpPr>
          <p:grpSpPr>
            <a:xfrm>
              <a:off x="2992441" y="2194973"/>
              <a:ext cx="3481749" cy="3051351"/>
              <a:chOff x="4894548" y="2240334"/>
              <a:chExt cx="3481749" cy="305135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11E53BF-8565-7A40-9E06-8353DFEE3282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996656" y="2410058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4C18BC-0BAC-AF43-B518-F5FCA4736B4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690968" y="2410059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153DB53-94DA-A14D-9399-C77485CF2C9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5894978" y="3182392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618120-7C12-8F4E-9FE5-4A8A67B9006C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6792024" y="318813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F54888D-C0D2-6140-AD51-EA72ABB54D6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5404023" y="3182393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1B3B816-443F-A040-A89B-742806F63B98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7282978" y="4034961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F98F004-033B-BF43-8CB4-6C64250DF253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282979" y="3182390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122C807-9AC4-DA4E-947F-75568D474772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7775835" y="4037177"/>
                <a:ext cx="0" cy="98190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D4105F-C52E-C84A-AFB1-6B7D1E906119}"/>
                  </a:ext>
                </a:extLst>
              </p:cNvPr>
              <p:cNvSpPr txBox="1"/>
              <p:nvPr/>
            </p:nvSpPr>
            <p:spPr>
              <a:xfrm>
                <a:off x="4920339" y="4066254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2,4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F00E49A-6A6B-DA48-87C7-3F87D92274BD}"/>
                  </a:ext>
                </a:extLst>
              </p:cNvPr>
              <p:cNvSpPr txBox="1"/>
              <p:nvPr/>
            </p:nvSpPr>
            <p:spPr>
              <a:xfrm>
                <a:off x="5881660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5,3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1ED93DA-3AE8-2B4E-B848-100281CF74C7}"/>
                  </a:ext>
                </a:extLst>
              </p:cNvPr>
              <p:cNvSpPr txBox="1"/>
              <p:nvPr/>
            </p:nvSpPr>
            <p:spPr>
              <a:xfrm>
                <a:off x="6329873" y="4066254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3,2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B1DFB8-56EF-B645-8B09-B3DC0A5C9828}"/>
                  </a:ext>
                </a:extLst>
              </p:cNvPr>
              <p:cNvSpPr txBox="1"/>
              <p:nvPr/>
            </p:nvSpPr>
            <p:spPr>
              <a:xfrm>
                <a:off x="6803699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1,0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3C6A79-4008-0243-92EE-5C04AC05DFA4}"/>
                  </a:ext>
                </a:extLst>
              </p:cNvPr>
              <p:cNvSpPr txBox="1"/>
              <p:nvPr/>
            </p:nvSpPr>
            <p:spPr>
              <a:xfrm>
                <a:off x="7795147" y="4922353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0,1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2FF7ED-BCD2-ED48-879B-89B2EA81C933}"/>
                  </a:ext>
                </a:extLst>
              </p:cNvPr>
              <p:cNvSpPr txBox="1"/>
              <p:nvPr/>
            </p:nvSpPr>
            <p:spPr>
              <a:xfrm>
                <a:off x="5966339" y="22403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71616CC-ACE3-5D42-814F-6C94EDC0306A}"/>
                  </a:ext>
                </a:extLst>
              </p:cNvPr>
              <p:cNvSpPr txBox="1"/>
              <p:nvPr/>
            </p:nvSpPr>
            <p:spPr>
              <a:xfrm>
                <a:off x="7040197" y="2945027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588942-09EE-7644-B709-83D560862176}"/>
                  </a:ext>
                </a:extLst>
              </p:cNvPr>
              <p:cNvSpPr txBox="1"/>
              <p:nvPr/>
            </p:nvSpPr>
            <p:spPr>
              <a:xfrm>
                <a:off x="7621347" y="3795938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0008776-8010-2249-96E9-75FD418B7151}"/>
                  </a:ext>
                </a:extLst>
              </p:cNvPr>
              <p:cNvSpPr txBox="1"/>
              <p:nvPr/>
            </p:nvSpPr>
            <p:spPr>
              <a:xfrm>
                <a:off x="4894548" y="2946134"/>
                <a:ext cx="754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Agent 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665BBD-8D26-F14F-916C-60A73DFBC07A}"/>
                </a:ext>
              </a:extLst>
            </p:cNvPr>
            <p:cNvSpPr txBox="1"/>
            <p:nvPr/>
          </p:nvSpPr>
          <p:spPr>
            <a:xfrm>
              <a:off x="3777234" y="2560209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743FAF-11C9-1249-8C5C-5627AE99DB9D}"/>
                </a:ext>
              </a:extLst>
            </p:cNvPr>
            <p:cNvSpPr txBox="1"/>
            <p:nvPr/>
          </p:nvSpPr>
          <p:spPr>
            <a:xfrm>
              <a:off x="4785764" y="2560209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F13902-7EF4-FF4D-ACC4-9A78B0609113}"/>
                </a:ext>
              </a:extLst>
            </p:cNvPr>
            <p:cNvSpPr txBox="1"/>
            <p:nvPr/>
          </p:nvSpPr>
          <p:spPr>
            <a:xfrm>
              <a:off x="4458960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135A6E-0356-1A4B-8C45-F2C465597E5B}"/>
                </a:ext>
              </a:extLst>
            </p:cNvPr>
            <p:cNvSpPr txBox="1"/>
            <p:nvPr/>
          </p:nvSpPr>
          <p:spPr>
            <a:xfrm>
              <a:off x="5467490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31A9E4-B689-C34C-A0A1-24D98C8761B9}"/>
                </a:ext>
              </a:extLst>
            </p:cNvPr>
            <p:cNvSpPr txBox="1"/>
            <p:nvPr/>
          </p:nvSpPr>
          <p:spPr>
            <a:xfrm>
              <a:off x="3046458" y="3523536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F46EEAE-B4FA-B446-A324-5169E76CF525}"/>
                </a:ext>
              </a:extLst>
            </p:cNvPr>
            <p:cNvSpPr txBox="1"/>
            <p:nvPr/>
          </p:nvSpPr>
          <p:spPr>
            <a:xfrm>
              <a:off x="4054988" y="3523536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9BB3F6-5FB8-5440-83A2-C9DF27211DD3}"/>
                </a:ext>
              </a:extLst>
            </p:cNvPr>
            <p:cNvSpPr txBox="1"/>
            <p:nvPr/>
          </p:nvSpPr>
          <p:spPr>
            <a:xfrm>
              <a:off x="4949697" y="4352841"/>
              <a:ext cx="2568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AE89AB-70DF-184B-A502-E15F5379856C}"/>
                </a:ext>
              </a:extLst>
            </p:cNvPr>
            <p:cNvSpPr txBox="1"/>
            <p:nvPr/>
          </p:nvSpPr>
          <p:spPr>
            <a:xfrm>
              <a:off x="5958227" y="4352841"/>
              <a:ext cx="272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 panose="020B0302020104020203" pitchFamily="34" charset="-79"/>
                  <a:cs typeface="Gill Sans Light" panose="020B0302020104020203" pitchFamily="34" charset="-79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4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gill-sans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C1BE2A55-E0B4-9D4A-BC3B-61AA3D7CE71B}" vid="{17B29218-6A61-0241-B066-754774614D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gill-sans</Template>
  <TotalTime>22364</TotalTime>
  <Words>2655</Words>
  <Application>Microsoft Macintosh PowerPoint</Application>
  <PresentationFormat>Widescreen</PresentationFormat>
  <Paragraphs>696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Gill Sans Light</vt:lpstr>
      <vt:lpstr>Gill Sans SemiBold</vt:lpstr>
      <vt:lpstr>gill-sans</vt:lpstr>
      <vt:lpstr>ECE700.07: Game Theory with Engineering Applications</vt:lpstr>
      <vt:lpstr>Outline</vt:lpstr>
      <vt:lpstr>Extensive Form Games</vt:lpstr>
      <vt:lpstr>Example: Entry Deterrence Game</vt:lpstr>
      <vt:lpstr>Example: Investment in Duopoly </vt:lpstr>
      <vt:lpstr>Finite Perfect-Information Extensive Form Games</vt:lpstr>
      <vt:lpstr>History in Extensive Form Games</vt:lpstr>
      <vt:lpstr>Strategies in Extensive Form Games</vt:lpstr>
      <vt:lpstr>Randomized Strategies in Extensive Form Games</vt:lpstr>
      <vt:lpstr>Example: Sequential Matching Pennies</vt:lpstr>
      <vt:lpstr>Example: Entry Deterrence Game </vt:lpstr>
      <vt:lpstr>Subgames</vt:lpstr>
      <vt:lpstr>Matrix Representation of Subgames</vt:lpstr>
      <vt:lpstr>Subgame Perfect Equilibrium (SPE)</vt:lpstr>
      <vt:lpstr>Backward Induction for Finite Games</vt:lpstr>
      <vt:lpstr>SPE of Extensive Form Game and NE of Subgames</vt:lpstr>
      <vt:lpstr>Example: Stackleberg Model of Competition</vt:lpstr>
      <vt:lpstr>Example: Ultimatum Game</vt:lpstr>
      <vt:lpstr>SPE of Ultimatum Game </vt:lpstr>
      <vt:lpstr>Modified Ultimatum Game</vt:lpstr>
      <vt:lpstr>limitation of Backward Induction</vt:lpstr>
      <vt:lpstr>Example: Bargaining Game </vt:lpstr>
      <vt:lpstr>Backward Induction for Bargaining Game</vt:lpstr>
      <vt:lpstr>Example: Discounted Bargaining Game</vt:lpstr>
      <vt:lpstr>Unique SPE of Discounted Bargaining Game</vt:lpstr>
      <vt:lpstr>Stahl’s Bargaining Model (for Finite Horizon Games)</vt:lpstr>
      <vt:lpstr>Rubinstein’s Infinite Horizon Bargaining Model</vt:lpstr>
      <vt:lpstr>One-Shot Deviation Principle </vt:lpstr>
      <vt:lpstr>SPE for Rubinstein’s Model</vt:lpstr>
      <vt:lpstr>One-Shot Deviation Principle for Rubinstein’s Model</vt:lpstr>
      <vt:lpstr>Rubinstein’s Model for Symmetric Agents</vt:lpstr>
      <vt:lpstr>Imperfect Information Extensive Form Games</vt:lpstr>
      <vt:lpstr>Example: Imperfect Information Sequential Matching Pennies</vt:lpstr>
      <vt:lpstr>Finite Imperfect-Information Extensive Form Games</vt:lpstr>
      <vt:lpstr>Example: Poker-Like Game</vt:lpstr>
      <vt:lpstr>Example: Kune Poker</vt:lpstr>
      <vt:lpstr>Imperfect Recall, Mixed vs Behavioral Strategies</vt:lpstr>
      <vt:lpstr>Solving Extensive Form Games: Perfect vs Imperfect Information</vt:lpstr>
      <vt:lpstr>Example</vt:lpstr>
      <vt:lpstr>Subgame Perfection and Imperfect Information</vt:lpstr>
      <vt:lpstr>Questions?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with Engineering Applications</dc:title>
  <dc:creator>Seyed Majid Zahedi</dc:creator>
  <cp:lastModifiedBy>Seyed Majid Zahedi</cp:lastModifiedBy>
  <cp:revision>766</cp:revision>
  <cp:lastPrinted>2019-11-04T20:35:59Z</cp:lastPrinted>
  <dcterms:created xsi:type="dcterms:W3CDTF">2018-08-27T16:38:39Z</dcterms:created>
  <dcterms:modified xsi:type="dcterms:W3CDTF">2019-11-04T20:37:35Z</dcterms:modified>
</cp:coreProperties>
</file>