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9"/>
  </p:notesMasterIdLst>
  <p:sldIdLst>
    <p:sldId id="256" r:id="rId2"/>
    <p:sldId id="284" r:id="rId3"/>
    <p:sldId id="289" r:id="rId4"/>
    <p:sldId id="291" r:id="rId5"/>
    <p:sldId id="292" r:id="rId6"/>
    <p:sldId id="321" r:id="rId7"/>
    <p:sldId id="294" r:id="rId8"/>
    <p:sldId id="295" r:id="rId9"/>
    <p:sldId id="298" r:id="rId10"/>
    <p:sldId id="312" r:id="rId11"/>
    <p:sldId id="313" r:id="rId12"/>
    <p:sldId id="299" r:id="rId13"/>
    <p:sldId id="302" r:id="rId14"/>
    <p:sldId id="304" r:id="rId15"/>
    <p:sldId id="305" r:id="rId16"/>
    <p:sldId id="301" r:id="rId17"/>
    <p:sldId id="307" r:id="rId18"/>
    <p:sldId id="309" r:id="rId19"/>
    <p:sldId id="310" r:id="rId20"/>
    <p:sldId id="314" r:id="rId21"/>
    <p:sldId id="323" r:id="rId22"/>
    <p:sldId id="322" r:id="rId23"/>
    <p:sldId id="318" r:id="rId24"/>
    <p:sldId id="319" r:id="rId25"/>
    <p:sldId id="324" r:id="rId26"/>
    <p:sldId id="282" r:id="rId27"/>
    <p:sldId id="267" r:id="rId2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/>
    <p:restoredTop sz="91573"/>
  </p:normalViewPr>
  <p:slideViewPr>
    <p:cSldViewPr snapToGrid="0" snapToObjects="1">
      <p:cViewPr varScale="1">
        <p:scale>
          <a:sx n="99" d="100"/>
          <a:sy n="99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1A90-CCB8-6046-9E88-9D9F3235ED80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3D02-C79D-2E40-8124-386820800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51B06-6896-894F-82D4-314CCEEB803E}"/>
              </a:ext>
            </a:extLst>
          </p:cNvPr>
          <p:cNvCxnSpPr>
            <a:cxnSpLocks/>
          </p:cNvCxnSpPr>
          <p:nvPr/>
        </p:nvCxnSpPr>
        <p:spPr>
          <a:xfrm>
            <a:off x="838200" y="3317875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133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9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444C6-8BA7-F348-B554-02FE28B7E8CD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7"/>
            <a:ext cx="10515600" cy="986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8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3296B-3030-CE4B-AA58-2470CAA71537}"/>
              </a:ext>
            </a:extLst>
          </p:cNvPr>
          <p:cNvCxnSpPr>
            <a:cxnSpLocks/>
          </p:cNvCxnSpPr>
          <p:nvPr/>
        </p:nvCxnSpPr>
        <p:spPr>
          <a:xfrm>
            <a:off x="838200" y="3983038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59500"/>
            <a:ext cx="105156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294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0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D0F70-B1F2-A04C-A71E-4D79596A566A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1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8850"/>
          </a:xfr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50336"/>
            <a:ext cx="9144000" cy="487171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subsubtitle</a:t>
            </a:r>
            <a:r>
              <a:rPr lang="en-US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7083-2B07-0D4A-A034-844D4EC62AC5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726558-7E3F-3B4C-A91F-04F9FC4A5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431494"/>
            <a:ext cx="9144000" cy="818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360" b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244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3173"/>
            <a:ext cx="9144000" cy="2049518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8206"/>
            <a:ext cx="9144000" cy="7698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97083-2B07-0D4A-A034-844D4EC62AC5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00C37A-44F7-6542-A25A-B34495E08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08500"/>
            <a:ext cx="9144000" cy="110402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BB83F7-EA5F-5543-B20B-ABA60310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12725"/>
            <a:ext cx="10515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BD95D-79E2-A442-9AE8-74F683DF6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1"/>
            <a:ext cx="10515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73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73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bg2">
              <a:lumMod val="25000"/>
            </a:schemeClr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ocw.mit.edu/courses/electrical-engineering-and-computer-science/6-254-game-theory-with-engineering-applications-spring-2010/index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A81D-E09A-FD43-A642-B33863D66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ECE700.07: Game Theory with</a:t>
            </a:r>
            <a:br>
              <a:rPr lang="en-US" dirty="0"/>
            </a:br>
            <a:r>
              <a:rPr lang="en-US" dirty="0"/>
              <a:t>Engineering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3B03B-EFD1-7145-A11D-441F9D708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Seyed Majid Zahedi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934A0-9477-904D-8E86-D615AADE4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6: </a:t>
            </a:r>
            <a:r>
              <a:rPr lang="en-CA" dirty="0"/>
              <a:t>Repeated Games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C8EBE-4575-A342-8315-A46FCADF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2" b="15112"/>
          <a:stretch/>
        </p:blipFill>
        <p:spPr>
          <a:xfrm>
            <a:off x="4831411" y="5215564"/>
            <a:ext cx="2736000" cy="12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E80A-0B30-EB48-A3AA-0A429903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 in Finitely Repeated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8AFC6-BEE6-794D-A62F-9914317D6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has multiple equilibria,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does not have unique SPE</a:t>
                </a:r>
              </a:p>
              <a:p>
                <a:r>
                  <a:rPr lang="en-CA" dirty="0"/>
                  <a:t>Consider following example 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/>
                  <a:t>Stage game has two pure NE: (y, y) and (z, z)</a:t>
                </a:r>
              </a:p>
              <a:p>
                <a:r>
                  <a:rPr lang="en-CA" dirty="0"/>
                  <a:t>Socially optimal outcome, (x, x), is not equilibrium </a:t>
                </a:r>
              </a:p>
              <a:p>
                <a:r>
                  <a:rPr lang="en-CA" dirty="0"/>
                  <a:t>In twice repeated play, we can support (x, x) in first round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8AFC6-BEE6-794D-A62F-9914317D6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A878FA-9EEA-C043-A252-D80423238EA2}"/>
              </a:ext>
            </a:extLst>
          </p:cNvPr>
          <p:cNvGraphicFramePr>
            <a:graphicFrameLocks noGrp="1"/>
          </p:cNvGraphicFramePr>
          <p:nvPr/>
        </p:nvGraphicFramePr>
        <p:xfrm>
          <a:off x="7300316" y="2489200"/>
          <a:ext cx="4053484" cy="1541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371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013371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013371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  <a:gridCol w="1013371">
                  <a:extLst>
                    <a:ext uri="{9D8B030D-6E8A-4147-A177-3AD203B41FA5}">
                      <a16:colId xmlns:a16="http://schemas.microsoft.com/office/drawing/2014/main" val="4119127808"/>
                    </a:ext>
                  </a:extLst>
                </a:gridCol>
              </a:tblGrid>
              <a:tr h="428404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"/>
                        </a:rPr>
                        <a:t>         Agent 2</a:t>
                      </a:r>
                    </a:p>
                    <a:p>
                      <a:pPr algn="just"/>
                      <a:r>
                        <a:rPr lang="en-US" sz="1200" dirty="0">
                          <a:latin typeface=""/>
                        </a:rPr>
                        <a:t>Agent 1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x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y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z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711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x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(3, 3)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(0, 4)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(-2, 0)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711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y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(4, 0)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(1, 1)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(-2, 0)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  <a:tr h="3711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z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(0, -2)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(0, -2)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"/>
                        </a:rPr>
                        <a:t>(-1, -1)</a:t>
                      </a:r>
                    </a:p>
                  </a:txBody>
                  <a:tcPr marL="50692" marR="50692" marT="25346" marB="25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57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1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EA2C-1056-434B-B3FE-B7C8EBEB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 in Finitely Repeated Games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009DD6-D45B-524B-95E0-C82F2248B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TS strategy</a:t>
                </a:r>
              </a:p>
              <a:p>
                <a:pPr lvl="1"/>
                <a:r>
                  <a:rPr lang="en-CA" dirty="0"/>
                  <a:t>Play x in first round </a:t>
                </a:r>
              </a:p>
              <a:p>
                <a:pPr lvl="1"/>
                <a:r>
                  <a:rPr lang="en-CA" dirty="0"/>
                  <a:t>Play y in second round if opponent played x; otherwise, play z</a:t>
                </a:r>
              </a:p>
              <a:p>
                <a:r>
                  <a:rPr lang="en-CA" dirty="0"/>
                  <a:t>We can use one-shot deviation principle</a:t>
                </a:r>
              </a:p>
              <a:p>
                <a:pPr lvl="1"/>
                <a:r>
                  <a:rPr lang="en-CA" dirty="0"/>
                  <a:t>For simplicity, 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Playing x first and y next leads to utility of 4</a:t>
                </a:r>
              </a:p>
              <a:p>
                <a:pPr lvl="1"/>
                <a:r>
                  <a:rPr lang="en-CA" dirty="0"/>
                  <a:t>Playing y first triggers opponent to play z next, which leads to utility 3</a:t>
                </a:r>
              </a:p>
              <a:p>
                <a:pPr lvl="1"/>
                <a:r>
                  <a:rPr lang="en-CA" dirty="0"/>
                  <a:t>Deviation is not profitable!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009DD6-D45B-524B-95E0-C82F2248B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7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5743-8559-4841-A8C8-BF9F8837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Repetition Can Lead to Bad Outcomes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3403C-E078-BD46-A73D-BD4CC1DB6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Consider this game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CA" sz="2400" dirty="0"/>
                  <a:t>Strategy x strictly dominates y and z for both agents</a:t>
                </a:r>
              </a:p>
              <a:p>
                <a:r>
                  <a:rPr lang="en-CA" sz="2400" dirty="0"/>
                  <a:t>Unique Nash equilibrium of stage game is (x, x)</a:t>
                </a:r>
              </a:p>
              <a:p>
                <a:r>
                  <a:rPr lang="en-CA" sz="2400" dirty="0"/>
                  <a:t>If </a:t>
                </a:r>
                <a14:m>
                  <m:oMath xmlns:m="http://schemas.openxmlformats.org/officeDocument/2006/math">
                    <m:r>
                      <a:rPr lang="el-GR" sz="2000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l-GR" sz="2400" dirty="0"/>
                  <a:t>, </a:t>
                </a:r>
                <a:r>
                  <a:rPr lang="en-CA" sz="2400" dirty="0"/>
                  <a:t>this game has SPE in which (y, y) is played in every round</a:t>
                </a:r>
              </a:p>
              <a:p>
                <a:r>
                  <a:rPr lang="en-CA" sz="2400" dirty="0"/>
                  <a:t>It is supported by slightly more complicated strategy than grim trigger</a:t>
                </a:r>
              </a:p>
              <a:p>
                <a:pPr lvl="1"/>
                <a:r>
                  <a:rPr lang="en-CA" sz="2000" dirty="0"/>
                  <a:t>I. Play y in every round unless someone deviates, then go to II</a:t>
                </a:r>
              </a:p>
              <a:p>
                <a:pPr lvl="1"/>
                <a:r>
                  <a:rPr lang="en-CA" sz="2000" dirty="0"/>
                  <a:t>II. Play z. If no one deviates go to I. If someone deviates stay in II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3403C-E078-BD46-A73D-BD4CC1DB6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C4367C-9D6C-5A4B-B29F-D406B85F4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63439"/>
              </p:ext>
            </p:extLst>
          </p:nvPr>
        </p:nvGraphicFramePr>
        <p:xfrm>
          <a:off x="4291808" y="2084142"/>
          <a:ext cx="3608384" cy="1372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096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902096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902096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  <a:gridCol w="902096">
                  <a:extLst>
                    <a:ext uri="{9D8B030D-6E8A-4147-A177-3AD203B41FA5}">
                      <a16:colId xmlns:a16="http://schemas.microsoft.com/office/drawing/2014/main" val="4119127808"/>
                    </a:ext>
                  </a:extLst>
                </a:gridCol>
              </a:tblGrid>
              <a:tr h="381362"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latin typeface=""/>
                        </a:rPr>
                        <a:t>        Agent 2</a:t>
                      </a:r>
                    </a:p>
                    <a:p>
                      <a:pPr algn="just"/>
                      <a:r>
                        <a:rPr lang="en-US" sz="1100" dirty="0">
                          <a:latin typeface=""/>
                        </a:rPr>
                        <a:t>Agent 1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x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y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z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303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x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(2, 2)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(2, 1)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(0, 0)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303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y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(1, 2)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(1, 1)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(-1, 0)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  <a:tr h="3303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z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(0, 0)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(0, -1)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(-1, -1)</a:t>
                      </a:r>
                    </a:p>
                  </a:txBody>
                  <a:tcPr marL="45126" marR="45126" marT="22563" marB="225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57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1B4A-4C2C-FD4A-B459-4F220DFB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Feasible and Individually Rational Utilities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4FC25-408E-C84D-AB84-F185467E3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rgbClr val="FF0000"/>
                        </a:solidFill>
                      </a:rPr>
                      <m:t>Convex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rgbClr val="FF0000"/>
                        </a:solidFill>
                      </a:rPr>
                      <m:t>hull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ℐ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there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exists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such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that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CA" dirty="0"/>
                  <a:t>Utility in repeated game is just a weighted average of utilities in stage game</a:t>
                </a:r>
                <a:endParaRPr lang="en-US" dirty="0"/>
              </a:p>
              <a:p>
                <a:r>
                  <a:rPr lang="en-CA" dirty="0"/>
                  <a:t>Note that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ℐ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there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exists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such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that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CA" dirty="0"/>
                  <a:t>Recall </a:t>
                </a:r>
                <a:r>
                  <a:rPr lang="en-CA" dirty="0">
                    <a:solidFill>
                      <a:srgbClr val="FF0000"/>
                    </a:solidFill>
                  </a:rPr>
                  <a:t>minmax value </a:t>
                </a:r>
                <a:r>
                  <a:rPr lang="en-CA" dirty="0"/>
                  <a:t>of agent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endParaRPr lang="en-CA" dirty="0"/>
              </a:p>
              <a:p>
                <a:r>
                  <a:rPr lang="en-CA" dirty="0"/>
                  <a:t>Also recall minmax strategy against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CA" dirty="0"/>
                  <a:t>Utility vector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ℐ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dirty="0"/>
                  <a:t> is </a:t>
                </a:r>
                <a:r>
                  <a:rPr lang="en-CA" dirty="0">
                    <a:solidFill>
                      <a:srgbClr val="FF0000"/>
                    </a:solidFill>
                  </a:rPr>
                  <a:t>strictly individually rational </a:t>
                </a:r>
                <a:r>
                  <a:rPr lang="en-CA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34FC25-408E-C84D-AB84-F185467E3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40B0E94-E486-2841-A29C-86D44AA88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64" y="3790806"/>
            <a:ext cx="3371273" cy="473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87098-92B4-9C4A-AC94-52962CB1F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273" y="4901985"/>
            <a:ext cx="4179455" cy="5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9F34-EE92-3E47-9E8D-046BF85A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7FC92-E025-F144-946F-3731EED6D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What is minimax value of agent 1?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 denote probability that agent 2 chooses L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CA" dirty="0"/>
                  <a:t> </a:t>
                </a:r>
                <a:endParaRPr lang="fa-IR" dirty="0"/>
              </a:p>
              <a:p>
                <a:pPr lvl="1">
                  <a:lnSpc>
                    <a:spcPct val="150000"/>
                  </a:lnSpc>
                </a:pPr>
                <a:r>
                  <a:rPr lang="fa-IR" dirty="0"/>
                  <a:t> </a:t>
                </a:r>
                <a:endParaRPr lang="en-CA" dirty="0"/>
              </a:p>
              <a:p>
                <a:r>
                  <a:rPr lang="en-CA" dirty="0"/>
                  <a:t>What is minimax value of agent 2</a:t>
                </a:r>
                <a:r>
                  <a:rPr lang="en-US" dirty="0"/>
                  <a:t>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denote probabilities that agent 1 chooses U and M, respectively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7FC92-E025-F144-946F-3731EED6D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4C8BDB-C7A2-334A-99A7-7ADD3D771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56833"/>
              </p:ext>
            </p:extLst>
          </p:nvPr>
        </p:nvGraphicFramePr>
        <p:xfrm>
          <a:off x="7906755" y="1676401"/>
          <a:ext cx="3447045" cy="174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015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149015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149015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485747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"/>
                        </a:rPr>
                        <a:t>            Agent 2</a:t>
                      </a:r>
                    </a:p>
                    <a:p>
                      <a:pPr algn="just"/>
                      <a:r>
                        <a:rPr lang="en-US" sz="1200" dirty="0">
                          <a:latin typeface=""/>
                        </a:rPr>
                        <a:t>Agent 1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L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R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U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(-2, 2)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(1, -2)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M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(1, -2)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(-2, 2)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  <a:tr h="420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D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(0, 1)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(0, 1)</a:t>
                      </a:r>
                    </a:p>
                  </a:txBody>
                  <a:tcPr marL="57478" marR="57478" marT="28739" marB="28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57152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CFCCA3-975B-0041-8B47-7B30555E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3564218"/>
            <a:ext cx="17907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D495EA-445D-FA40-AEAF-E69130C6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5365750"/>
            <a:ext cx="5803900" cy="444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43EAA-7B45-A141-B5C1-CE01ECBF0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0" y="5970270"/>
            <a:ext cx="2146300" cy="33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77BBF-5F49-D24D-931F-A89D27398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2985098"/>
            <a:ext cx="4699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B0E3-D34E-CC42-A5D4-E7ED85F7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Minmax Utility Lower Bounds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24EB7-B125-DF49-AB88-35F19F649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[Theorem]</a:t>
                </a:r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400" dirty="0"/>
                  <a:t> </a:t>
                </a:r>
                <a:r>
                  <a:rPr lang="en-CA" dirty="0"/>
                  <a:t>is NE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400" dirty="0"/>
                  <a:t> </a:t>
                </a:r>
                <a:r>
                  <a:rPr lang="en-CA" dirty="0"/>
                  <a:t>is 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CA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[Proof]</a:t>
                </a:r>
              </a:p>
              <a:p>
                <a:r>
                  <a:rPr lang="en-CA" dirty="0"/>
                  <a:t>Agent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can always guarantee herself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in stage game and also in each round of repeated game, meaning that she can always achieve at least this utility against even most adversarial opponents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24EB7-B125-DF49-AB88-35F19F649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3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7E19-62EE-EE4A-B608-8FE3D543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Nash Folk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E45FB-069C-B745-B98A-6343B2491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[Nash Folk Theorem]</a:t>
                </a:r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is feasible and strictly individually rational, then there exists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bar>
                    <m:r>
                      <a:rPr lang="en-US" sz="240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400" dirty="0"/>
                  <a:t>, </a:t>
                </a:r>
                <a:r>
                  <a:rPr lang="en-CA" dirty="0"/>
                  <a:t>such that for all </a:t>
                </a:r>
                <a14:m>
                  <m:oMath xmlns:m="http://schemas.openxmlformats.org/officeDocument/2006/math">
                    <m:r>
                      <a:rPr lang="el-GR" sz="2400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&gt;</m:t>
                    </m:r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bar>
                  </m:oMath>
                </a14:m>
                <a:r>
                  <a:rPr lang="el-GR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CA" dirty="0"/>
                  <a:t> has NE with utilities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[Proof]</a:t>
                </a:r>
              </a:p>
              <a:p>
                <a:r>
                  <a:rPr lang="en-CA" dirty="0"/>
                  <a:t>Suppose for simplicity that there exists pure 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(otherwise, proof is more involved)</a:t>
                </a:r>
              </a:p>
              <a:p>
                <a:r>
                  <a:rPr lang="en-US" dirty="0"/>
                  <a:t>Consider </a:t>
                </a:r>
                <a:r>
                  <a:rPr lang="en-CA" dirty="0"/>
                  <a:t>following grim trigger strategy for agent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CA" dirty="0"/>
                  <a:t>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as long as no one deviates</a:t>
                </a:r>
              </a:p>
              <a:p>
                <a:pPr lvl="1"/>
                <a:r>
                  <a:rPr lang="en-CA" dirty="0"/>
                  <a:t>If some agent </a:t>
                </a:r>
                <a14:m>
                  <m:oMath xmlns:m="http://schemas.openxmlformats.org/officeDocument/2006/math"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/>
                  <a:t> deviates, then play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CA" dirty="0"/>
                  <a:t> thereafter</a:t>
                </a: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sz="2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plays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, her utility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E45FB-069C-B745-B98A-6343B2491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35" r="-1689" b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8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618D-F4F8-5D4A-85FE-9144F0D8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Proof of Nash Folk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755768-D219-ED42-8558-91235A50F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We can use one-shot deviation principle</a:t>
                </a:r>
              </a:p>
              <a:p>
                <a:r>
                  <a:rPr lang="en-CA" sz="2400" dirty="0"/>
                  <a:t>Suppose </a:t>
                </a:r>
                <a14:m>
                  <m:oMath xmlns:m="http://schemas.openxmlformats.org/officeDocument/2006/math"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 deviates from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400" dirty="0"/>
                  <a:t> in round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A" sz="2400" dirty="0"/>
                  <a:t> </a:t>
                </a:r>
              </a:p>
              <a:p>
                <a:r>
                  <a:rPr lang="en-CA" sz="24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CA" sz="2400" dirty="0"/>
              </a:p>
              <a:p>
                <a:r>
                  <a:rPr lang="en-US" sz="2400" dirty="0"/>
                  <a:t>We have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CA" sz="2400" dirty="0"/>
                  <a:t>Following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400" dirty="0"/>
                  <a:t> will be optimal if </a:t>
                </a:r>
              </a:p>
              <a:p>
                <a:pPr lvl="1"/>
                <a:endParaRPr lang="en-CA" sz="2000" dirty="0"/>
              </a:p>
              <a:p>
                <a:pPr marL="457200" lvl="1" indent="0">
                  <a:buNone/>
                </a:pPr>
                <a:endParaRPr lang="en-CA" sz="2000" dirty="0"/>
              </a:p>
              <a:p>
                <a:r>
                  <a:rPr lang="en-US" sz="2400" dirty="0"/>
                  <a:t>This means,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 if 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755768-D219-ED42-8558-91235A50F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B558407-76AD-4C48-873B-5B6A4C8DA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09" y="3668249"/>
            <a:ext cx="8047182" cy="311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FDA5E-A11D-9D42-BF54-951C34D75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409" y="4573716"/>
            <a:ext cx="4491182" cy="738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F69A8-3A99-3C43-9037-858637439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045" y="5906365"/>
            <a:ext cx="2389909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60B3-711A-0F45-ABF0-B90DAFB7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Problems with Nash Folk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A601B-5A41-3F4A-B4AB-9800E08962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Any utility can be achieved when agents are </a:t>
                </a:r>
                <a:r>
                  <a:rPr lang="en-CA" dirty="0">
                    <a:solidFill>
                      <a:srgbClr val="FF0000"/>
                    </a:solidFill>
                  </a:rPr>
                  <a:t>patient enough</a:t>
                </a:r>
              </a:p>
              <a:p>
                <a:r>
                  <a:rPr lang="en-CA" dirty="0"/>
                  <a:t>NE involves non-forgiving TS which may be costly for </a:t>
                </a:r>
                <a:r>
                  <a:rPr lang="en-US" dirty="0"/>
                  <a:t>punishers</a:t>
                </a:r>
                <a:endParaRPr lang="en-CA" dirty="0"/>
              </a:p>
              <a:p>
                <a:r>
                  <a:rPr lang="en-CA" dirty="0"/>
                  <a:t>NE may include </a:t>
                </a:r>
                <a:r>
                  <a:rPr lang="en-CA" dirty="0">
                    <a:solidFill>
                      <a:srgbClr val="FF0000"/>
                    </a:solidFill>
                  </a:rPr>
                  <a:t>non-credible threats</a:t>
                </a:r>
              </a:p>
              <a:p>
                <a:r>
                  <a:rPr lang="en-CA" dirty="0"/>
                  <a:t>NE may not be subgame perfect</a:t>
                </a:r>
              </a:p>
              <a:p>
                <a:r>
                  <a:rPr lang="en-CA" dirty="0"/>
                  <a:t>Example:</a:t>
                </a:r>
              </a:p>
              <a:p>
                <a:pPr lvl="1"/>
                <a:r>
                  <a:rPr lang="en-CA" dirty="0"/>
                  <a:t>Unique NE in this game is (D, L)</a:t>
                </a:r>
              </a:p>
              <a:p>
                <a:pPr lvl="1"/>
                <a:r>
                  <a:rPr lang="en-CA" dirty="0"/>
                  <a:t>Minmax values are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Minmax strategy against agent 1 requires agent 2 to play R </a:t>
                </a:r>
              </a:p>
              <a:p>
                <a:pPr lvl="1"/>
                <a:r>
                  <a:rPr lang="en-CA" dirty="0"/>
                  <a:t>R is strictly dominated by L for agent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A601B-5A41-3F4A-B4AB-9800E08962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0E6EF0-3214-ED44-BE7C-605A6D059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31253"/>
              </p:ext>
            </p:extLst>
          </p:nvPr>
        </p:nvGraphicFramePr>
        <p:xfrm>
          <a:off x="7802689" y="3594100"/>
          <a:ext cx="3563811" cy="1372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7937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187937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187937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02202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"/>
                        </a:rPr>
                        <a:t>         Agent 2</a:t>
                      </a:r>
                    </a:p>
                    <a:p>
                      <a:pPr algn="just"/>
                      <a:r>
                        <a:rPr lang="en-US" sz="1400" dirty="0">
                          <a:latin typeface=""/>
                        </a:rPr>
                        <a:t>Agent 1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L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R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U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(6, 6)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-100)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D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(7, 1)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-100)</a:t>
                      </a:r>
                    </a:p>
                  </a:txBody>
                  <a:tcPr marL="59425" marR="59425" marT="29712" marB="29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FD06-BC7A-6848-A6F5-4A285460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Subgame Perfect Folk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1DF4-EED2-EC4B-AD3E-E11CA37F6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sz="2400" dirty="0">
                    <a:solidFill>
                      <a:srgbClr val="FF0000"/>
                    </a:solidFill>
                  </a:rPr>
                  <a:t>[Theorem]</a:t>
                </a:r>
              </a:p>
              <a:p>
                <a:r>
                  <a:rPr lang="en-CA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400" dirty="0"/>
                  <a:t> be NE of stage game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400" dirty="0"/>
                  <a:t> with utilities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CA" sz="2400" dirty="0"/>
              </a:p>
              <a:p>
                <a:r>
                  <a:rPr lang="en-CA" sz="2400" dirty="0"/>
                  <a:t>For any feasible utility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CA" sz="2400" dirty="0"/>
                  <a:t>, there exists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bar>
                    <m:r>
                      <a:rPr lang="en-US" sz="200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&gt;</m:t>
                    </m:r>
                    <m:bar>
                      <m:bar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bar>
                  </m:oMath>
                </a14:m>
                <a:r>
                  <a:rPr lang="en-CA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CA" sz="2400" dirty="0"/>
                  <a:t> has SPE with utilities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sz="2400" dirty="0"/>
              </a:p>
              <a:p>
                <a:pPr marL="0" indent="0">
                  <a:buNone/>
                </a:pPr>
                <a:r>
                  <a:rPr lang="en-CA" sz="2400" dirty="0">
                    <a:solidFill>
                      <a:srgbClr val="FF0000"/>
                    </a:solidFill>
                  </a:rPr>
                  <a:t>[Proof]</a:t>
                </a:r>
              </a:p>
              <a:p>
                <a:r>
                  <a:rPr lang="en-CA" sz="2400" dirty="0"/>
                  <a:t>Simply construct non-forgiving TS with punishment by static NE</a:t>
                </a:r>
              </a:p>
              <a:p>
                <a:r>
                  <a:rPr lang="en-CA" sz="2400" dirty="0"/>
                  <a:t>Punishments are therefore subgame perfect </a:t>
                </a:r>
              </a:p>
              <a:p>
                <a:r>
                  <a:rPr lang="en-CA" sz="2400" dirty="0"/>
                  <a:t>For </a:t>
                </a:r>
                <a14:m>
                  <m:oMath xmlns:m="http://schemas.openxmlformats.org/officeDocument/2006/math">
                    <m:r>
                      <a:rPr lang="el-GR" sz="2000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CA" sz="2400" dirty="0"/>
                  <a:t>sufficiently close to 1, it is better for each agent </a:t>
                </a:r>
                <a14:m>
                  <m:oMath xmlns:m="http://schemas.openxmlformats.org/officeDocument/2006/math"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400" dirty="0"/>
                  <a:t> rather than deviate and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2400" dirty="0"/>
                  <a:t> forever thereafter </a:t>
                </a:r>
              </a:p>
              <a:p>
                <a:r>
                  <a:rPr lang="en-CA" sz="2400" dirty="0"/>
                  <a:t>This shows that any utility higher than NE utilities can be sustained as SPE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1DF4-EED2-EC4B-AD3E-E11CA37F6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5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CD8787-8DDD-C847-B42D-E611D88F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99E9A-4BF6-394D-8E16-CC75FBA7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Finitely and infinitely repeated games w/ and w/o perfect monitoring</a:t>
            </a:r>
          </a:p>
          <a:p>
            <a:r>
              <a:rPr lang="en-US" dirty="0"/>
              <a:t>Trigger strategies</a:t>
            </a:r>
          </a:p>
          <a:p>
            <a:r>
              <a:rPr lang="en-US" dirty="0"/>
              <a:t>Folk theorems</a:t>
            </a:r>
          </a:p>
          <a:p>
            <a:endParaRPr lang="en-US" dirty="0"/>
          </a:p>
          <a:p>
            <a:r>
              <a:rPr lang="en-US" dirty="0"/>
              <a:t>Readings:</a:t>
            </a:r>
          </a:p>
          <a:p>
            <a:pPr lvl="1"/>
            <a:r>
              <a:rPr lang="en-CA" dirty="0"/>
              <a:t>MAS Sec. 6.1, GT Sec. 5.1 and 5.5 </a:t>
            </a:r>
          </a:p>
        </p:txBody>
      </p:sp>
    </p:spTree>
    <p:extLst>
      <p:ext uri="{BB962C8B-B14F-4D97-AF65-F5344CB8AC3E}">
        <p14:creationId xmlns:p14="http://schemas.microsoft.com/office/powerpoint/2010/main" val="2863811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BAA9-9F1E-8C41-A5DB-E151CD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Repeated Games with Imperfect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CC3F6-229D-2345-B2F0-D3E47CE43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At each round, </a:t>
                </a:r>
                <a:r>
                  <a:rPr lang="en-CA" dirty="0">
                    <a:solidFill>
                      <a:srgbClr val="FF0000"/>
                    </a:solidFill>
                  </a:rPr>
                  <a:t>all agents</a:t>
                </a:r>
                <a:r>
                  <a:rPr lang="en-CA" dirty="0"/>
                  <a:t> observe some </a:t>
                </a:r>
                <a:r>
                  <a:rPr lang="en-CA" dirty="0">
                    <a:solidFill>
                      <a:srgbClr val="FF0000"/>
                    </a:solidFill>
                  </a:rPr>
                  <a:t>public outcome</a:t>
                </a:r>
                <a:r>
                  <a:rPr lang="en-CA" dirty="0"/>
                  <a:t>, which is </a:t>
                </a:r>
                <a:r>
                  <a:rPr lang="en-CA" dirty="0">
                    <a:solidFill>
                      <a:srgbClr val="FF0000"/>
                    </a:solidFill>
                  </a:rPr>
                  <a:t>correlated</a:t>
                </a:r>
                <a:r>
                  <a:rPr lang="en-CA" dirty="0"/>
                  <a:t> with stage game actions</a:t>
                </a:r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denote publicly observed outcome</a:t>
                </a:r>
              </a:p>
              <a:p>
                <a:r>
                  <a:rPr lang="en-CA" dirty="0"/>
                  <a:t>Each strategy profile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induces </a:t>
                </a:r>
                <a:r>
                  <a:rPr lang="en-CA" dirty="0">
                    <a:solidFill>
                      <a:srgbClr val="FF0000"/>
                    </a:solidFill>
                  </a:rPr>
                  <a:t>probability distribution </a:t>
                </a:r>
                <a:r>
                  <a:rPr lang="en-CA" dirty="0"/>
                  <a:t>over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CA" dirty="0"/>
                  <a:t> denote probability distribution of </a:t>
                </a:r>
                <a14:m>
                  <m:oMath xmlns:m="http://schemas.openxmlformats.org/officeDocument/2006/math">
                    <m:r>
                      <a:rPr lang="en-CA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/>
                  <a:t> under action profile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 </a:t>
                </a:r>
              </a:p>
              <a:p>
                <a:r>
                  <a:rPr lang="en-CA" dirty="0">
                    <a:solidFill>
                      <a:srgbClr val="FF0000"/>
                    </a:solidFill>
                  </a:rPr>
                  <a:t>Public information </a:t>
                </a:r>
                <a:r>
                  <a:rPr lang="en-CA" dirty="0"/>
                  <a:t>at round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A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d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CA" dirty="0"/>
                  <a:t>Strategy of agent </a:t>
                </a:r>
                <a14:m>
                  <m:oMath xmlns:m="http://schemas.openxmlformats.org/officeDocument/2006/math">
                    <m:r>
                      <a:rPr lang="en-CA" sz="24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is </a:t>
                </a:r>
                <a:r>
                  <a:rPr lang="en-CA" dirty="0">
                    <a:solidFill>
                      <a:srgbClr val="FF0000"/>
                    </a:solidFill>
                  </a:rPr>
                  <a:t>sequence of maps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CC3F6-229D-2345-B2F0-D3E47CE43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5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BAA9-9F1E-8C41-A5DB-E151CD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Repeated Games with Imperfect Monitoring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CC3F6-229D-2345-B2F0-D3E47CE43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Each agent’s utility depends </a:t>
                </a:r>
                <a:r>
                  <a:rPr lang="en-CA" u="sng" dirty="0">
                    <a:solidFill>
                      <a:srgbClr val="FF0000"/>
                    </a:solidFill>
                  </a:rPr>
                  <a:t>only</a:t>
                </a:r>
                <a:r>
                  <a:rPr lang="en-CA" dirty="0"/>
                  <a:t> on her own action and public outcome</a:t>
                </a:r>
              </a:p>
              <a:p>
                <a:pPr lvl="1"/>
                <a:r>
                  <a:rPr lang="en-CA" dirty="0"/>
                  <a:t>Dependence on actions of others is through their effect on distribution of 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/>
                  <a:t> </a:t>
                </a:r>
              </a:p>
              <a:p>
                <a:r>
                  <a:rPr lang="en-CA" dirty="0"/>
                  <a:t>Agent 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’s realized utility at round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A" dirty="0"/>
                  <a:t> is</a:t>
                </a:r>
              </a:p>
              <a:p>
                <a:pPr lvl="2"/>
                <a:endParaRPr lang="en-CA" dirty="0"/>
              </a:p>
              <a:p>
                <a:pPr lvl="2"/>
                <a:endParaRPr lang="en-US" dirty="0"/>
              </a:p>
              <a:p>
                <a:r>
                  <a:rPr lang="en-CA" dirty="0"/>
                  <a:t>Given 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dirty="0"/>
                  <a:t>, agent </a:t>
                </a:r>
                <a14:m>
                  <m:oMath xmlns:m="http://schemas.openxmlformats.org/officeDocument/2006/math">
                    <m:r>
                      <a:rPr lang="en-CA" sz="24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’s expected utility is</a:t>
                </a:r>
              </a:p>
              <a:p>
                <a:pPr lvl="2"/>
                <a:endParaRPr lang="en-CA" dirty="0"/>
              </a:p>
              <a:p>
                <a:pPr lvl="2"/>
                <a:endParaRPr lang="en-CA" dirty="0"/>
              </a:p>
              <a:p>
                <a:r>
                  <a:rPr lang="en-CA" dirty="0"/>
                  <a:t>Agent </a:t>
                </a:r>
                <a14:m>
                  <m:oMath xmlns:m="http://schemas.openxmlformats.org/officeDocument/2006/math">
                    <m:r>
                      <a:rPr lang="en-CA" sz="24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’s average discounted utility for sequence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is  </a:t>
                </a:r>
                <a:endParaRPr lang="en-US" dirty="0"/>
              </a:p>
              <a:p>
                <a:pPr lvl="2"/>
                <a:endParaRPr lang="en-CA" dirty="0"/>
              </a:p>
              <a:p>
                <a:pPr lvl="2"/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CC3F6-229D-2345-B2F0-D3E47CE43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CE1E096-E1A0-1543-B376-586B4046C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53" y="3352800"/>
            <a:ext cx="1420091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22D1F9-C89C-2A49-B481-C80BE7481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16" y="4568667"/>
            <a:ext cx="4537364" cy="669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1DA66-B59E-824B-829C-589E26DB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598" y="5900659"/>
            <a:ext cx="3352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BAA9-9F1E-8C41-A5DB-E151CD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Cournot Competition with Noisy Demand</a:t>
            </a:r>
            <a:br>
              <a:rPr lang="en-CA" dirty="0"/>
            </a:br>
            <a:r>
              <a:rPr lang="en-CA" sz="1800" dirty="0"/>
              <a:t>[Green and Porter, Noncooperative Collusion under Imperfect Price Information, 1984]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CC3F6-229D-2345-B2F0-D3E47CE43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Firms set production levels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d>
                      </m:sup>
                    </m:sSubSup>
                    <m:r>
                      <a:rPr lang="en-US" sz="240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CA" dirty="0"/>
                  <a:t> </a:t>
                </a:r>
                <a:r>
                  <a:rPr lang="en-CA" dirty="0">
                    <a:solidFill>
                      <a:srgbClr val="FF0000"/>
                    </a:solidFill>
                  </a:rPr>
                  <a:t>privately</a:t>
                </a:r>
                <a:r>
                  <a:rPr lang="en-CA" dirty="0"/>
                  <a:t> at round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CA" dirty="0"/>
              </a:p>
              <a:p>
                <a:r>
                  <a:rPr lang="en-CA" dirty="0"/>
                  <a:t>Firms do not observe each other’s output levels</a:t>
                </a:r>
              </a:p>
              <a:p>
                <a:r>
                  <a:rPr lang="en-CA" dirty="0"/>
                  <a:t>Market demand is </a:t>
                </a:r>
                <a:r>
                  <a:rPr lang="en-CA" dirty="0">
                    <a:solidFill>
                      <a:srgbClr val="FF0000"/>
                    </a:solidFill>
                  </a:rPr>
                  <a:t>stochastic</a:t>
                </a:r>
              </a:p>
              <a:p>
                <a:r>
                  <a:rPr lang="en-CA" dirty="0"/>
                  <a:t>Market price depends on total production and market demand</a:t>
                </a:r>
              </a:p>
              <a:p>
                <a:r>
                  <a:rPr lang="en-CA" dirty="0"/>
                  <a:t>Low price could be due to high production or low demand</a:t>
                </a:r>
              </a:p>
              <a:p>
                <a:r>
                  <a:rPr lang="en-CA" dirty="0"/>
                  <a:t>Firms utility depends on their own production and market price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CC3F6-229D-2345-B2F0-D3E47CE43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2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5F02-3704-464C-9B1B-4B2F59C5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Simpler Example: Noisy Prisoner’s Dilemma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78E5D-2304-7746-9B33-E85B07F9B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Prisoners don’t observe each others actions, they only observe signal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defined by continuous 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Normal form stage game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78E5D-2304-7746-9B33-E85B07F9B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DA7A44-3AA7-1F4D-8BA4-3264AE6BA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89268"/>
              </p:ext>
            </p:extLst>
          </p:nvPr>
        </p:nvGraphicFramePr>
        <p:xfrm>
          <a:off x="6730929" y="4745757"/>
          <a:ext cx="4622871" cy="1335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957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540957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540957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488581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"/>
                        </a:rPr>
                        <a:t>            Prisoner 2</a:t>
                      </a:r>
                    </a:p>
                    <a:p>
                      <a:pPr algn="just"/>
                      <a:r>
                        <a:rPr lang="en-US" sz="1400" dirty="0">
                          <a:latin typeface=""/>
                        </a:rPr>
                        <a:t>Prisoner 1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Stay Silent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Confess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232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Stay Silent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(1+X, 1+X)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(-1+X, 2+X)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232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Confess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(2+X, -1+X)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(X, X)</a:t>
                      </a:r>
                    </a:p>
                  </a:txBody>
                  <a:tcPr marL="57813" marR="57813" marT="28907" marB="28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2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8325-E28A-7F43-95C2-8975AA5F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Trigger-Price Strategy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DB3A3-AC56-214E-B71E-37AF107E4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Consider following trigger strategy for noisy Prisoner’s Dilemma</a:t>
                </a:r>
              </a:p>
              <a:p>
                <a:pPr lvl="1"/>
                <a:r>
                  <a:rPr lang="en-CA" sz="2000" dirty="0"/>
                  <a:t>(I) - Play (S, S) until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000" dirty="0"/>
                  <a:t>, then go to (II)</a:t>
                </a:r>
              </a:p>
              <a:p>
                <a:pPr lvl="1"/>
                <a:r>
                  <a:rPr lang="en-CA" sz="2000" dirty="0"/>
                  <a:t>(II) - Play (C, C)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rounds, then go back to (I) </a:t>
                </a:r>
              </a:p>
              <a:p>
                <a:r>
                  <a:rPr lang="en-CA" sz="2400" dirty="0"/>
                  <a:t>Note that punishment uses </a:t>
                </a:r>
                <a:r>
                  <a:rPr lang="en-CA" sz="2400" dirty="0">
                    <a:solidFill>
                      <a:srgbClr val="FF0000"/>
                    </a:solidFill>
                  </a:rPr>
                  <a:t>NE of stage game</a:t>
                </a:r>
              </a:p>
              <a:p>
                <a:r>
                  <a:rPr lang="en-CA" sz="2400" dirty="0"/>
                  <a:t>We can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/>
                  <a:t> such that this strategy profile is SPE</a:t>
                </a:r>
              </a:p>
              <a:p>
                <a:r>
                  <a:rPr lang="en-CA" sz="2400" dirty="0"/>
                  <a:t>We use one-shot deviation principle</a:t>
                </a:r>
              </a:p>
              <a:p>
                <a:r>
                  <a:rPr lang="en-CA" sz="2400" dirty="0"/>
                  <a:t>Deviation in (II) is obviously not beneficial</a:t>
                </a:r>
              </a:p>
              <a:p>
                <a:r>
                  <a:rPr lang="en-CA" sz="2400" dirty="0"/>
                  <a:t>In (I), if agents do not deviate, their </a:t>
                </a:r>
                <a:r>
                  <a:rPr lang="en-CA" sz="2400" dirty="0">
                    <a:solidFill>
                      <a:srgbClr val="FF0000"/>
                    </a:solidFill>
                  </a:rPr>
                  <a:t>expected utility </a:t>
                </a:r>
                <a:r>
                  <a:rPr lang="en-CA" sz="2400" dirty="0"/>
                  <a:t>is</a:t>
                </a:r>
              </a:p>
              <a:p>
                <a:pPr marL="914400" lvl="2" indent="0">
                  <a:buNone/>
                </a:pPr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DB3A3-AC56-214E-B71E-37AF107E4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FC8CE5A-69D5-DE4B-9BA7-8AC543DC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17" y="5365687"/>
            <a:ext cx="6442365" cy="50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3DE4DC-F6F9-7B49-A484-F77AA5CA5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817" y="5924487"/>
            <a:ext cx="4849092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D465-D676-094D-A61E-D3EABF30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Trigger-Price Strategy 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A2A2E-8971-EF43-894D-3DFDBE633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If some agent deviates in (1), then her expected utility is</a:t>
                </a:r>
              </a:p>
              <a:p>
                <a:pPr lvl="2"/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CA" sz="2400" dirty="0"/>
                  <a:t>Deviation provides immediate utility, but </a:t>
                </a:r>
                <a:r>
                  <a:rPr lang="en-CA" sz="2400" dirty="0">
                    <a:solidFill>
                      <a:srgbClr val="FF0000"/>
                    </a:solidFill>
                  </a:rPr>
                  <a:t>increases</a:t>
                </a:r>
                <a:r>
                  <a:rPr lang="en-CA" sz="2400" dirty="0"/>
                  <a:t> probability of entering (II)</a:t>
                </a:r>
              </a:p>
              <a:p>
                <a:r>
                  <a:rPr lang="en-CA" sz="2400" dirty="0"/>
                  <a:t>To have SPE, we mush have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CA" sz="2400" dirty="0"/>
                  <a:t> which means</a:t>
                </a:r>
              </a:p>
              <a:p>
                <a:pPr lvl="2"/>
                <a:endParaRPr lang="en-CA" sz="1800" dirty="0"/>
              </a:p>
              <a:p>
                <a:pPr lvl="2"/>
                <a:endParaRPr lang="en-CA" sz="1800" dirty="0"/>
              </a:p>
              <a:p>
                <a:pPr lvl="2"/>
                <a:endParaRPr lang="en-CA" sz="1800" dirty="0"/>
              </a:p>
              <a:p>
                <a:pPr lvl="2"/>
                <a:endParaRPr lang="en-CA" sz="1800" dirty="0"/>
              </a:p>
              <a:p>
                <a:pPr lvl="2"/>
                <a:endParaRPr lang="en-CA" sz="1800" dirty="0"/>
              </a:p>
              <a:p>
                <a:r>
                  <a:rPr lang="en-CA" sz="2400" dirty="0"/>
                  <a:t>Any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400" dirty="0"/>
                  <a:t> that satisfy this constraint construct SPE</a:t>
                </a:r>
              </a:p>
              <a:p>
                <a:r>
                  <a:rPr lang="en-CA" sz="2400" dirty="0">
                    <a:solidFill>
                      <a:srgbClr val="FF0000"/>
                    </a:solidFill>
                  </a:rPr>
                  <a:t>Best trigger-price strategy </a:t>
                </a:r>
                <a:r>
                  <a:rPr lang="en-CA" sz="2400" dirty="0"/>
                  <a:t>could be found if we maximize </a:t>
                </a:r>
                <a14:m>
                  <m:oMath xmlns:m="http://schemas.openxmlformats.org/officeDocument/2006/math">
                    <m:r>
                      <a:rPr lang="en-CA" sz="2000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400" dirty="0"/>
                  <a:t> subject to this constraint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A2A2E-8971-EF43-894D-3DFDBE633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3F7B57A-5DB0-DE46-A73E-CE8F897B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43" y="2212233"/>
            <a:ext cx="6822314" cy="4618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F75BCD-8251-994A-9897-009A2ED19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76" y="3895566"/>
            <a:ext cx="4450248" cy="6402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142F0C-37E7-A046-A449-D203C69EE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407" y="4705059"/>
            <a:ext cx="4607686" cy="6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DCAF-888B-BB48-A894-093CD389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91F-D33A-5A4C-A6D7-14CCAFEE3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72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3D8-2FB0-EC42-B13D-CE38D19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59C8-2AB8-E642-B38E-A8EBAA24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 is a slightly modified version of one prepared by</a:t>
            </a:r>
          </a:p>
          <a:p>
            <a:pPr lvl="1"/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Ozdaglar</a:t>
            </a:r>
            <a:r>
              <a:rPr lang="en-US" dirty="0"/>
              <a:t> [</a:t>
            </a:r>
            <a:r>
              <a:rPr lang="en-US" dirty="0">
                <a:hlinkClick r:id="rId2"/>
              </a:rPr>
              <a:t>MIT 6.254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618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A4C1-1E5E-F04C-A1CF-F4D9080D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Finitely Repeated Games (with Perfect Monitoring)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68C64-B449-AF4C-8D40-B73086251E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In repeated games, </a:t>
                </a:r>
                <a:r>
                  <a:rPr lang="en-CA" i="1" dirty="0">
                    <a:solidFill>
                      <a:srgbClr val="FF0000"/>
                    </a:solidFill>
                  </a:rPr>
                  <a:t>stage game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is played by </a:t>
                </a:r>
                <a:r>
                  <a:rPr lang="en-CA" dirty="0">
                    <a:solidFill>
                      <a:srgbClr val="FF0000"/>
                    </a:solidFill>
                  </a:rPr>
                  <a:t>same agents </a:t>
                </a:r>
                <a:r>
                  <a:rPr lang="en-CA" dirty="0"/>
                  <a:t>for R </a:t>
                </a:r>
                <a:r>
                  <a:rPr lang="en-CA" dirty="0">
                    <a:solidFill>
                      <a:srgbClr val="FF0000"/>
                    </a:solidFill>
                  </a:rPr>
                  <a:t>rounds</a:t>
                </a:r>
              </a:p>
              <a:p>
                <a:pPr lvl="1"/>
                <a:r>
                  <a:rPr lang="en-CA" dirty="0"/>
                  <a:t>Agents discount utilities by discount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Game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At each round, outcomes of all past rounds are observed by all agents</a:t>
                </a:r>
              </a:p>
              <a:p>
                <a:r>
                  <a:rPr lang="en-CA" dirty="0"/>
                  <a:t>Agents’ overall utility is sum of </a:t>
                </a:r>
                <a:r>
                  <a:rPr lang="en-CA" dirty="0">
                    <a:solidFill>
                      <a:srgbClr val="FF0000"/>
                    </a:solidFill>
                  </a:rPr>
                  <a:t>discounted utilities </a:t>
                </a:r>
                <a:r>
                  <a:rPr lang="en-CA" dirty="0"/>
                  <a:t>at each round</a:t>
                </a:r>
              </a:p>
              <a:p>
                <a:r>
                  <a:rPr lang="en-CA" dirty="0"/>
                  <a:t>Given sequence of utilities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40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b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  <a:p>
                <a:r>
                  <a:rPr lang="en-US" dirty="0"/>
                  <a:t>In general, strategies at each round could depend on history of play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Memory-less</a:t>
                </a:r>
                <a:r>
                  <a:rPr lang="en-US" dirty="0"/>
                  <a:t> (also called </a:t>
                </a:r>
                <a:r>
                  <a:rPr lang="en-US" i="1" dirty="0">
                    <a:solidFill>
                      <a:srgbClr val="FF0000"/>
                    </a:solidFill>
                  </a:rPr>
                  <a:t>stationary</a:t>
                </a:r>
                <a:r>
                  <a:rPr lang="en-US" dirty="0"/>
                  <a:t>) strategies are special cases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68C64-B449-AF4C-8D40-B73086251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b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756EE26-B849-584F-A580-FBB6DD9F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363" y="4708235"/>
            <a:ext cx="2355273" cy="9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484F-7607-A54E-ABE8-27614646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Finitely-Repeated Prisoners’ Dilemma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65D63-A505-454E-80A8-8765068E9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Suppose that </a:t>
                </a:r>
                <a:r>
                  <a:rPr lang="en-CA" i="1" dirty="0"/>
                  <a:t>Prisoners’ Dilemma </a:t>
                </a:r>
                <a:r>
                  <a:rPr lang="en-CA" dirty="0"/>
                  <a:t>is played in R (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CA" dirty="0"/>
                  <a:t>) rounds 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r>
                  <a:rPr lang="en-CA" dirty="0"/>
                  <a:t>What is SPE of this game?</a:t>
                </a:r>
              </a:p>
              <a:p>
                <a:pPr lvl="1"/>
                <a:r>
                  <a:rPr lang="en-CA" dirty="0"/>
                  <a:t>We can use backward induction</a:t>
                </a:r>
              </a:p>
              <a:p>
                <a:pPr lvl="1"/>
                <a:r>
                  <a:rPr lang="en-CA" dirty="0"/>
                  <a:t>Starting from last round, (C, C) is dominant strategy</a:t>
                </a:r>
              </a:p>
              <a:p>
                <a:pPr lvl="1"/>
                <a:r>
                  <a:rPr lang="en-CA" dirty="0"/>
                  <a:t>Regardless of history, (C, C) is dominant strategy at each round</a:t>
                </a:r>
              </a:p>
              <a:p>
                <a:pPr lvl="1"/>
                <a:r>
                  <a:rPr lang="en-CA" dirty="0"/>
                  <a:t>There exists unique SPE which is (C, C) at each round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65D63-A505-454E-80A8-8765068E9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D76C94-219E-3148-AE6C-96004904D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84585"/>
              </p:ext>
            </p:extLst>
          </p:nvPr>
        </p:nvGraphicFramePr>
        <p:xfrm>
          <a:off x="3683988" y="2556538"/>
          <a:ext cx="4824024" cy="1393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8008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608008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608008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509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"/>
                        </a:rPr>
                        <a:t>            Prisoner 2</a:t>
                      </a:r>
                    </a:p>
                    <a:p>
                      <a:pPr algn="just"/>
                      <a:r>
                        <a:rPr lang="en-US" sz="1400" dirty="0">
                          <a:latin typeface=""/>
                        </a:rPr>
                        <a:t>Prisoner 1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Stay Silent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Confess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Stay Silent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(-1, -1)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(-3, 0)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Confess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(0, -3)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"/>
                        </a:rPr>
                        <a:t>(-2, -2)</a:t>
                      </a:r>
                    </a:p>
                  </a:txBody>
                  <a:tcPr marL="60329" marR="60329" marT="30164" marB="301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370F-42CE-E84D-8770-A39C14EC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 in Finitely Repeated Games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F363B7-1138-9543-A6A4-BBED1A2FF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[Theorem] </a:t>
                </a:r>
              </a:p>
              <a:p>
                <a:r>
                  <a:rPr lang="en-US" dirty="0"/>
                  <a:t>If stage</a:t>
                </a:r>
                <a:r>
                  <a:rPr lang="en-CA" dirty="0"/>
                  <a:t> game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has unique pure strategy equilibrium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CA" dirty="0"/>
                  <a:t> has unique SPE in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, regardless of history</a:t>
                </a:r>
              </a:p>
              <a:p>
                <a:pPr lvl="1"/>
                <a:endParaRPr lang="en-CA" dirty="0"/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[Proof]</a:t>
                </a:r>
              </a:p>
              <a:p>
                <a:r>
                  <a:rPr lang="en-CA" dirty="0"/>
                  <a:t>By backward induction, at 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Given this,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, and continuing inductively,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, regardless of history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F363B7-1138-9543-A6A4-BBED1A2FF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A4C1-1E5E-F04C-A1CF-F4D9080D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Infinitely Repeated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68C64-B449-AF4C-8D40-B73086251E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Infinitely repeated play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with discount factor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/>
                  <a:t>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Agents’ utility is </a:t>
                </a:r>
                <a:r>
                  <a:rPr lang="en-CA" dirty="0">
                    <a:solidFill>
                      <a:srgbClr val="FF0000"/>
                    </a:solidFill>
                  </a:rPr>
                  <a:t>average</a:t>
                </a:r>
                <a:r>
                  <a:rPr lang="en-CA" dirty="0"/>
                  <a:t> of </a:t>
                </a:r>
                <a:r>
                  <a:rPr lang="en-CA" i="1" dirty="0"/>
                  <a:t>discounted utilities</a:t>
                </a:r>
                <a:r>
                  <a:rPr lang="en-CA" dirty="0"/>
                  <a:t> at each round</a:t>
                </a:r>
              </a:p>
              <a:p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dirty="0"/>
                  <a:t>, given sequence of utilities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40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bSup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, given sequence of utilities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bSup>
                  </m:oMath>
                </a14:m>
                <a:endParaRPr lang="en-CA" dirty="0"/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68C64-B449-AF4C-8D40-B73086251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A442427-B991-5644-9EAE-8896BCE7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86400"/>
            <a:ext cx="2743200" cy="74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6A0F3-8CC4-0945-9929-333EF02CC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363" y="3532520"/>
            <a:ext cx="3371273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3838-ED28-7248-AA88-352AB417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Trigger Strategies (TS)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402AD-BAE9-BA46-8A6E-3BB32A7EB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Agents get </a:t>
                </a:r>
                <a:r>
                  <a:rPr lang="en-CA" dirty="0">
                    <a:solidFill>
                      <a:srgbClr val="FF0000"/>
                    </a:solidFill>
                  </a:rPr>
                  <a:t>punished</a:t>
                </a:r>
                <a:r>
                  <a:rPr lang="en-CA" dirty="0"/>
                  <a:t> if they deviate from agreed profile</a:t>
                </a:r>
              </a:p>
              <a:p>
                <a:r>
                  <a:rPr lang="en-CA" dirty="0"/>
                  <a:t>In </a:t>
                </a:r>
                <a:r>
                  <a:rPr lang="en-CA" dirty="0">
                    <a:solidFill>
                      <a:srgbClr val="FF0000"/>
                    </a:solidFill>
                  </a:rPr>
                  <a:t>non-forgiving</a:t>
                </a:r>
                <a:r>
                  <a:rPr lang="en-CA" dirty="0"/>
                  <a:t> TS (or grim TS), punishment continues forever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US" dirty="0"/>
              </a:p>
              <a:p>
                <a:r>
                  <a:rPr lang="en-CA" dirty="0"/>
                  <a:t>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is agreed profile,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CA" dirty="0"/>
                  <a:t> is punishment strategy of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for agent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Single deviation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/>
                  <a:t> trigers agent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to switch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CA" dirty="0"/>
                  <a:t>, forever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402AD-BAE9-BA46-8A6E-3BB32A7EB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FC43C14-E920-024C-8DBB-D4D72AF3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773" y="3001818"/>
            <a:ext cx="4306455" cy="9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BEA6-D3BF-9F49-9EC4-DF059500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Trigger Strategies in Repeated Prisoners’ Dilemma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E81F2-8C65-234A-9290-C9C99550B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Suppose both agents use following trigger strategy</a:t>
                </a:r>
              </a:p>
              <a:p>
                <a:pPr lvl="1"/>
                <a:r>
                  <a:rPr lang="en-CA" sz="2000" dirty="0"/>
                  <a:t>Play S unless someone has ever played C in past </a:t>
                </a:r>
              </a:p>
              <a:p>
                <a:pPr lvl="1"/>
                <a:r>
                  <a:rPr lang="en-CA" sz="2000" dirty="0"/>
                  <a:t>Play C forever if someone has played C in past</a:t>
                </a:r>
              </a:p>
              <a:p>
                <a:r>
                  <a:rPr lang="en-CA" sz="2400" dirty="0"/>
                  <a:t>Under what conditions is this SPE?</a:t>
                </a:r>
              </a:p>
              <a:p>
                <a:r>
                  <a:rPr lang="en-US" sz="2400" dirty="0"/>
                  <a:t>We use </a:t>
                </a:r>
                <a:r>
                  <a:rPr lang="en-CA" sz="2400" dirty="0"/>
                  <a:t>one-stage deviation principle </a:t>
                </a:r>
              </a:p>
              <a:p>
                <a:r>
                  <a:rPr lang="en-CA" sz="2400" dirty="0"/>
                  <a:t>Step 1: (S is best response to S)</a:t>
                </a:r>
              </a:p>
              <a:p>
                <a:pPr lvl="1"/>
                <a:r>
                  <a:rPr lang="en-CA" sz="2000" dirty="0"/>
                  <a:t>Utility from S: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el-GR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l-G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l-GR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000" dirty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CA" sz="2000" dirty="0"/>
                  <a:t>Utility from C: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l-GR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l-G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dirty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l-GR" sz="2000" dirty="0"/>
              </a:p>
              <a:p>
                <a:pPr lvl="1"/>
                <a:r>
                  <a:rPr lang="en-CA" sz="2000" dirty="0"/>
                  <a:t>S is better than C if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endParaRPr lang="en-CA" sz="2000" dirty="0"/>
              </a:p>
              <a:p>
                <a:r>
                  <a:rPr lang="en-CA" sz="2400" dirty="0"/>
                  <a:t>Step 2: (C is best response to C)</a:t>
                </a:r>
              </a:p>
              <a:p>
                <a:pPr lvl="1"/>
                <a:r>
                  <a:rPr lang="en-CA" sz="2000" dirty="0"/>
                  <a:t>Other agents will always play C, thus C is best response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E81F2-8C65-234A-9290-C9C99550B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E85A74-FE26-B44E-ACC7-9DFA0568A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75723"/>
              </p:ext>
            </p:extLst>
          </p:nvPr>
        </p:nvGraphicFramePr>
        <p:xfrm>
          <a:off x="7455888" y="1676401"/>
          <a:ext cx="3897912" cy="1125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304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299304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299304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411961"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latin typeface=""/>
                        </a:rPr>
                        <a:t>            Prisoner 2</a:t>
                      </a:r>
                    </a:p>
                    <a:p>
                      <a:pPr algn="just"/>
                      <a:r>
                        <a:rPr lang="en-US" sz="1100" dirty="0">
                          <a:latin typeface=""/>
                        </a:rPr>
                        <a:t>Prisoner 1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Stay Silent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Confess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5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Stay Silent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(-1, -1)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(-3, 0)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5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Confess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(0, -3)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"/>
                        </a:rPr>
                        <a:t>(-2, -2)</a:t>
                      </a:r>
                    </a:p>
                  </a:txBody>
                  <a:tcPr marL="48747" marR="48747" marT="24373" marB="243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4793-9973-0841-B79F-CFEF4CD7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761DC2-C051-EE47-B2AF-7BA42CF4B8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Cooperation is equilibrium, but so are </a:t>
                </a:r>
                <a:r>
                  <a:rPr lang="en-CA" dirty="0">
                    <a:solidFill>
                      <a:srgbClr val="FF0000"/>
                    </a:solidFill>
                  </a:rPr>
                  <a:t>many other strategy profiles </a:t>
                </a:r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is NE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 then “</a:t>
                </a:r>
                <a:r>
                  <a:rPr lang="en-CA" i="1" dirty="0">
                    <a:solidFill>
                      <a:schemeClr val="accent1"/>
                    </a:solidFill>
                  </a:rPr>
                  <a:t>each agent plays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dirty="0"/>
                  <a:t>” is SPE 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Future play of other agents is independent of how each agent plays</a:t>
                </a:r>
              </a:p>
              <a:p>
                <a:pPr lvl="1"/>
                <a:r>
                  <a:rPr lang="en-CA" dirty="0"/>
                  <a:t>Optimal play is to maximize current utility, </a:t>
                </a:r>
                <a:r>
                  <a:rPr lang="en-CA" i="1" dirty="0"/>
                  <a:t>i.e.</a:t>
                </a:r>
                <a:r>
                  <a:rPr lang="en-CA" dirty="0"/>
                  <a:t>, play static best response</a:t>
                </a:r>
              </a:p>
              <a:p>
                <a:r>
                  <a:rPr lang="en-CA" dirty="0"/>
                  <a:t>Sets of equilibria for finite and infinite horizon versions can be </a:t>
                </a:r>
                <a:r>
                  <a:rPr lang="en-CA" dirty="0">
                    <a:solidFill>
                      <a:srgbClr val="FF0000"/>
                    </a:solidFill>
                  </a:rPr>
                  <a:t>different</a:t>
                </a:r>
              </a:p>
              <a:p>
                <a:pPr lvl="1"/>
                <a:r>
                  <a:rPr lang="en-CA" dirty="0"/>
                  <a:t>Multiplicity of equilibria in repeated prisoner’s dilemma only occurs at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CA" i="1" dirty="0"/>
              </a:p>
              <a:p>
                <a:pPr lvl="1"/>
                <a:r>
                  <a:rPr lang="en-CA" dirty="0"/>
                  <a:t>For any finite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 (thus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dirty="0"/>
                  <a:t>), repeated prisoners’ dilemma has unique SPE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761DC2-C051-EE47-B2AF-7BA42CF4B8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0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gill-san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C1BE2A55-E0B4-9D4A-BC3B-61AA3D7CE71B}" vid="{17B29218-6A61-0241-B066-754774614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gill-sans</Template>
  <TotalTime>19580</TotalTime>
  <Words>1715</Words>
  <Application>Microsoft Macintosh PowerPoint</Application>
  <PresentationFormat>Widescreen</PresentationFormat>
  <Paragraphs>315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Gill Sans Light</vt:lpstr>
      <vt:lpstr>Gill Sans SemiBold</vt:lpstr>
      <vt:lpstr>gill-sans</vt:lpstr>
      <vt:lpstr>ECE700.07: Game Theory with Engineering Applications</vt:lpstr>
      <vt:lpstr>Outline</vt:lpstr>
      <vt:lpstr>Finitely Repeated Games (with Perfect Monitoring)</vt:lpstr>
      <vt:lpstr>Example: Finitely-Repeated Prisoners’ Dilemma </vt:lpstr>
      <vt:lpstr>SPE in Finitely Repeated Games </vt:lpstr>
      <vt:lpstr>Infinitely Repeated Games</vt:lpstr>
      <vt:lpstr>Trigger Strategies (TS)</vt:lpstr>
      <vt:lpstr>Trigger Strategies in Repeated Prisoners’ Dilemma</vt:lpstr>
      <vt:lpstr>Remarks</vt:lpstr>
      <vt:lpstr>TS in Finitely Repeated Games</vt:lpstr>
      <vt:lpstr>TS in Finitely Repeated Games (cont.)</vt:lpstr>
      <vt:lpstr>Repetition Can Lead to Bad Outcomes </vt:lpstr>
      <vt:lpstr>Feasible and Individually Rational Utilities </vt:lpstr>
      <vt:lpstr>Example</vt:lpstr>
      <vt:lpstr>Minmax Utility Lower Bounds </vt:lpstr>
      <vt:lpstr>Nash Folk Theorem</vt:lpstr>
      <vt:lpstr>Proof of Nash Folk Theorem</vt:lpstr>
      <vt:lpstr>Problems with Nash Folk Theorem</vt:lpstr>
      <vt:lpstr>Subgame Perfect Folk Theorem</vt:lpstr>
      <vt:lpstr>Repeated Games with Imperfect Monitoring</vt:lpstr>
      <vt:lpstr>Repeated Games with Imperfect Monitoring (cont.)</vt:lpstr>
      <vt:lpstr>Example: Cournot Competition with Noisy Demand [Green and Porter, Noncooperative Collusion under Imperfect Price Information, 1984]</vt:lpstr>
      <vt:lpstr>Simpler Example: Noisy Prisoner’s Dilemma </vt:lpstr>
      <vt:lpstr>Trigger-Price Strategy </vt:lpstr>
      <vt:lpstr>Trigger-Price Strategy (cont.)</vt:lpstr>
      <vt:lpstr>Questions?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with Engineering Applications</dc:title>
  <dc:creator>Seyed Majid Zahedi</dc:creator>
  <cp:lastModifiedBy>Seyed Majid Zahedi</cp:lastModifiedBy>
  <cp:revision>875</cp:revision>
  <cp:lastPrinted>2018-11-13T03:58:38Z</cp:lastPrinted>
  <dcterms:created xsi:type="dcterms:W3CDTF">2018-08-27T16:38:39Z</dcterms:created>
  <dcterms:modified xsi:type="dcterms:W3CDTF">2019-11-30T06:19:57Z</dcterms:modified>
</cp:coreProperties>
</file>