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37"/>
  </p:notesMasterIdLst>
  <p:sldIdLst>
    <p:sldId id="256" r:id="rId2"/>
    <p:sldId id="284" r:id="rId3"/>
    <p:sldId id="320" r:id="rId4"/>
    <p:sldId id="286" r:id="rId5"/>
    <p:sldId id="321" r:id="rId6"/>
    <p:sldId id="322" r:id="rId7"/>
    <p:sldId id="289" r:id="rId8"/>
    <p:sldId id="319" r:id="rId9"/>
    <p:sldId id="324" r:id="rId10"/>
    <p:sldId id="325" r:id="rId11"/>
    <p:sldId id="288" r:id="rId12"/>
    <p:sldId id="326" r:id="rId13"/>
    <p:sldId id="323" r:id="rId14"/>
    <p:sldId id="292" r:id="rId15"/>
    <p:sldId id="293" r:id="rId16"/>
    <p:sldId id="295" r:id="rId17"/>
    <p:sldId id="296" r:id="rId18"/>
    <p:sldId id="297" r:id="rId19"/>
    <p:sldId id="315" r:id="rId20"/>
    <p:sldId id="317" r:id="rId21"/>
    <p:sldId id="301" r:id="rId22"/>
    <p:sldId id="303" r:id="rId23"/>
    <p:sldId id="305" r:id="rId24"/>
    <p:sldId id="307" r:id="rId25"/>
    <p:sldId id="309" r:id="rId26"/>
    <p:sldId id="327" r:id="rId27"/>
    <p:sldId id="329" r:id="rId28"/>
    <p:sldId id="330" r:id="rId29"/>
    <p:sldId id="328" r:id="rId30"/>
    <p:sldId id="310" r:id="rId31"/>
    <p:sldId id="311" r:id="rId32"/>
    <p:sldId id="312" r:id="rId33"/>
    <p:sldId id="314" r:id="rId34"/>
    <p:sldId id="282" r:id="rId35"/>
    <p:sldId id="267" r:id="rId3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/>
    <p:restoredTop sz="87079"/>
  </p:normalViewPr>
  <p:slideViewPr>
    <p:cSldViewPr snapToGrid="0" snapToObjects="1">
      <p:cViewPr varScale="1">
        <p:scale>
          <a:sx n="101" d="100"/>
          <a:sy n="101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21A90-CCB8-6046-9E88-9D9F3235ED80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F3D02-C79D-2E40-8124-386820800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A51B06-6896-894F-82D4-314CCEEB803E}"/>
              </a:ext>
            </a:extLst>
          </p:cNvPr>
          <p:cNvCxnSpPr>
            <a:cxnSpLocks/>
          </p:cNvCxnSpPr>
          <p:nvPr/>
        </p:nvCxnSpPr>
        <p:spPr>
          <a:xfrm>
            <a:off x="838200" y="3317875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133600"/>
          </a:xfrm>
        </p:spPr>
        <p:txBody>
          <a:bodyPr anchor="b">
            <a:normAutofit/>
          </a:bodyPr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8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444C6-8BA7-F348-B554-02FE28B7E8CD}"/>
              </a:ext>
            </a:extLst>
          </p:cNvPr>
          <p:cNvCxnSpPr>
            <a:cxnSpLocks/>
          </p:cNvCxnSpPr>
          <p:nvPr/>
        </p:nvCxnSpPr>
        <p:spPr>
          <a:xfrm>
            <a:off x="838200" y="1270000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7"/>
            <a:ext cx="10515600" cy="986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9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E3296B-3030-CE4B-AA58-2470CAA71537}"/>
              </a:ext>
            </a:extLst>
          </p:cNvPr>
          <p:cNvCxnSpPr>
            <a:cxnSpLocks/>
          </p:cNvCxnSpPr>
          <p:nvPr/>
        </p:nvCxnSpPr>
        <p:spPr>
          <a:xfrm>
            <a:off x="838200" y="3983038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059500"/>
            <a:ext cx="10515600" cy="2852737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2948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99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D0F70-B1F2-A04C-A71E-4D79596A566A}"/>
              </a:ext>
            </a:extLst>
          </p:cNvPr>
          <p:cNvCxnSpPr>
            <a:cxnSpLocks/>
          </p:cNvCxnSpPr>
          <p:nvPr/>
        </p:nvCxnSpPr>
        <p:spPr>
          <a:xfrm>
            <a:off x="838200" y="1270000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15445"/>
            <a:ext cx="5181600" cy="5029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15445"/>
            <a:ext cx="5181600" cy="5029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4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8850"/>
          </a:xfrm>
        </p:spPr>
        <p:txBody>
          <a:bodyPr anchor="ctr">
            <a:normAutofit/>
          </a:bodyPr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50336"/>
            <a:ext cx="9144000" cy="487171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subsubtitle</a:t>
            </a:r>
            <a:r>
              <a:rPr lang="en-US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7083-2B07-0D4A-A034-844D4EC62AC5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93F-54F6-5B4A-B48B-F9F3D7E5AD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726558-7E3F-3B4C-A91F-04F9FC4A5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431494"/>
            <a:ext cx="9144000" cy="8185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360" b="1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263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3173"/>
            <a:ext cx="9144000" cy="2049518"/>
          </a:xfr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58206"/>
            <a:ext cx="9144000" cy="7698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97083-2B07-0D4A-A034-844D4EC62AC5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FD93F-54F6-5B4A-B48B-F9F3D7E5AD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00C37A-44F7-6542-A25A-B34495E086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08500"/>
            <a:ext cx="9144000" cy="110402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sub-subtitle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0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5BB83F7-EA5F-5543-B20B-ABA60310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12725"/>
            <a:ext cx="10515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ABD95D-79E2-A442-9AE8-74F683DF6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1"/>
            <a:ext cx="10515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37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73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 kern="1200">
          <a:solidFill>
            <a:schemeClr val="bg2">
              <a:lumMod val="25000"/>
            </a:schemeClr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81.png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ocw.mit.edu/courses/electrical-engineering-and-computer-science/6-254-game-theory-with-engineering-applications-spring-2010/index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A81D-E09A-FD43-A642-B33863D66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ECE700.07: Game Theory with</a:t>
            </a:r>
            <a:br>
              <a:rPr lang="en-US" dirty="0"/>
            </a:br>
            <a:r>
              <a:rPr lang="en-US" dirty="0"/>
              <a:t>Engineering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3B03B-EFD1-7145-A11D-441F9D708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Seyed Majid Zahedi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934A0-9477-904D-8E86-D615AADE4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Lecture 7: Games with Incomplete Information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C8EBE-4575-A342-8315-A46FCADF6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2" b="15112"/>
          <a:stretch/>
        </p:blipFill>
        <p:spPr>
          <a:xfrm>
            <a:off x="4831411" y="5215564"/>
            <a:ext cx="2736000" cy="12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1666-5A5E-614E-8091-8567A3DE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3A5F3-1731-1E49-865E-C0B8D69A4C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𝐿𝑅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3A5F3-1731-1E49-865E-C0B8D69A4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80815A9-1D0E-5547-A623-F519F78A6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697" y="4142365"/>
            <a:ext cx="6316605" cy="591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C7A31B-E6A7-304D-BE9F-92AA70A24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697" y="5193187"/>
            <a:ext cx="4465515" cy="181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38B140-B17D-2C4D-A749-B4B00C7A8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712" y="3280251"/>
            <a:ext cx="4141096" cy="5152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6E56539-7385-7C4D-965D-B2CA89B06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070" y="1362734"/>
            <a:ext cx="2774730" cy="23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2F45-CC98-2042-BB4A-AB747E31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C9EDE-6EB0-AC45-A46D-319C699C81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CA" dirty="0"/>
                  <a:t>Agent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’s </a:t>
                </a:r>
                <a:r>
                  <a:rPr lang="en-CA" dirty="0">
                    <a:solidFill>
                      <a:srgbClr val="FF0000"/>
                    </a:solidFill>
                  </a:rPr>
                  <a:t>best response correspondence</a:t>
                </a:r>
                <a:r>
                  <a:rPr lang="en-CA" dirty="0"/>
                  <a:t> to mixed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is</a:t>
                </a:r>
              </a:p>
              <a:p>
                <a:pPr lvl="3">
                  <a:lnSpc>
                    <a:spcPct val="150000"/>
                  </a:lnSpc>
                </a:pPr>
                <a:endParaRPr lang="en-CA" dirty="0"/>
              </a:p>
              <a:p>
                <a:pPr lvl="3">
                  <a:lnSpc>
                    <a:spcPct val="150000"/>
                  </a:lnSpc>
                </a:pPr>
                <a:endParaRPr lang="en-CA" dirty="0"/>
              </a:p>
              <a:p>
                <a:pPr lvl="3">
                  <a:lnSpc>
                    <a:spcPct val="150000"/>
                  </a:lnSpc>
                </a:pPr>
                <a:endParaRPr lang="en-US" dirty="0"/>
              </a:p>
              <a:p>
                <a:pPr lvl="3">
                  <a:lnSpc>
                    <a:spcPct val="150000"/>
                  </a:lnSpc>
                </a:pPr>
                <a:endParaRPr lang="en-US" dirty="0"/>
              </a:p>
              <a:p>
                <a:pPr lvl="3">
                  <a:lnSpc>
                    <a:spcPct val="150000"/>
                  </a:lnSpc>
                </a:pPr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is </a:t>
                </a:r>
                <a:r>
                  <a:rPr lang="en-CA" dirty="0">
                    <a:solidFill>
                      <a:srgbClr val="FF0000"/>
                    </a:solidFill>
                  </a:rPr>
                  <a:t>independent</a:t>
                </a:r>
                <a:r>
                  <a:rPr lang="en-CA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  <a:p>
                <a:pPr lvl="1">
                  <a:lnSpc>
                    <a:spcPct val="150000"/>
                  </a:lnSpc>
                </a:pPr>
                <a:r>
                  <a:rPr lang="en-CA" dirty="0"/>
                  <a:t>Maximizing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is equal to maximizing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C9EDE-6EB0-AC45-A46D-319C699C81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562C076-4A1E-8647-A317-BBB0C9DA6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0" y="2909306"/>
            <a:ext cx="3937000" cy="58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31F888-918C-4546-AD56-A1F8FC71D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187" y="3726658"/>
            <a:ext cx="4292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2F45-CC98-2042-BB4A-AB747E31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Bayes-Nash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C9EDE-6EB0-AC45-A46D-319C699C81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CA" dirty="0">
                    <a:solidFill>
                      <a:srgbClr val="FF0000"/>
                    </a:solidFill>
                  </a:rPr>
                  <a:t>Bayes-Nash equilibrium (BNE) </a:t>
                </a:r>
                <a:r>
                  <a:rPr lang="en-CA" dirty="0"/>
                  <a:t>is mixed strategy 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, such that</a:t>
                </a:r>
              </a:p>
              <a:p>
                <a:pPr lvl="3">
                  <a:lnSpc>
                    <a:spcPct val="150000"/>
                  </a:lnSpc>
                </a:pPr>
                <a:endParaRPr lang="en-CA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CA" dirty="0"/>
              </a:p>
              <a:p>
                <a:pPr>
                  <a:lnSpc>
                    <a:spcPct val="150000"/>
                  </a:lnSpc>
                </a:pPr>
                <a:r>
                  <a:rPr lang="en-CA" dirty="0"/>
                  <a:t>BNE of Bayesian game are NE of its induced normal form game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[Theorem] </a:t>
                </a:r>
                <a:r>
                  <a:rPr lang="en-US" dirty="0"/>
                  <a:t>Any </a:t>
                </a:r>
                <a:r>
                  <a:rPr lang="en-CA" dirty="0"/>
                  <a:t>finite Bayesian game has mixed strategy BNE</a:t>
                </a:r>
              </a:p>
              <a:p>
                <a:pPr>
                  <a:lnSpc>
                    <a:spcPct val="150000"/>
                  </a:lnSpc>
                </a:pPr>
                <a:endParaRPr lang="en-CA" dirty="0"/>
              </a:p>
              <a:p>
                <a:pPr lvl="1">
                  <a:lnSpc>
                    <a:spcPct val="150000"/>
                  </a:lnSpc>
                </a:pPr>
                <a:endParaRPr lang="en-CA" dirty="0"/>
              </a:p>
              <a:p>
                <a:pPr lvl="1">
                  <a:lnSpc>
                    <a:spcPct val="150000"/>
                  </a:lnSpc>
                </a:pPr>
                <a:endParaRPr lang="en-CA" dirty="0"/>
              </a:p>
              <a:p>
                <a:pPr lvl="1">
                  <a:lnSpc>
                    <a:spcPct val="150000"/>
                  </a:lnSpc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C9EDE-6EB0-AC45-A46D-319C699C81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5A6E161-B556-8A4A-BB6D-B59BD3BB7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2918641"/>
            <a:ext cx="2565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EFBD-C540-A74D-B924-2FAAF16C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Ex-Post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4B313-7679-9845-8601-1F3B18AE6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Mixed-strategy 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ex-post equilibrium </a:t>
                </a:r>
                <a:r>
                  <a:rPr lang="en-US" dirty="0"/>
                  <a:t>if</a:t>
                </a: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CA" dirty="0"/>
                  <a:t>Ex-post equilibrium is similar to </a:t>
                </a:r>
                <a:r>
                  <a:rPr lang="en-CA" dirty="0">
                    <a:solidFill>
                      <a:srgbClr val="FF0000"/>
                    </a:solidFill>
                  </a:rPr>
                  <a:t>dominant strategy equilibrium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CA" dirty="0"/>
                  <a:t>Agents are not assumed to know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CA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CA" dirty="0"/>
                  <a:t>Even if they knew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A" dirty="0"/>
                  <a:t>, agents would never want to deviate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CA" dirty="0"/>
                  <a:t>Ex-post equilibrium is </a:t>
                </a:r>
                <a:r>
                  <a:rPr lang="en-CA" u="sng" dirty="0"/>
                  <a:t>not</a:t>
                </a:r>
                <a:r>
                  <a:rPr lang="en-CA" dirty="0"/>
                  <a:t> guaranteed to exist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4B313-7679-9845-8601-1F3B18AE6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1A755F3-6DD8-D24B-B04E-5FA6B7115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768600"/>
            <a:ext cx="51816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7C23-5E38-E348-A9B2-F6370FD9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CA" dirty="0"/>
              <a:t>Incomplete Information Cournot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A35C9-F204-864A-8ECE-C3651F2B2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Two firms decide on their production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</m:oMath>
                </a14:m>
                <a:endParaRPr lang="en-CA" dirty="0"/>
              </a:p>
              <a:p>
                <a:r>
                  <a:rPr lang="en-CA" dirty="0"/>
                  <a:t>Price is given by </a:t>
                </a:r>
                <a14:m>
                  <m:oMath xmlns:m="http://schemas.openxmlformats.org/officeDocument/2006/math"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CA" dirty="0"/>
                  <a:t> where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CA" dirty="0"/>
                  <a:t>Firm 1 has marginal cost equal to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dirty="0"/>
                  <a:t> which is common knowledge</a:t>
                </a:r>
              </a:p>
              <a:p>
                <a:r>
                  <a:rPr lang="en-CA" dirty="0"/>
                  <a:t>Firm 2’s marginal cost is private information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CA" dirty="0"/>
                  <a:t> with probability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CA" dirty="0"/>
                  <a:t> with probability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CA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dirty="0"/>
                  <a:t>Utility of agents are (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CA" dirty="0"/>
                  <a:t> type of firm 2)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A35C9-F204-864A-8ECE-C3651F2B2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3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A743-BF4B-5144-B545-98E5E5E0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CA" dirty="0"/>
              <a:t>Incomplete Information Cournot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48D6F7-95D4-3B40-AAD8-FCA0574324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firm 1’s best response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CA" dirty="0"/>
                  <a:t>BNE of this game is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such that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48D6F7-95D4-3B40-AAD8-FCA0574324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0F685F4-99A3-9C46-9446-C43A2F93C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875" y="2384185"/>
            <a:ext cx="7251700" cy="52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3D9924-2562-6A40-9409-4510D3EA7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875" y="3109833"/>
            <a:ext cx="4470400" cy="52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2C0DAE-BD93-F642-9C34-9EE89D8CB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875" y="3835481"/>
            <a:ext cx="45593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E5CFF-BF18-A742-BA14-DF31CAB18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875" y="5740318"/>
            <a:ext cx="4978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1B85C-FFC8-6843-8566-33CDC32A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5B6FE-AD61-DD40-ABF6-E48799BA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Major application of Bayesian games is in </a:t>
            </a:r>
            <a:r>
              <a:rPr lang="en-CA" dirty="0">
                <a:solidFill>
                  <a:srgbClr val="FF0000"/>
                </a:solidFill>
              </a:rPr>
              <a:t>auctions</a:t>
            </a:r>
          </a:p>
          <a:p>
            <a:r>
              <a:rPr lang="en-CA" dirty="0"/>
              <a:t>Auctions are commonly used to sell (allocate) items to </a:t>
            </a:r>
            <a:r>
              <a:rPr lang="en-CA" dirty="0">
                <a:solidFill>
                  <a:srgbClr val="FF0000"/>
                </a:solidFill>
              </a:rPr>
              <a:t>bidders</a:t>
            </a:r>
          </a:p>
          <a:p>
            <a:r>
              <a:rPr lang="en-CA" dirty="0"/>
              <a:t>Auctioneer often would like to maximize her </a:t>
            </a:r>
            <a:r>
              <a:rPr lang="en-CA" dirty="0">
                <a:solidFill>
                  <a:srgbClr val="FF0000"/>
                </a:solidFill>
              </a:rPr>
              <a:t>revenue</a:t>
            </a:r>
            <a:r>
              <a:rPr lang="en-CA" dirty="0"/>
              <a:t> </a:t>
            </a:r>
          </a:p>
          <a:p>
            <a:r>
              <a:rPr lang="en-CA" dirty="0"/>
              <a:t>Bidders’ valuations are usually </a:t>
            </a:r>
            <a:r>
              <a:rPr lang="en-CA" dirty="0">
                <a:solidFill>
                  <a:srgbClr val="FF0000"/>
                </a:solidFill>
              </a:rPr>
              <a:t>unknown</a:t>
            </a:r>
            <a:r>
              <a:rPr lang="en-CA" dirty="0"/>
              <a:t> to others and auctioneer</a:t>
            </a:r>
          </a:p>
          <a:p>
            <a:r>
              <a:rPr lang="en-CA" dirty="0"/>
              <a:t>Allocating items to bidders with </a:t>
            </a:r>
            <a:r>
              <a:rPr lang="en-CA" dirty="0">
                <a:solidFill>
                  <a:srgbClr val="FF0000"/>
                </a:solidFill>
              </a:rPr>
              <a:t>highest valuations</a:t>
            </a:r>
            <a:r>
              <a:rPr lang="en-CA" dirty="0"/>
              <a:t> is often desirable</a:t>
            </a:r>
          </a:p>
          <a:p>
            <a:r>
              <a:rPr lang="en-CA" dirty="0"/>
              <a:t>Extracting private valuations could be challenging</a:t>
            </a:r>
          </a:p>
          <a:p>
            <a:pPr lvl="1"/>
            <a:r>
              <a:rPr lang="en-CA" i="1" dirty="0"/>
              <a:t>E.g.</a:t>
            </a:r>
            <a:r>
              <a:rPr lang="en-CA" dirty="0"/>
              <a:t>, giving painting for free to bidder with highest valuation would create incentive for all bidders to overstate their valuations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1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228A-EC55-BE44-95AE-247CF4E9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Different Auctions and Terminologies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F591-B1D6-CC42-A9CD-ED9490B4B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sz="2400" dirty="0">
                <a:solidFill>
                  <a:srgbClr val="FF0000"/>
                </a:solidFill>
              </a:rPr>
              <a:t>English auction</a:t>
            </a:r>
            <a:r>
              <a:rPr lang="en-CA" sz="2400" dirty="0"/>
              <a:t>: ascending sequential bids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solidFill>
                  <a:srgbClr val="FF0000"/>
                </a:solidFill>
              </a:rPr>
              <a:t>First price auction</a:t>
            </a:r>
            <a:r>
              <a:rPr lang="en-CA" sz="2400" dirty="0"/>
              <a:t>: bidders bid simultaneously, highest bid wins, winner pays her bid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solidFill>
                  <a:srgbClr val="FF0000"/>
                </a:solidFill>
              </a:rPr>
              <a:t>Second price action</a:t>
            </a:r>
            <a:r>
              <a:rPr lang="en-CA" sz="2400" dirty="0"/>
              <a:t>: similar to first price, except that winner pays second highest bid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solidFill>
                  <a:srgbClr val="FF0000"/>
                </a:solidFill>
              </a:rPr>
              <a:t>Dutch auction</a:t>
            </a:r>
            <a:r>
              <a:rPr lang="en-CA" sz="2400" dirty="0"/>
              <a:t>: descending sequential prices; price is reduced until one stops auction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solidFill>
                  <a:srgbClr val="FF0000"/>
                </a:solidFill>
              </a:rPr>
              <a:t>Private valuations</a:t>
            </a:r>
            <a:r>
              <a:rPr lang="en-CA" sz="2400" dirty="0"/>
              <a:t>: valuation of each bidder is independent of others’ valuations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solidFill>
                  <a:srgbClr val="FF0000"/>
                </a:solidFill>
              </a:rPr>
              <a:t>Common valuations</a:t>
            </a:r>
            <a:r>
              <a:rPr lang="en-CA" sz="2400" dirty="0"/>
              <a:t>: bidders’ valuations are imperfectly correlated to common value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7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413A-A3E6-1140-BF64-9A8ACFE8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Modeling First and Second Price Auctions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1B1E3F-1FA8-BA40-8AB0-0E77F61AF1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Suppose that there are N bidders and single object for sale</a:t>
                </a:r>
              </a:p>
              <a:p>
                <a:r>
                  <a:rPr lang="en-CA" dirty="0"/>
                  <a:t>Bidder </a:t>
                </a:r>
                <a14:m>
                  <m:oMath xmlns:m="http://schemas.openxmlformats.org/officeDocument/2006/math"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for object and bids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dirty="0"/>
                  <a:t>Utility of bidder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is bidder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’s payment</a:t>
                </a:r>
              </a:p>
              <a:p>
                <a:r>
                  <a:rPr lang="en-CA" dirty="0"/>
                  <a:t>Suppose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’s are drawn </a:t>
                </a:r>
                <a:r>
                  <a:rPr lang="en-CA" i="1" dirty="0" err="1"/>
                  <a:t>i.i.d</a:t>
                </a:r>
                <a:r>
                  <a:rPr lang="en-CA" i="1" dirty="0"/>
                  <a:t>.</a:t>
                </a:r>
                <a:r>
                  <a:rPr lang="en-CA" dirty="0"/>
                  <a:t> from </a:t>
                </a:r>
                <a14:m>
                  <m:oMath xmlns:m="http://schemas.openxmlformats.org/officeDocument/2006/math"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[0,</m:t>
                    </m:r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with commonly known CDF </a:t>
                </a:r>
                <a14:m>
                  <m:oMath xmlns:m="http://schemas.openxmlformats.org/officeDocument/2006/math"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Bidders only know their own realized value (type)</a:t>
                </a:r>
              </a:p>
              <a:p>
                <a:r>
                  <a:rPr lang="en-CA" dirty="0"/>
                  <a:t>Bidders are risk neutral, maximizing their expected utility</a:t>
                </a:r>
              </a:p>
              <a:p>
                <a:r>
                  <a:rPr lang="en-CA" dirty="0"/>
                  <a:t>Pure strategy for bidder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</a:t>
                </a:r>
                <a:r>
                  <a:rPr lang="en-CA"/>
                  <a:t>is map</a:t>
                </a:r>
                <a:r>
                  <a:rPr lang="en-CA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0,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dirty="0"/>
                  <a:t>We focus on symmetric strategies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1B1E3F-1FA8-BA40-8AB0-0E77F61AF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0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9025-A27C-E74B-A73F-7B5D553A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Price Auctions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BF4EE-E10B-3C46-AE52-4157ADB65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Agent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submit her bid,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, simultaneously with other agents</a:t>
                </a:r>
              </a:p>
              <a:p>
                <a:r>
                  <a:rPr lang="en-US" dirty="0"/>
                  <a:t>Agent with highest bid wins, and pays second highest bid</a:t>
                </a:r>
              </a:p>
              <a:p>
                <a:r>
                  <a:rPr lang="en-US" dirty="0"/>
                  <a:t>Agent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profit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if she wins, and 0 otherwise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[Proposition] </a:t>
                </a:r>
                <a:r>
                  <a:rPr lang="en-US" dirty="0"/>
                  <a:t>Truthful bidding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is BNE in second price auction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[Proof] </a:t>
                </a:r>
                <a:r>
                  <a:rPr lang="en-US" dirty="0"/>
                  <a:t>We need to answer following questions</a:t>
                </a:r>
              </a:p>
              <a:p>
                <a:pPr lvl="1"/>
                <a:r>
                  <a:rPr lang="en-US" dirty="0"/>
                  <a:t>If other bidders bids truthfully, does winner want to change her bid?</a:t>
                </a:r>
              </a:p>
              <a:p>
                <a:pPr lvl="1"/>
                <a:r>
                  <a:rPr lang="en-US" dirty="0"/>
                  <a:t>If other bidders bids truthfully, does looser want to change her bid?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BF4EE-E10B-3C46-AE52-4157ADB65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0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CD8787-8DDD-C847-B42D-E611D88F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99E9A-4BF6-394D-8E16-CC75FBA72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Bayesian games</a:t>
            </a:r>
          </a:p>
          <a:p>
            <a:r>
              <a:rPr lang="en-CA" dirty="0"/>
              <a:t>Bayes-Nash equilibrium</a:t>
            </a:r>
          </a:p>
          <a:p>
            <a:r>
              <a:rPr lang="en-CA" dirty="0"/>
              <a:t>Auctions</a:t>
            </a:r>
          </a:p>
          <a:p>
            <a:endParaRPr lang="en-US" dirty="0"/>
          </a:p>
          <a:p>
            <a:r>
              <a:rPr lang="en-US" dirty="0"/>
              <a:t>Readings:</a:t>
            </a:r>
          </a:p>
          <a:p>
            <a:pPr lvl="1"/>
            <a:r>
              <a:rPr lang="en-CA" dirty="0"/>
              <a:t>MAS Sec. 6.3, GT Sec. 6.1 - 6.5 </a:t>
            </a:r>
          </a:p>
        </p:txBody>
      </p:sp>
    </p:spTree>
    <p:extLst>
      <p:ext uri="{BB962C8B-B14F-4D97-AF65-F5344CB8AC3E}">
        <p14:creationId xmlns:p14="http://schemas.microsoft.com/office/powerpoint/2010/main" val="2863811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D28B-464D-8A4C-97E9-EAE34A64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Truthful Bidding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E69C1-DCDE-8F44-9628-CCC24C5929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Truthful equilibrium is (weak) ex-post equilibrium</a:t>
                </a:r>
              </a:p>
              <a:p>
                <a:pPr lvl="1"/>
                <a:r>
                  <a:rPr lang="en-CA" dirty="0"/>
                  <a:t>Truthful bidding weakly dominates other strategies even if all values are known</a:t>
                </a:r>
              </a:p>
              <a:p>
                <a:r>
                  <a:rPr lang="en-CA" dirty="0">
                    <a:solidFill>
                      <a:srgbClr val="FF0000"/>
                    </a:solidFill>
                  </a:rPr>
                  <a:t>[Picture proof]</a:t>
                </a:r>
              </a:p>
              <a:p>
                <a:pPr lvl="1"/>
                <a:r>
                  <a:rPr lang="en-CA" dirty="0"/>
                  <a:t>Suppose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CA" dirty="0"/>
                  <a:t> represents maximum bids excluding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’s bid</a:t>
                </a:r>
                <a:br>
                  <a:rPr lang="en-CA" dirty="0"/>
                </a:br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E69C1-DCDE-8F44-9628-CCC24C5929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80A0D2-26CF-0043-84E4-811076DA0748}"/>
              </a:ext>
            </a:extLst>
          </p:cNvPr>
          <p:cNvCxnSpPr/>
          <p:nvPr/>
        </p:nvCxnSpPr>
        <p:spPr>
          <a:xfrm>
            <a:off x="2613077" y="5050540"/>
            <a:ext cx="914400" cy="914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95C91-6191-7A4A-9797-197E5865D8E0}"/>
              </a:ext>
            </a:extLst>
          </p:cNvPr>
          <p:cNvCxnSpPr>
            <a:cxnSpLocks/>
          </p:cNvCxnSpPr>
          <p:nvPr/>
        </p:nvCxnSpPr>
        <p:spPr>
          <a:xfrm>
            <a:off x="8062055" y="5050540"/>
            <a:ext cx="1242400" cy="124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9C2975-BBDE-6143-A523-5BBAEC6200E7}"/>
              </a:ext>
            </a:extLst>
          </p:cNvPr>
          <p:cNvCxnSpPr>
            <a:cxnSpLocks/>
          </p:cNvCxnSpPr>
          <p:nvPr/>
        </p:nvCxnSpPr>
        <p:spPr>
          <a:xfrm>
            <a:off x="5343053" y="5050540"/>
            <a:ext cx="4572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DA8321-12B4-8744-8D21-2B640E61F76F}"/>
              </a:ext>
            </a:extLst>
          </p:cNvPr>
          <p:cNvCxnSpPr>
            <a:cxnSpLocks/>
          </p:cNvCxnSpPr>
          <p:nvPr/>
        </p:nvCxnSpPr>
        <p:spPr>
          <a:xfrm flipH="1">
            <a:off x="5800253" y="5507740"/>
            <a:ext cx="2658" cy="4661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45B6BF-CE51-164D-8380-CAA1C0479312}"/>
              </a:ext>
            </a:extLst>
          </p:cNvPr>
          <p:cNvGrpSpPr/>
          <p:nvPr/>
        </p:nvGrpSpPr>
        <p:grpSpPr>
          <a:xfrm>
            <a:off x="1865690" y="4250760"/>
            <a:ext cx="2569574" cy="2083512"/>
            <a:chOff x="1865690" y="4143876"/>
            <a:chExt cx="2569574" cy="208351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14FFD05-C446-A246-B252-581816E1A3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7760" y="4323263"/>
              <a:ext cx="0" cy="15437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B112893-F484-FE45-B2D8-63451E0802C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374340" y="5089843"/>
              <a:ext cx="0" cy="15437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5EFBFA5-BFB4-1C4F-9DA1-AFF3B6A43F98}"/>
                    </a:ext>
                  </a:extLst>
                </p:cNvPr>
                <p:cNvSpPr txBox="1"/>
                <p:nvPr/>
              </p:nvSpPr>
              <p:spPr>
                <a:xfrm>
                  <a:off x="3344360" y="5809473"/>
                  <a:ext cx="3988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5EFBFA5-BFB4-1C4F-9DA1-AFF3B6A43F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360" y="5809473"/>
                  <a:ext cx="39881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CBF0579-8018-4047-8E9F-0B93F5B27EEC}"/>
                    </a:ext>
                  </a:extLst>
                </p:cNvPr>
                <p:cNvSpPr txBox="1"/>
                <p:nvPr/>
              </p:nvSpPr>
              <p:spPr>
                <a:xfrm>
                  <a:off x="4036451" y="5858056"/>
                  <a:ext cx="3988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CBF0579-8018-4047-8E9F-0B93F5B27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6451" y="5858056"/>
                  <a:ext cx="39881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68D160-4D21-2044-A9E0-5AFF3B81D759}"/>
                    </a:ext>
                  </a:extLst>
                </p:cNvPr>
                <p:cNvSpPr txBox="1"/>
                <p:nvPr/>
              </p:nvSpPr>
              <p:spPr>
                <a:xfrm>
                  <a:off x="1865690" y="4143876"/>
                  <a:ext cx="7473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68D160-4D21-2044-A9E0-5AFF3B81D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690" y="4143876"/>
                  <a:ext cx="747387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A32217-2A9C-164F-991E-836F1A95F7DE}"/>
              </a:ext>
            </a:extLst>
          </p:cNvPr>
          <p:cNvGrpSpPr/>
          <p:nvPr/>
        </p:nvGrpSpPr>
        <p:grpSpPr>
          <a:xfrm>
            <a:off x="4584694" y="4260817"/>
            <a:ext cx="2569574" cy="2083512"/>
            <a:chOff x="1865690" y="4143876"/>
            <a:chExt cx="2569574" cy="208351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28B9615-B88F-F54E-9210-946F4955CE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7760" y="4323263"/>
              <a:ext cx="0" cy="15437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4E8ABF1-B8C1-3A41-A7DE-AB53C41887A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374340" y="5089843"/>
              <a:ext cx="0" cy="15437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9A75DF3-EFA3-6546-AC6A-B9B9B9B78089}"/>
                    </a:ext>
                  </a:extLst>
                </p:cNvPr>
                <p:cNvSpPr txBox="1"/>
                <p:nvPr/>
              </p:nvSpPr>
              <p:spPr>
                <a:xfrm>
                  <a:off x="3344360" y="5809473"/>
                  <a:ext cx="3988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9A75DF3-EFA3-6546-AC6A-B9B9B9B78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360" y="5809473"/>
                  <a:ext cx="39881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DCB5B06-258A-CD4B-8B1C-C6F8E460A5F4}"/>
                    </a:ext>
                  </a:extLst>
                </p:cNvPr>
                <p:cNvSpPr txBox="1"/>
                <p:nvPr/>
              </p:nvSpPr>
              <p:spPr>
                <a:xfrm>
                  <a:off x="4036451" y="5858056"/>
                  <a:ext cx="3988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DCB5B06-258A-CD4B-8B1C-C6F8E460A5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6451" y="5858056"/>
                  <a:ext cx="39881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FB2BE9D-04FF-4340-9245-6E1EDC553830}"/>
                    </a:ext>
                  </a:extLst>
                </p:cNvPr>
                <p:cNvSpPr txBox="1"/>
                <p:nvPr/>
              </p:nvSpPr>
              <p:spPr>
                <a:xfrm>
                  <a:off x="1865690" y="4143876"/>
                  <a:ext cx="7473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FB2BE9D-04FF-4340-9245-6E1EDC5538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690" y="4143876"/>
                  <a:ext cx="747387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5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60FEA6D-31C4-8145-A97F-48C90CAC9FCC}"/>
              </a:ext>
            </a:extLst>
          </p:cNvPr>
          <p:cNvGrpSpPr/>
          <p:nvPr/>
        </p:nvGrpSpPr>
        <p:grpSpPr>
          <a:xfrm>
            <a:off x="7303698" y="4212234"/>
            <a:ext cx="2569574" cy="2083512"/>
            <a:chOff x="1865690" y="4143876"/>
            <a:chExt cx="2569574" cy="2083512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8A18074-4361-8C4D-BE2F-A5700BD6F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7760" y="4323263"/>
              <a:ext cx="0" cy="15437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B90635E-5DCA-1E4D-8B9F-3389A406856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374340" y="5089843"/>
              <a:ext cx="0" cy="15437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791B313-9412-294D-AECB-4B42ECCC037D}"/>
                    </a:ext>
                  </a:extLst>
                </p:cNvPr>
                <p:cNvSpPr txBox="1"/>
                <p:nvPr/>
              </p:nvSpPr>
              <p:spPr>
                <a:xfrm>
                  <a:off x="3344360" y="5809473"/>
                  <a:ext cx="3988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791B313-9412-294D-AECB-4B42ECCC03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360" y="5809473"/>
                  <a:ext cx="39881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7C8A7FF-E6BF-0944-A0DA-EFEC0F8004F5}"/>
                    </a:ext>
                  </a:extLst>
                </p:cNvPr>
                <p:cNvSpPr txBox="1"/>
                <p:nvPr/>
              </p:nvSpPr>
              <p:spPr>
                <a:xfrm>
                  <a:off x="4036451" y="5858056"/>
                  <a:ext cx="3988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7C8A7FF-E6BF-0944-A0DA-EFEC0F8004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6451" y="5858056"/>
                  <a:ext cx="39881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E3F028B-69CB-C040-B5E8-A1463541410F}"/>
                    </a:ext>
                  </a:extLst>
                </p:cNvPr>
                <p:cNvSpPr txBox="1"/>
                <p:nvPr/>
              </p:nvSpPr>
              <p:spPr>
                <a:xfrm>
                  <a:off x="1865690" y="4143876"/>
                  <a:ext cx="7473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E3F028B-69CB-C040-B5E8-A146354141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690" y="4143876"/>
                  <a:ext cx="747387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500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ED5D26-17A3-F144-AE58-8BD4D06D8F83}"/>
                  </a:ext>
                </a:extLst>
              </p:cNvPr>
              <p:cNvSpPr txBox="1"/>
              <p:nvPr/>
            </p:nvSpPr>
            <p:spPr>
              <a:xfrm>
                <a:off x="5615792" y="5923608"/>
                <a:ext cx="398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ED5D26-17A3-F144-AE58-8BD4D06D8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92" y="5923608"/>
                <a:ext cx="3988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ABCC3EB-9B66-D646-AF8E-4B4B905A9C59}"/>
                  </a:ext>
                </a:extLst>
              </p:cNvPr>
              <p:cNvSpPr txBox="1"/>
              <p:nvPr/>
            </p:nvSpPr>
            <p:spPr>
              <a:xfrm>
                <a:off x="2825048" y="6372359"/>
                <a:ext cx="1038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ABCC3EB-9B66-D646-AF8E-4B4B905A9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048" y="6372359"/>
                <a:ext cx="10386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1B7614-5F48-134D-9BCF-70CFD82807FF}"/>
                  </a:ext>
                </a:extLst>
              </p:cNvPr>
              <p:cNvSpPr txBox="1"/>
              <p:nvPr/>
            </p:nvSpPr>
            <p:spPr>
              <a:xfrm>
                <a:off x="5574032" y="6372359"/>
                <a:ext cx="1038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1B7614-5F48-134D-9BCF-70CFD828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32" y="6372359"/>
                <a:ext cx="103862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8E60EED-8A54-9645-B26A-E2C95D73E2F3}"/>
                  </a:ext>
                </a:extLst>
              </p:cNvPr>
              <p:cNvSpPr txBox="1"/>
              <p:nvPr/>
            </p:nvSpPr>
            <p:spPr>
              <a:xfrm>
                <a:off x="8323016" y="6372359"/>
                <a:ext cx="1038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8E60EED-8A54-9645-B26A-E2C95D73E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016" y="6372359"/>
                <a:ext cx="10386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753885-281A-B343-A5DB-D54B9D1998EC}"/>
                  </a:ext>
                </a:extLst>
              </p:cNvPr>
              <p:cNvSpPr txBox="1"/>
              <p:nvPr/>
            </p:nvSpPr>
            <p:spPr>
              <a:xfrm>
                <a:off x="9119101" y="5518088"/>
                <a:ext cx="398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753885-281A-B343-A5DB-D54B9D199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101" y="5518088"/>
                <a:ext cx="39881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3AD4853-8DAC-EB4B-92E1-BE6269330342}"/>
              </a:ext>
            </a:extLst>
          </p:cNvPr>
          <p:cNvCxnSpPr>
            <a:cxnSpLocks/>
          </p:cNvCxnSpPr>
          <p:nvPr/>
        </p:nvCxnSpPr>
        <p:spPr>
          <a:xfrm>
            <a:off x="9304455" y="5947575"/>
            <a:ext cx="0" cy="3453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9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  <p:bldP spid="45" grpId="0"/>
      <p:bldP spid="46" grpId="0"/>
      <p:bldP spid="47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68CD-A548-4844-A12D-9A76C44B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Expected Payment in Second Price Auctions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8A5A37-69CC-2148-9C90-66119B029B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Define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to be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endParaRPr lang="en-CA" dirty="0"/>
              </a:p>
              <a:p>
                <a:pPr lvl="1"/>
                <a:r>
                  <a:rPr lang="en-US" dirty="0"/>
                  <a:t>CDF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Expected payment of bidder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given by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8A5A37-69CC-2148-9C90-66119B029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8E4420E-0445-2447-88BF-9E8BD15D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0" y="3983038"/>
            <a:ext cx="4521200" cy="31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05FD0-61E6-894C-ACCB-70313CC42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00" y="4454208"/>
            <a:ext cx="3721100" cy="31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D45B7E-9592-6541-B32B-9C7B71E03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700" y="5554346"/>
            <a:ext cx="2146300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D13296-52BE-764F-919D-D0F17F908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700" y="4856957"/>
            <a:ext cx="48133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F68D-7095-C143-AC45-52965D3E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Price Auctions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0C8B0-ACD8-7246-9AB8-5F8B88BC3F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CA" sz="2400" dirty="0"/>
                  <a:t>Bidder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400" dirty="0"/>
                  <a:t> submits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lnSpc>
                    <a:spcPct val="125000"/>
                  </a:lnSpc>
                </a:pPr>
                <a:r>
                  <a:rPr lang="en-CA" sz="2400" dirty="0"/>
                  <a:t>Utility of agent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4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4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CA" sz="2400" dirty="0"/>
                  <a:t> and zero otherwise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sz="2400" dirty="0"/>
                  <a:t>We focus on </a:t>
                </a:r>
                <a:r>
                  <a:rPr lang="en-CA" sz="2400" dirty="0"/>
                  <a:t>symmetric (increasing and differentiable) equilibrium strategies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CA" sz="2400" dirty="0"/>
              </a:p>
              <a:p>
                <a:pPr>
                  <a:lnSpc>
                    <a:spcPct val="125000"/>
                  </a:lnSpc>
                </a:pPr>
                <a:r>
                  <a:rPr lang="en-US" sz="2400" dirty="0"/>
                  <a:t>Note that bidder with value 0 always bids 0, i.e.,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dirty="0"/>
              </a:p>
              <a:p>
                <a:pPr>
                  <a:lnSpc>
                    <a:spcPct val="125000"/>
                  </a:lnSpc>
                </a:pPr>
                <a:r>
                  <a:rPr lang="en-US" sz="2400" dirty="0"/>
                  <a:t>Bidder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wins whenever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lnSpc>
                    <a:spcPct val="125000"/>
                  </a:lnSpc>
                </a:pP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/>
                  <a:t> is increasing,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𝑚𝑎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ct val="125000"/>
                  </a:lnSpc>
                </a:pPr>
                <a:r>
                  <a:rPr lang="en-US" sz="2400" dirty="0"/>
                  <a:t>This implies that bidder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wins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CA" sz="2400" dirty="0"/>
              </a:p>
              <a:p>
                <a:pPr>
                  <a:lnSpc>
                    <a:spcPct val="125000"/>
                  </a:lnSpc>
                </a:pPr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0C8B0-ACD8-7246-9AB8-5F8B88BC3F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64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C6E0-CACC-B949-BDF9-D94D4E23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Price Auctions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E42EA6-379E-6D4C-B938-77EAE7BEC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sz="2400" dirty="0"/>
                  <a:t>Optimal bid of bidder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is</a:t>
                </a:r>
              </a:p>
              <a:p>
                <a:pPr lvl="3"/>
                <a:endParaRPr lang="en-US" sz="1400" dirty="0"/>
              </a:p>
              <a:p>
                <a:r>
                  <a:rPr lang="en-US" sz="2400" dirty="0"/>
                  <a:t>First-order (necessary) optimality conditions imply</a:t>
                </a:r>
              </a:p>
              <a:p>
                <a:pPr lvl="3"/>
                <a:endParaRPr lang="en-US" sz="600" dirty="0"/>
              </a:p>
              <a:p>
                <a:pPr lvl="3"/>
                <a:endParaRPr lang="en-US" sz="600" dirty="0"/>
              </a:p>
              <a:p>
                <a:pPr lvl="3"/>
                <a:endParaRPr lang="en-US" sz="600" dirty="0"/>
              </a:p>
              <a:p>
                <a:pPr lvl="3"/>
                <a:endParaRPr lang="en-US" sz="600" dirty="0"/>
              </a:p>
              <a:p>
                <a:pPr lvl="3"/>
                <a:endParaRPr lang="en-US" sz="600" dirty="0"/>
              </a:p>
              <a:p>
                <a:pPr lvl="3"/>
                <a:endParaRPr lang="en-US" sz="600" dirty="0"/>
              </a:p>
              <a:p>
                <a:pPr lvl="1"/>
                <a:r>
                  <a:rPr lang="en-US" sz="2000" dirty="0"/>
                  <a:t>Note that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400" dirty="0"/>
                  <a:t>In symmetric equilibrium,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therefore we have</a:t>
                </a:r>
              </a:p>
              <a:p>
                <a:pPr lvl="2"/>
                <a:endParaRPr lang="en-US" sz="1800" dirty="0"/>
              </a:p>
              <a:p>
                <a:pPr lvl="2"/>
                <a:endParaRPr lang="en-US" sz="1600" dirty="0"/>
              </a:p>
              <a:p>
                <a:r>
                  <a:rPr lang="en-US" sz="2400" dirty="0"/>
                  <a:t>With boundary condition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we have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E42EA6-379E-6D4C-B938-77EAE7BEC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B6F263E-1080-344C-8627-F9C2E4F68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218" y="1761348"/>
            <a:ext cx="3971636" cy="519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2B1BE-8AE4-C241-AE39-758710750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591" y="3015555"/>
            <a:ext cx="4652818" cy="69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99BA7D-DC15-554B-A673-163FFD325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543" y="4820165"/>
            <a:ext cx="7088909" cy="588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3D214-E29C-B643-8145-74FDB6CC1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268" y="5975307"/>
            <a:ext cx="5449455" cy="6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25C2-1995-E944-9073-25BE7AC8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Expected Payment in First Price Auctions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D582C-45D1-8C47-BA49-B4BC91592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Expected payment of bidder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  <a:r>
                  <a:rPr lang="en-US" dirty="0"/>
                  <a:t>is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r>
                  <a:rPr lang="en-CA" dirty="0"/>
                  <a:t>This establishes somewhat surprising results that both first and second price auction formats yield </a:t>
                </a:r>
                <a:r>
                  <a:rPr lang="en-CA" dirty="0">
                    <a:solidFill>
                      <a:srgbClr val="FF0000"/>
                    </a:solidFill>
                  </a:rPr>
                  <a:t>same expected revenue </a:t>
                </a:r>
                <a:r>
                  <a:rPr lang="en-CA" dirty="0"/>
                  <a:t>to auctioneer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D582C-45D1-8C47-BA49-B4BC91592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95209C2-7312-B048-B56B-CB774FEF3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2432050"/>
            <a:ext cx="3581400" cy="31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F71DF1-A203-1447-A2BC-6D339B068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600" y="2981802"/>
            <a:ext cx="3721100" cy="31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AB22D-33D9-634A-943C-0FFBCFD2A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600" y="4081940"/>
            <a:ext cx="2146300" cy="723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B30EDF-552F-3D4D-A2D8-6BD19E819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600" y="3384551"/>
            <a:ext cx="48133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ECE9-6D6D-F441-ADCF-3489B9E7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Revenue Equivalence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F747D-E4C5-A249-A5B0-425B27C9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standard </a:t>
            </a:r>
            <a:r>
              <a:rPr lang="en-CA" dirty="0">
                <a:solidFill>
                  <a:srgbClr val="FF0000"/>
                </a:solidFill>
              </a:rPr>
              <a:t>auctions </a:t>
            </a:r>
            <a:r>
              <a:rPr lang="en-CA" dirty="0"/>
              <a:t>item is sold to bidder with highest submitted bid</a:t>
            </a:r>
          </a:p>
          <a:p>
            <a:r>
              <a:rPr lang="en-CA" dirty="0"/>
              <a:t>Suppose that values are </a:t>
            </a:r>
            <a:r>
              <a:rPr lang="en-CA" i="1" dirty="0" err="1"/>
              <a:t>i.i.d</a:t>
            </a:r>
            <a:r>
              <a:rPr lang="en-CA" dirty="0"/>
              <a:t> and all bidders are risk neutral</a:t>
            </a:r>
          </a:p>
          <a:p>
            <a:endParaRPr lang="en-CA" dirty="0">
              <a:solidFill>
                <a:srgbClr val="FF0000"/>
              </a:solidFill>
            </a:endParaRPr>
          </a:p>
          <a:p>
            <a:r>
              <a:rPr lang="en-CA" dirty="0">
                <a:solidFill>
                  <a:srgbClr val="FF0000"/>
                </a:solidFill>
              </a:rPr>
              <a:t>[Theorem] </a:t>
            </a:r>
            <a:r>
              <a:rPr lang="en-CA" dirty="0"/>
              <a:t>Any symmetric and increasing equilibria of any standard auction (such that expected payment of bidder with value zero is zero) yields same expected revenue to auctioneer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87C9-1639-7447-BBCC-15F9CEDF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Value Auctions (Dependent Signals)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22A90-12CF-BA4E-AABE-0209FCE99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In common value auctions, value of item for sale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same for all bidders</a:t>
                </a:r>
              </a:p>
              <a:p>
                <a:r>
                  <a:rPr lang="en-US" sz="2400" dirty="0"/>
                  <a:t>Suppose that there are two bidders bidding to lease oil field</a:t>
                </a:r>
              </a:p>
              <a:p>
                <a:r>
                  <a:rPr lang="en-US" sz="2400" dirty="0"/>
                  <a:t>Oil field could be worth $0 (25%), $25M (50%), or $50M (25%)</a:t>
                </a:r>
              </a:p>
              <a:p>
                <a:r>
                  <a:rPr lang="en-US" sz="2400" dirty="0"/>
                  <a:t>Bidders hires their own consultant to evaluate value of oil field</a:t>
                </a:r>
              </a:p>
              <a:p>
                <a:pPr lvl="1"/>
                <a:r>
                  <a:rPr lang="en-US" sz="2000" dirty="0"/>
                  <a:t>Bidder 1 gets private information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(signal)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Bidder 2 gets private information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(signal)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400" dirty="0"/>
                  <a:t>Suppose that signals are correlated with value of oil field as follows</a:t>
                </a:r>
              </a:p>
              <a:p>
                <a:pPr lvl="1"/>
                <a:r>
                  <a:rPr lang="en-US" sz="2000" dirty="0"/>
                  <a:t>If field is worth $0,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If field is worth $25M,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(both equally likely)</a:t>
                </a:r>
              </a:p>
              <a:p>
                <a:pPr lvl="1"/>
                <a:r>
                  <a:rPr lang="en-US" sz="2000" dirty="0"/>
                  <a:t>If field is worth $50M,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Given their private signals, how should bidders bid?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22A90-12CF-BA4E-AABE-0209FCE99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5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BBE5-CBCF-7340-BF0E-FEEC737D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Field Example: 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BB1E9-61C8-5A47-BA14-04783BFBC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expected value of oil field if one receives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signal?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signal, oil field is worth either $0 or $25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BB1E9-61C8-5A47-BA14-04783BFBC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0F9484A-E597-6C4A-B534-5529B006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87" y="3066489"/>
            <a:ext cx="5490814" cy="503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FEB9E-1D08-9E44-A054-CE62A2BD9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170" y="3090270"/>
            <a:ext cx="2628305" cy="442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5E7E2E-6EAF-E547-BC9D-BD47B9086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87" y="4047116"/>
            <a:ext cx="5195888" cy="503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B8C5F0-326E-0541-A308-EA73E9D2A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452" y="4070897"/>
            <a:ext cx="2628305" cy="442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E940F8-0849-F243-9B44-14B130FFA8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087" y="5027743"/>
            <a:ext cx="6358241" cy="2168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B63FBD-7BC4-1541-8C7F-08A8FF0D95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8087" y="5722119"/>
            <a:ext cx="6844000" cy="2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5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C951-4295-A34B-B33C-9C48143F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Field Example: </a:t>
            </a:r>
            <a:br>
              <a:rPr lang="en-US" dirty="0"/>
            </a:br>
            <a:r>
              <a:rPr lang="en-US" dirty="0"/>
              <a:t>Second Price Auction and Truthful Bidding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B165BF-25E5-A844-9D19-FAE301A54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US" sz="2000" dirty="0"/>
                  <a:t>What is expected utility of bidding $12.5M upon receiving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pPr lvl="1">
                  <a:lnSpc>
                    <a:spcPct val="125000"/>
                  </a:lnSpc>
                </a:pPr>
                <a:r>
                  <a:rPr lang="en-US" sz="2000" dirty="0"/>
                  <a:t>With probability 0.5, true value is $0</a:t>
                </a:r>
              </a:p>
              <a:p>
                <a:pPr lvl="2">
                  <a:lnSpc>
                    <a:spcPct val="125000"/>
                  </a:lnSpc>
                </a:pPr>
                <a:r>
                  <a:rPr lang="en-US" sz="1600" dirty="0"/>
                  <a:t>Other bidder bids $12.5M</a:t>
                </a:r>
              </a:p>
              <a:p>
                <a:pPr lvl="2">
                  <a:lnSpc>
                    <a:spcPct val="125000"/>
                  </a:lnSpc>
                </a:pPr>
                <a:r>
                  <a:rPr lang="en-US" sz="1600" dirty="0"/>
                  <a:t>Each bidder wins with probability 0.5 and gets -$12.5M</a:t>
                </a:r>
              </a:p>
              <a:p>
                <a:pPr lvl="1">
                  <a:lnSpc>
                    <a:spcPct val="125000"/>
                  </a:lnSpc>
                </a:pPr>
                <a:r>
                  <a:rPr lang="en-US" sz="2000" dirty="0"/>
                  <a:t>With probability 0.5, true value is $25M</a:t>
                </a:r>
              </a:p>
              <a:p>
                <a:pPr lvl="2">
                  <a:lnSpc>
                    <a:spcPct val="125000"/>
                  </a:lnSpc>
                </a:pPr>
                <a:r>
                  <a:rPr lang="en-US" sz="1600" dirty="0"/>
                  <a:t>Other bidder bids $37.7M</a:t>
                </a:r>
              </a:p>
              <a:p>
                <a:pPr lvl="2">
                  <a:lnSpc>
                    <a:spcPct val="125000"/>
                  </a:lnSpc>
                </a:pPr>
                <a:r>
                  <a:rPr lang="en-US" sz="1600" dirty="0"/>
                  <a:t>Bidder with </a:t>
                </a:r>
                <a14:m>
                  <m:oMath xmlns:m="http://schemas.openxmlformats.org/officeDocument/2006/math">
                    <m:r>
                      <a:rPr lang="en-US" sz="160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/>
                  <a:t> loses and gets $0</a:t>
                </a:r>
              </a:p>
              <a:p>
                <a:pPr lvl="1">
                  <a:lnSpc>
                    <a:spcPct val="125000"/>
                  </a:lnSpc>
                </a:pPr>
                <a:r>
                  <a:rPr lang="en-US" sz="2000" dirty="0"/>
                  <a:t>Expected utility = 0.5 x 0.5 x (-$12.5M)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sz="2000" dirty="0"/>
                  <a:t>Bidding $0 leads to utility $0 and 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profitable deviation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Truthful bidding is not BNE in second price auction with common values and dependent signals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B165BF-25E5-A844-9D19-FAE301A54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0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04E6-F703-864B-9300-54810668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Winner’s Curse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D984EF-B051-B74B-80F8-2AC0A0F3D5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Winning means bidder received highest or </a:t>
                </a:r>
                <a:r>
                  <a:rPr lang="en-US" dirty="0">
                    <a:solidFill>
                      <a:srgbClr val="FF0000"/>
                    </a:solidFill>
                  </a:rPr>
                  <a:t>most optimistic </a:t>
                </a:r>
                <a:r>
                  <a:rPr lang="en-US" dirty="0"/>
                  <a:t>signal</a:t>
                </a:r>
              </a:p>
              <a:p>
                <a:r>
                  <a:rPr lang="en-US" dirty="0"/>
                  <a:t>Condition on winning, value of item is lower than what signal says</a:t>
                </a:r>
              </a:p>
              <a:p>
                <a:r>
                  <a:rPr lang="en-US" dirty="0"/>
                  <a:t>Ignoring this leads to paying, on average, more than true value of item</a:t>
                </a:r>
              </a:p>
              <a:p>
                <a:r>
                  <a:rPr lang="en-US" dirty="0"/>
                  <a:t>To avoid this curse, bidders should assume their signal is optimistic</a:t>
                </a:r>
              </a:p>
              <a:p>
                <a:r>
                  <a:rPr lang="en-US" dirty="0"/>
                  <a:t>In oil field example, we can show that following bidding strategy is BNE</a:t>
                </a:r>
              </a:p>
              <a:p>
                <a:pPr lvl="1"/>
                <a:r>
                  <a:rPr lang="en-US" dirty="0"/>
                  <a:t>Bid 0 upon receiving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Bid $50M upon receiving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D984EF-B051-B74B-80F8-2AC0A0F3D5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43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3A18-B078-4C46-B20B-64855E55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Games: Games of Incomplete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84D7-D6C6-E543-BC30-9526C6283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 far, we assumed </a:t>
            </a:r>
            <a:r>
              <a:rPr lang="en-US" sz="2400" dirty="0">
                <a:solidFill>
                  <a:srgbClr val="FF0000"/>
                </a:solidFill>
              </a:rPr>
              <a:t>all agents know </a:t>
            </a:r>
            <a:r>
              <a:rPr lang="en-US" sz="2400" dirty="0"/>
              <a:t>what game they are playing</a:t>
            </a:r>
          </a:p>
          <a:p>
            <a:pPr lvl="1"/>
            <a:r>
              <a:rPr lang="en-US" sz="2000" dirty="0"/>
              <a:t>Number of agents</a:t>
            </a:r>
          </a:p>
          <a:p>
            <a:pPr lvl="1"/>
            <a:r>
              <a:rPr lang="en-US" sz="2000" dirty="0"/>
              <a:t>Actions available to each agent</a:t>
            </a:r>
          </a:p>
          <a:p>
            <a:pPr lvl="1"/>
            <a:r>
              <a:rPr lang="en-US" sz="2000" dirty="0"/>
              <a:t>Utilities associated with each outcome</a:t>
            </a:r>
          </a:p>
          <a:p>
            <a:r>
              <a:rPr lang="en-US" sz="2400" dirty="0"/>
              <a:t>In extensive form games, </a:t>
            </a:r>
            <a:r>
              <a:rPr lang="en-US" sz="2400" dirty="0">
                <a:solidFill>
                  <a:srgbClr val="FF0000"/>
                </a:solidFill>
              </a:rPr>
              <a:t>actions</a:t>
            </a:r>
            <a:r>
              <a:rPr lang="en-US" sz="2400" dirty="0"/>
              <a:t> may not be common knowledge, but </a:t>
            </a:r>
            <a:r>
              <a:rPr lang="en-US" sz="2400" dirty="0">
                <a:solidFill>
                  <a:srgbClr val="FF0000"/>
                </a:solidFill>
              </a:rPr>
              <a:t>game itself </a:t>
            </a:r>
            <a:r>
              <a:rPr lang="en-US" sz="2400" dirty="0"/>
              <a:t>is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Bayesian games </a:t>
            </a:r>
            <a:r>
              <a:rPr lang="en-US" sz="2400" dirty="0"/>
              <a:t>allow us to represent agents’ uncertainties about game being played</a:t>
            </a:r>
          </a:p>
          <a:p>
            <a:pPr lvl="1"/>
            <a:r>
              <a:rPr lang="en-US" sz="2000" dirty="0"/>
              <a:t>Uncertainty is represented as </a:t>
            </a:r>
            <a:r>
              <a:rPr lang="en-US" sz="2000" dirty="0">
                <a:solidFill>
                  <a:srgbClr val="FF0000"/>
                </a:solidFill>
              </a:rPr>
              <a:t>commonly known probability distribution </a:t>
            </a:r>
            <a:r>
              <a:rPr lang="en-US" sz="2000" dirty="0"/>
              <a:t>over possible games </a:t>
            </a:r>
          </a:p>
          <a:p>
            <a:r>
              <a:rPr lang="en-US" sz="2400" dirty="0"/>
              <a:t>We make following assumptions</a:t>
            </a:r>
          </a:p>
          <a:p>
            <a:pPr lvl="1"/>
            <a:r>
              <a:rPr lang="en-US" sz="2000" dirty="0"/>
              <a:t>All games have </a:t>
            </a:r>
            <a:r>
              <a:rPr lang="en-US" sz="2000" dirty="0">
                <a:solidFill>
                  <a:srgbClr val="FF0000"/>
                </a:solidFill>
              </a:rPr>
              <a:t>same number of agents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same strategy space</a:t>
            </a:r>
            <a:r>
              <a:rPr lang="en-US" sz="2000" dirty="0"/>
              <a:t> for each agents</a:t>
            </a:r>
          </a:p>
          <a:p>
            <a:pPr lvl="1"/>
            <a:r>
              <a:rPr lang="en-US" sz="2000" dirty="0"/>
              <a:t>Possible games only differ in agents’ utilities for each outcome</a:t>
            </a:r>
          </a:p>
          <a:p>
            <a:pPr lvl="1"/>
            <a:r>
              <a:rPr lang="en-US" sz="2000" dirty="0"/>
              <a:t>Beliefs are </a:t>
            </a:r>
            <a:r>
              <a:rPr lang="en-US" sz="2000" dirty="0">
                <a:solidFill>
                  <a:srgbClr val="FF0000"/>
                </a:solidFill>
              </a:rPr>
              <a:t>posteriors</a:t>
            </a:r>
            <a:r>
              <a:rPr lang="en-US" sz="2000" dirty="0"/>
              <a:t>, obtained by conditioning common prior on private signals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69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52CE-F4FF-C348-AD88-5BD70AC8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Value Auctions (Independent Signals)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5ED14-FA47-4543-83DB-AB5BAADCA0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Consider two bidders interested in buying oil field that has part A and B</a:t>
                </a:r>
              </a:p>
              <a:p>
                <a:r>
                  <a:rPr lang="en-CA" dirty="0"/>
                  <a:t>Each bidder values A and B but is more interested in one of them</a:t>
                </a:r>
              </a:p>
              <a:p>
                <a:r>
                  <a:rPr lang="en-US" dirty="0"/>
                  <a:t>Bidders hires their own consultant to evaluate value of their part</a:t>
                </a:r>
                <a:endParaRPr lang="en-CA" dirty="0"/>
              </a:p>
              <a:p>
                <a:pPr lvl="1"/>
                <a:r>
                  <a:rPr lang="en-US" dirty="0"/>
                  <a:t>Bidder 1 gets </a:t>
                </a:r>
                <a:r>
                  <a:rPr lang="en-US" dirty="0">
                    <a:solidFill>
                      <a:srgbClr val="FF0000"/>
                    </a:solidFill>
                  </a:rPr>
                  <a:t>private signal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about value of part A</a:t>
                </a:r>
              </a:p>
              <a:p>
                <a:pPr lvl="1"/>
                <a:r>
                  <a:rPr lang="en-US" dirty="0"/>
                  <a:t>Bidder 2 gets </a:t>
                </a:r>
                <a:r>
                  <a:rPr lang="en-US" dirty="0">
                    <a:solidFill>
                      <a:srgbClr val="FF0000"/>
                    </a:solidFill>
                  </a:rPr>
                  <a:t>private signal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about value of part B</a:t>
                </a:r>
              </a:p>
              <a:p>
                <a:r>
                  <a:rPr lang="en-CA" dirty="0"/>
                  <a:t>Suppose that both signals are </a:t>
                </a:r>
                <a:r>
                  <a:rPr lang="en-CA" dirty="0">
                    <a:solidFill>
                      <a:srgbClr val="FF0000"/>
                    </a:solidFill>
                  </a:rPr>
                  <a:t>uniformly distributed</a:t>
                </a:r>
                <a:r>
                  <a:rPr lang="en-CA" dirty="0"/>
                  <a:t>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CA" dirty="0"/>
                  <a:t>Suppose value of oil field to each bidder is as follows 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Private values are special case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5ED14-FA47-4543-83DB-AB5BAADCA0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1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A042-87F1-4B43-B266-BBA6AE2D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Oil Field Example II: </a:t>
            </a:r>
            <a:br>
              <a:rPr lang="en-CA" dirty="0"/>
            </a:br>
            <a:r>
              <a:rPr lang="en-CA" dirty="0"/>
              <a:t>Second Price Auction and Truthful Bidding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EFD318-6A0E-454C-8692-06E7E8E64C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Similar to previous example, truthful bidding is not BNE</a:t>
                </a:r>
              </a:p>
              <a:p>
                <a:r>
                  <a:rPr lang="en-CA" dirty="0"/>
                  <a:t>Instead, we show that following symmetric bidding strategy is BNE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r>
                  <a:rPr lang="en-CA" dirty="0"/>
                  <a:t>If other bidder follows this, then probability that </a:t>
                </a:r>
                <a14:m>
                  <m:oMath xmlns:m="http://schemas.openxmlformats.org/officeDocument/2006/math"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wins by bidding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is 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r>
                  <a:rPr lang="en-US" dirty="0"/>
                  <a:t>Bidder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payment if she wins is</a:t>
                </a:r>
                <a:endParaRPr lang="en-CA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EFD318-6A0E-454C-8692-06E7E8E64C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C5295C0-B749-A044-B5E8-959875E3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091" y="3056494"/>
            <a:ext cx="1985818" cy="288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CE00B-C3DC-2944-BBC8-67539AA81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273" y="4418690"/>
            <a:ext cx="6211455" cy="346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D15C6-F23A-DE42-8363-71793D021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909" y="5679864"/>
            <a:ext cx="2332182" cy="2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3E16-0D35-C24A-97F1-E1A8F0D1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Oil Field Example II: </a:t>
            </a:r>
            <a:br>
              <a:rPr lang="en-CA" dirty="0"/>
            </a:br>
            <a:r>
              <a:rPr lang="en-CA" dirty="0"/>
              <a:t>Second Price Auction and Truthful Bidding </a:t>
            </a:r>
            <a:r>
              <a:rPr lang="en-US" dirty="0"/>
              <a:t>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A2CF87-8360-D64F-A068-9F0C65C03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Expected payment of bidder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is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r>
                  <a:rPr lang="en-CA" dirty="0"/>
                  <a:t>Expected utility of bidding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with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is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Maximizing this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(for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) implies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A2CF87-8360-D64F-A068-9F0C65C03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D4C26DF-EFCB-0D45-9BBF-E6C2E575A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546" y="2475817"/>
            <a:ext cx="4294909" cy="3463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3E0F6A-1F52-6745-B5FA-67AAB59AF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091" y="6135193"/>
            <a:ext cx="1985818" cy="288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C2D813-1E3C-5A43-A3C0-A62425E26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618" y="3875701"/>
            <a:ext cx="7966364" cy="50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76C0F4-80E3-5A4A-9822-0BF2428C0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0" y="4648419"/>
            <a:ext cx="54229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7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1958-468B-CA48-B105-367554CC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Oil Field Example II: First Price Auction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59BF4-29F2-D645-9AB1-05B513D55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Analysis is similar to that of first price auctions with private values</a:t>
            </a:r>
          </a:p>
          <a:p>
            <a:r>
              <a:rPr lang="en-CA" dirty="0"/>
              <a:t>It can be shown that unique symmetric BNE is for each bidder to bid 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It can be shown that expected revenue is equal to first price auction</a:t>
            </a:r>
          </a:p>
          <a:p>
            <a:r>
              <a:rPr lang="en-CA" dirty="0"/>
              <a:t>Revenue equivalence principle </a:t>
            </a:r>
            <a:r>
              <a:rPr lang="en-CA" dirty="0">
                <a:solidFill>
                  <a:srgbClr val="FF0000"/>
                </a:solidFill>
              </a:rPr>
              <a:t>continues to hold </a:t>
            </a:r>
            <a:r>
              <a:rPr lang="en-CA" dirty="0"/>
              <a:t>for common values 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A522-77AF-E64E-A603-41C84BC6D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3025981"/>
            <a:ext cx="2413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DCAF-888B-BB48-A894-093CD389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3C334-87A7-9E4E-8049-8470CEF8E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0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53D8-2FB0-EC42-B13D-CE38D199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59C8-2AB8-E642-B38E-A8EBAA24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lecture is a slightly modified version of one prepared by</a:t>
            </a:r>
          </a:p>
          <a:p>
            <a:pPr lvl="1"/>
            <a:r>
              <a:rPr lang="en-US" dirty="0" err="1"/>
              <a:t>Asu</a:t>
            </a:r>
            <a:r>
              <a:rPr lang="en-US" dirty="0"/>
              <a:t> </a:t>
            </a:r>
            <a:r>
              <a:rPr lang="en-US" dirty="0" err="1"/>
              <a:t>Ozdaglar</a:t>
            </a:r>
            <a:r>
              <a:rPr lang="en-US" dirty="0"/>
              <a:t> [</a:t>
            </a:r>
            <a:r>
              <a:rPr lang="en-US" dirty="0">
                <a:hlinkClick r:id="rId2"/>
              </a:rPr>
              <a:t>MIT 6.254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396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2BDD-2D2A-7F40-9425-496E2DEC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Bayesian Entry Deterrence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ED121-3314-854C-9574-CE4484CA8A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sz="2400" dirty="0"/>
                  <a:t>Incumbent decides whether to build new plant, entrant decides whether to enter</a:t>
                </a:r>
              </a:p>
              <a:p>
                <a:r>
                  <a:rPr lang="en-CA" sz="2400" dirty="0"/>
                  <a:t>Incumbent knows her cost, entrant is uncertain if incumbent’s building cost is 4 or 1</a:t>
                </a:r>
              </a:p>
              <a:p>
                <a:r>
                  <a:rPr lang="en-CA" sz="2400" dirty="0"/>
                  <a:t>Game takes one of following two forms</a:t>
                </a:r>
              </a:p>
              <a:p>
                <a:pPr lvl="2"/>
                <a:endParaRPr lang="en-CA" sz="1600" dirty="0"/>
              </a:p>
              <a:p>
                <a:pPr lvl="2"/>
                <a:endParaRPr lang="en-CA" sz="1600" dirty="0"/>
              </a:p>
              <a:p>
                <a:pPr lvl="2"/>
                <a:endParaRPr lang="en-CA" sz="1600" dirty="0"/>
              </a:p>
              <a:p>
                <a:pPr lvl="2"/>
                <a:endParaRPr lang="en-CA" sz="16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400" dirty="0"/>
                  <a:t>Suppose entrant assigns prior probability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to incumbent’s cost being high</a:t>
                </a:r>
              </a:p>
              <a:p>
                <a:r>
                  <a:rPr lang="en-US" sz="2400" dirty="0"/>
                  <a:t>Incumbent’s dominant strategy is “build” if cost is low and “don’t build” otherwise</a:t>
                </a:r>
              </a:p>
              <a:p>
                <a:r>
                  <a:rPr lang="en-CA" sz="2400" dirty="0"/>
                  <a:t>Entrant’s utility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400" dirty="0"/>
                  <a:t> for “enter” and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2400" dirty="0"/>
                  <a:t> for “stay out”</a:t>
                </a:r>
              </a:p>
              <a:p>
                <a:r>
                  <a:rPr lang="en-CA" sz="2400" dirty="0"/>
                  <a:t>Entrant enters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CA" sz="2400" dirty="0"/>
              </a:p>
              <a:p>
                <a:endParaRPr lang="fa-IR" sz="2400" dirty="0"/>
              </a:p>
              <a:p>
                <a:pPr lvl="1"/>
                <a:endParaRPr lang="en-CA" sz="20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ED121-3314-854C-9574-CE4484CA8A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023" b="-13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F43499-BBBC-504F-AAC5-527CDD5F2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53815"/>
              </p:ext>
            </p:extLst>
          </p:nvPr>
        </p:nvGraphicFramePr>
        <p:xfrm>
          <a:off x="2539664" y="3303360"/>
          <a:ext cx="3025491" cy="1073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497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008497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008497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397957">
                <a:tc>
                  <a:txBody>
                    <a:bodyPr/>
                    <a:lstStyle/>
                    <a:p>
                      <a:pPr algn="just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              Entrant</a:t>
                      </a:r>
                    </a:p>
                    <a:p>
                      <a:pPr algn="just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Incumbent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Enter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Stay Out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337588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Build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(0, -1)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(2, 0)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337588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Don’t Build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(2, 1)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(3, 0)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196A58C-3B7B-0941-8EFB-A806D5189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22055"/>
              </p:ext>
            </p:extLst>
          </p:nvPr>
        </p:nvGraphicFramePr>
        <p:xfrm>
          <a:off x="6867359" y="3303360"/>
          <a:ext cx="3025491" cy="1073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497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008497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008497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397957">
                <a:tc>
                  <a:txBody>
                    <a:bodyPr/>
                    <a:lstStyle/>
                    <a:p>
                      <a:pPr algn="just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              Entrant</a:t>
                      </a:r>
                    </a:p>
                    <a:p>
                      <a:pPr algn="just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Incumbent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Enter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Stay Out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337588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Build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(3, -1)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(5, 0)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337588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Don’t Build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(2, 1)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(3, 0)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FF14CA3-86E2-0341-851C-4C8B7B5A05B9}"/>
              </a:ext>
            </a:extLst>
          </p:cNvPr>
          <p:cNvSpPr txBox="1"/>
          <p:nvPr/>
        </p:nvSpPr>
        <p:spPr>
          <a:xfrm>
            <a:off x="3149708" y="4432434"/>
            <a:ext cx="1805400" cy="320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High Building Cost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82B0E-1322-0B46-8D90-6E3198D85CA9}"/>
              </a:ext>
            </a:extLst>
          </p:cNvPr>
          <p:cNvSpPr txBox="1"/>
          <p:nvPr/>
        </p:nvSpPr>
        <p:spPr>
          <a:xfrm>
            <a:off x="7477403" y="4432434"/>
            <a:ext cx="1805400" cy="320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Low Building Cost</a:t>
            </a:r>
          </a:p>
        </p:txBody>
      </p:sp>
    </p:spTree>
    <p:extLst>
      <p:ext uri="{BB962C8B-B14F-4D97-AF65-F5344CB8AC3E}">
        <p14:creationId xmlns:p14="http://schemas.microsoft.com/office/powerpoint/2010/main" val="35351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0E64-9C01-3341-AE73-4B973CBA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Bayesian Entry Deterrence Game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6F9F0-2ACB-B041-8D4D-6F666F6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sz="2400" dirty="0"/>
                  <a:t>Now suppose entrant is uncertain if incumbent’s building cost is 4 or 2.5</a:t>
                </a:r>
              </a:p>
              <a:p>
                <a:pPr lvl="2"/>
                <a:endParaRPr lang="en-CA" sz="1600" dirty="0"/>
              </a:p>
              <a:p>
                <a:pPr lvl="2"/>
                <a:endParaRPr lang="en-CA" sz="1600" dirty="0"/>
              </a:p>
              <a:p>
                <a:pPr lvl="2"/>
                <a:endParaRPr lang="en-CA" sz="1600" dirty="0"/>
              </a:p>
              <a:p>
                <a:pPr lvl="2"/>
                <a:endParaRPr lang="en-CA" sz="1600" dirty="0"/>
              </a:p>
              <a:p>
                <a:pPr lvl="2"/>
                <a:endParaRPr lang="en-CA" sz="1600" dirty="0"/>
              </a:p>
              <a:p>
                <a:r>
                  <a:rPr lang="en-CA" sz="2400" dirty="0"/>
                  <a:t>“Don’t build” is still dominant strategy for incumbent if cost is high</a:t>
                </a:r>
              </a:p>
              <a:p>
                <a:r>
                  <a:rPr lang="en-CA" sz="2400" dirty="0"/>
                  <a:t>Incumbent’s strategy if cost is low depends on her prediction of entrant’s strategy</a:t>
                </a:r>
              </a:p>
              <a:p>
                <a:r>
                  <a:rPr lang="en-CA" sz="24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400" dirty="0"/>
                  <a:t> is incumbent’s prediction of entrant playing “enter”, then “build” is better if</a:t>
                </a:r>
                <a:endParaRPr lang="en-CA" sz="1400" b="0" i="1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Incumbent must predict entrant's strategy</a:t>
                </a:r>
              </a:p>
              <a:p>
                <a:r>
                  <a:rPr lang="en-US" sz="2400" dirty="0"/>
                  <a:t>Entrant cannot infer incumbent’s strategy only from her knowledge of utilities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6F9F0-2ACB-B041-8D4D-6F666F6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023" b="-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20EF08-C563-CA45-9CF4-D86F08E81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799445"/>
              </p:ext>
            </p:extLst>
          </p:nvPr>
        </p:nvGraphicFramePr>
        <p:xfrm>
          <a:off x="2539664" y="2242378"/>
          <a:ext cx="3025491" cy="1073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497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008497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008497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397957">
                <a:tc>
                  <a:txBody>
                    <a:bodyPr/>
                    <a:lstStyle/>
                    <a:p>
                      <a:pPr algn="just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              Entrant</a:t>
                      </a:r>
                    </a:p>
                    <a:p>
                      <a:pPr algn="just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Incumbent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Enter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Stay Out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337588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Build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(0, -1)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(2, 0)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337588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Don’t Build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(2, 1)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(3, 0)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628127-1C70-8742-ACAB-DD742CF31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83430"/>
              </p:ext>
            </p:extLst>
          </p:nvPr>
        </p:nvGraphicFramePr>
        <p:xfrm>
          <a:off x="6867359" y="2242378"/>
          <a:ext cx="3025491" cy="1073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497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008497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008497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397957">
                <a:tc>
                  <a:txBody>
                    <a:bodyPr/>
                    <a:lstStyle/>
                    <a:p>
                      <a:pPr algn="just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              Entrant</a:t>
                      </a:r>
                    </a:p>
                    <a:p>
                      <a:pPr algn="just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Incumbent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Enter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Stay Out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337588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Build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(1.5, -1)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(3.5, 0)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337588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Don’t Build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(2, 1)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(3, 0)</a:t>
                      </a:r>
                    </a:p>
                  </a:txBody>
                  <a:tcPr marL="46113" marR="46113" marT="23057" marB="23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367637-52F1-874A-BC49-6E762FEC7013}"/>
              </a:ext>
            </a:extLst>
          </p:cNvPr>
          <p:cNvSpPr txBox="1"/>
          <p:nvPr/>
        </p:nvSpPr>
        <p:spPr>
          <a:xfrm>
            <a:off x="3149708" y="3371452"/>
            <a:ext cx="1805400" cy="320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High Building Cost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362C0-7D0F-D543-B7F2-2090CB8AF866}"/>
              </a:ext>
            </a:extLst>
          </p:cNvPr>
          <p:cNvSpPr txBox="1"/>
          <p:nvPr/>
        </p:nvSpPr>
        <p:spPr>
          <a:xfrm>
            <a:off x="7477403" y="3371452"/>
            <a:ext cx="1805400" cy="320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Low Building Cost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BB843E-5386-8C40-8E67-8B3EFF1AB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0" y="5306786"/>
            <a:ext cx="51181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A29B-B93F-0F49-A3C5-19853EAF7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We can model game as extensive form game</a:t>
                </a:r>
              </a:p>
              <a:p>
                <a:pPr lvl="1"/>
                <a:r>
                  <a:rPr lang="en-US" sz="1600" dirty="0"/>
                  <a:t>Nature chooses incumbent’s </a:t>
                </a:r>
                <a:r>
                  <a:rPr lang="en-US" sz="1600" dirty="0">
                    <a:solidFill>
                      <a:srgbClr val="FF0000"/>
                    </a:solidFill>
                  </a:rPr>
                  <a:t>type</a:t>
                </a:r>
              </a:p>
              <a:p>
                <a:pPr lvl="1"/>
                <a:r>
                  <a:rPr lang="en-US" sz="1600" dirty="0"/>
                  <a:t>Agents have same prior belief about nature’s move</a:t>
                </a:r>
              </a:p>
              <a:p>
                <a:r>
                  <a:rPr lang="en-US" sz="2000" dirty="0"/>
                  <a:t>Suppose that</a:t>
                </a:r>
              </a:p>
              <a:p>
                <a:pPr lvl="1"/>
                <a:r>
                  <a:rPr lang="en-US" sz="1600" dirty="0"/>
                  <a:t>Incumbent chooses build with probability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if cost is low</a:t>
                </a:r>
              </a:p>
              <a:p>
                <a:pPr lvl="1"/>
                <a:r>
                  <a:rPr lang="en-US" sz="1600" dirty="0"/>
                  <a:t>Entrant chooses enter with probability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What is incumbent's best response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if cost is low?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&lt;1/2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&gt;1/2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1600" dirty="0"/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What is entrant’s best response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&lt;1/2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&gt;1/2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1600" dirty="0"/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=1/2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sz="1600" dirty="0"/>
              </a:p>
              <a:p>
                <a:r>
                  <a:rPr lang="en-US" sz="2000" dirty="0"/>
                  <a:t>Search for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Bayes-Nash equilibrium</a:t>
                </a:r>
                <a:r>
                  <a:rPr lang="en-US" sz="2000" dirty="0"/>
                  <a:t> boils down to finding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/>
                  <a:t> that are optimal for both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1600" dirty="0"/>
                  <a:t> for any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sz="1600" dirty="0"/>
                  <a:t> if and only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US" sz="1600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,1/2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A29B-B93F-0F49-A3C5-19853EAF7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3" t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5AA02B8-C6DD-184B-927B-122D460B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Bayesian Entry Deterrence Game (cont.)</a:t>
            </a:r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EC8AACA-A32B-7E4E-86DE-1AC6DDCE5F71}"/>
              </a:ext>
            </a:extLst>
          </p:cNvPr>
          <p:cNvGrpSpPr/>
          <p:nvPr/>
        </p:nvGrpSpPr>
        <p:grpSpPr>
          <a:xfrm>
            <a:off x="7606856" y="1498226"/>
            <a:ext cx="4277436" cy="2976051"/>
            <a:chOff x="6840346" y="1769542"/>
            <a:chExt cx="4513454" cy="3140262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2EDCEC-3A95-F742-AA66-8CBBC1C7B39B}"/>
                </a:ext>
              </a:extLst>
            </p:cNvPr>
            <p:cNvCxnSpPr>
              <a:cxnSpLocks/>
            </p:cNvCxnSpPr>
            <p:nvPr/>
          </p:nvCxnSpPr>
          <p:spPr>
            <a:xfrm>
              <a:off x="7460273" y="3695288"/>
              <a:ext cx="3188670" cy="0"/>
            </a:xfrm>
            <a:prstGeom prst="line">
              <a:avLst/>
            </a:prstGeom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BD7259C-DCE7-C940-AFF7-FCB220844B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229" y="2133713"/>
              <a:ext cx="1069042" cy="68347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E1F668-E76E-DF4B-B279-B6CD291FDD7B}"/>
                </a:ext>
              </a:extLst>
            </p:cNvPr>
            <p:cNvSpPr txBox="1"/>
            <p:nvPr/>
          </p:nvSpPr>
          <p:spPr>
            <a:xfrm>
              <a:off x="8700078" y="1769542"/>
              <a:ext cx="70038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Nature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D603E6-6427-124E-8B42-D759BD93E644}"/>
                </a:ext>
              </a:extLst>
            </p:cNvPr>
            <p:cNvSpPr txBox="1"/>
            <p:nvPr/>
          </p:nvSpPr>
          <p:spPr>
            <a:xfrm>
              <a:off x="7942119" y="2190609"/>
              <a:ext cx="69281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High Cost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ED6AAD-5FA5-2C42-9E08-226ED2A08E04}"/>
                </a:ext>
              </a:extLst>
            </p:cNvPr>
            <p:cNvSpPr txBox="1"/>
            <p:nvPr/>
          </p:nvSpPr>
          <p:spPr>
            <a:xfrm>
              <a:off x="9457029" y="2185962"/>
              <a:ext cx="679993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Low Cost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36E664F-BE08-B642-A127-D284B296BD63}"/>
                    </a:ext>
                  </a:extLst>
                </p:cNvPr>
                <p:cNvSpPr txBox="1"/>
                <p:nvPr/>
              </p:nvSpPr>
              <p:spPr>
                <a:xfrm>
                  <a:off x="8139119" y="1981694"/>
                  <a:ext cx="293606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𝑝</m:t>
                        </m:r>
                      </m:oMath>
                    </m:oMathPara>
                  </a14:m>
                  <a:endParaRPr lang="en-US" sz="1000" dirty="0">
                    <a:latin typeface="Gill Sans Light" panose="020B0302020104020203" pitchFamily="34" charset="-79"/>
                    <a:cs typeface="Gill Sans Light" panose="020B0302020104020203" pitchFamily="34" charset="-79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36E664F-BE08-B642-A127-D284B296B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119" y="1981694"/>
                  <a:ext cx="293606" cy="2462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9E26AD2-51C7-0F46-AD35-3F9290C48AEA}"/>
                    </a:ext>
                  </a:extLst>
                </p:cNvPr>
                <p:cNvSpPr txBox="1"/>
                <p:nvPr/>
              </p:nvSpPr>
              <p:spPr>
                <a:xfrm>
                  <a:off x="9534936" y="1986342"/>
                  <a:ext cx="517257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1−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𝑝</m:t>
                        </m:r>
                      </m:oMath>
                    </m:oMathPara>
                  </a14:m>
                  <a:endParaRPr lang="en-US" sz="1000" dirty="0">
                    <a:latin typeface="Gill Sans Light" panose="020B0302020104020203" pitchFamily="34" charset="-79"/>
                    <a:cs typeface="Gill Sans Light" panose="020B0302020104020203" pitchFamily="34" charset="-79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9E26AD2-51C7-0F46-AD35-3F9290C48A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4936" y="1986342"/>
                  <a:ext cx="517257" cy="2462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E4AB57-A346-8346-A25E-73EC124801B5}"/>
                </a:ext>
              </a:extLst>
            </p:cNvPr>
            <p:cNvSpPr txBox="1"/>
            <p:nvPr/>
          </p:nvSpPr>
          <p:spPr>
            <a:xfrm>
              <a:off x="10120175" y="2517960"/>
              <a:ext cx="93166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Incumbent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44FE33-4F83-4943-A49D-E22264352678}"/>
                </a:ext>
              </a:extLst>
            </p:cNvPr>
            <p:cNvSpPr txBox="1"/>
            <p:nvPr/>
          </p:nvSpPr>
          <p:spPr>
            <a:xfrm>
              <a:off x="7331508" y="3023171"/>
              <a:ext cx="428322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Build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A83CC0-34F5-6348-A32F-35989E36978A}"/>
                </a:ext>
              </a:extLst>
            </p:cNvPr>
            <p:cNvSpPr txBox="1"/>
            <p:nvPr/>
          </p:nvSpPr>
          <p:spPr>
            <a:xfrm>
              <a:off x="8185847" y="3022061"/>
              <a:ext cx="506870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Don’t 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F320278-661C-7A49-81AA-F5C1C55154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1766" y="2819942"/>
              <a:ext cx="520394" cy="873038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547D9B-8D87-1844-8AFD-68B9092279B8}"/>
                </a:ext>
              </a:extLst>
            </p:cNvPr>
            <p:cNvSpPr txBox="1"/>
            <p:nvPr/>
          </p:nvSpPr>
          <p:spPr>
            <a:xfrm>
              <a:off x="10654890" y="3383487"/>
              <a:ext cx="698910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Entrant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CF42E40-D7D9-904D-9AA6-5C9BF54B0B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7393" y="3695376"/>
              <a:ext cx="285584" cy="87709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156F54D-D462-3D4B-B601-7155D14635ED}"/>
                </a:ext>
              </a:extLst>
            </p:cNvPr>
            <p:cNvSpPr txBox="1"/>
            <p:nvPr/>
          </p:nvSpPr>
          <p:spPr>
            <a:xfrm>
              <a:off x="6840346" y="4667371"/>
              <a:ext cx="603155" cy="23536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(0,-1)</a:t>
              </a:r>
            </a:p>
          </p:txBody>
        </p:sp>
        <p:sp>
          <p:nvSpPr>
            <p:cNvPr id="65" name="Text Box 29">
              <a:extLst>
                <a:ext uri="{FF2B5EF4-FFF2-40B4-BE49-F238E27FC236}">
                  <a16:creationId xmlns:a16="http://schemas.microsoft.com/office/drawing/2014/main" id="{81149882-F338-CB4E-AFF9-98E990B9E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0671" y="3777243"/>
              <a:ext cx="4984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Enter</a:t>
              </a:r>
            </a:p>
          </p:txBody>
        </p:sp>
        <p:sp>
          <p:nvSpPr>
            <p:cNvPr id="66" name="Text Box 30">
              <a:extLst>
                <a:ext uri="{FF2B5EF4-FFF2-40B4-BE49-F238E27FC236}">
                  <a16:creationId xmlns:a16="http://schemas.microsoft.com/office/drawing/2014/main" id="{2C388717-9A0B-B141-923F-CF4146FF7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2753" y="3776135"/>
              <a:ext cx="498476" cy="248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Don’t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BD0A37C-1CC4-3D43-90C2-AF2761D911D2}"/>
                </a:ext>
              </a:extLst>
            </p:cNvPr>
            <p:cNvSpPr txBox="1"/>
            <p:nvPr/>
          </p:nvSpPr>
          <p:spPr>
            <a:xfrm>
              <a:off x="7451766" y="4661365"/>
              <a:ext cx="603155" cy="23536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(2,0)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2F7E94B-671C-5E4D-9DBC-DEEDF9D217E6}"/>
                </a:ext>
              </a:extLst>
            </p:cNvPr>
            <p:cNvSpPr txBox="1"/>
            <p:nvPr/>
          </p:nvSpPr>
          <p:spPr>
            <a:xfrm>
              <a:off x="7890887" y="4666105"/>
              <a:ext cx="603155" cy="23536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(2,1)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4479B68-72F1-554F-B89B-061BFEC372BD}"/>
                </a:ext>
              </a:extLst>
            </p:cNvPr>
            <p:cNvSpPr txBox="1"/>
            <p:nvPr/>
          </p:nvSpPr>
          <p:spPr>
            <a:xfrm>
              <a:off x="8493204" y="4667371"/>
              <a:ext cx="603155" cy="23536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(3,0)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AE09073-4325-B844-B9B8-70EFA3B1708A}"/>
                </a:ext>
              </a:extLst>
            </p:cNvPr>
            <p:cNvSpPr txBox="1"/>
            <p:nvPr/>
          </p:nvSpPr>
          <p:spPr>
            <a:xfrm>
              <a:off x="10044847" y="4672275"/>
              <a:ext cx="603155" cy="23536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(2,1)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8C17A3E-7406-CD48-B676-59358A42422C}"/>
                </a:ext>
              </a:extLst>
            </p:cNvPr>
            <p:cNvSpPr txBox="1"/>
            <p:nvPr/>
          </p:nvSpPr>
          <p:spPr>
            <a:xfrm>
              <a:off x="10646529" y="4672677"/>
              <a:ext cx="603155" cy="23536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(3,0)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179E0DE-4A55-2F49-AE93-BEA2EB611C1D}"/>
                </a:ext>
              </a:extLst>
            </p:cNvPr>
            <p:cNvCxnSpPr>
              <a:cxnSpLocks/>
            </p:cNvCxnSpPr>
            <p:nvPr/>
          </p:nvCxnSpPr>
          <p:spPr>
            <a:xfrm>
              <a:off x="7451766" y="3694178"/>
              <a:ext cx="285584" cy="87709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F40AF2D-D983-064D-8839-69E8608B4B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1437" y="3695376"/>
              <a:ext cx="285584" cy="87709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 Box 29">
              <a:extLst>
                <a:ext uri="{FF2B5EF4-FFF2-40B4-BE49-F238E27FC236}">
                  <a16:creationId xmlns:a16="http://schemas.microsoft.com/office/drawing/2014/main" id="{DA64C778-676B-F14E-B9EF-85079A003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4715" y="3777243"/>
              <a:ext cx="4984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Enter</a:t>
              </a:r>
            </a:p>
          </p:txBody>
        </p:sp>
        <p:sp>
          <p:nvSpPr>
            <p:cNvPr id="90" name="Text Box 30">
              <a:extLst>
                <a:ext uri="{FF2B5EF4-FFF2-40B4-BE49-F238E27FC236}">
                  <a16:creationId xmlns:a16="http://schemas.microsoft.com/office/drawing/2014/main" id="{EFBDE9E1-9E65-7C4D-AA7D-8FB817A18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6797" y="3776135"/>
              <a:ext cx="498476" cy="248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Don’t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7A34960-C898-AA4B-8AEE-57D46D81ED75}"/>
                </a:ext>
              </a:extLst>
            </p:cNvPr>
            <p:cNvCxnSpPr>
              <a:cxnSpLocks/>
            </p:cNvCxnSpPr>
            <p:nvPr/>
          </p:nvCxnSpPr>
          <p:spPr>
            <a:xfrm>
              <a:off x="8495810" y="3694178"/>
              <a:ext cx="285584" cy="87709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0D78C17-51F7-F94B-A009-36B066ABF8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16220" y="3695376"/>
              <a:ext cx="285584" cy="87709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29">
              <a:extLst>
                <a:ext uri="{FF2B5EF4-FFF2-40B4-BE49-F238E27FC236}">
                  <a16:creationId xmlns:a16="http://schemas.microsoft.com/office/drawing/2014/main" id="{A2D3BB37-AFD0-3C44-B85D-2D586DFF3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9498" y="3777243"/>
              <a:ext cx="4984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Enter</a:t>
              </a:r>
            </a:p>
          </p:txBody>
        </p:sp>
        <p:sp>
          <p:nvSpPr>
            <p:cNvPr id="111" name="Text Box 30">
              <a:extLst>
                <a:ext uri="{FF2B5EF4-FFF2-40B4-BE49-F238E27FC236}">
                  <a16:creationId xmlns:a16="http://schemas.microsoft.com/office/drawing/2014/main" id="{42EE3116-1B7F-854B-A4F3-81A705689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1580" y="3776135"/>
              <a:ext cx="498476" cy="248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Don’t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D241954-0E49-AC49-9272-12C82F103EFB}"/>
                </a:ext>
              </a:extLst>
            </p:cNvPr>
            <p:cNvSpPr txBox="1"/>
            <p:nvPr/>
          </p:nvSpPr>
          <p:spPr>
            <a:xfrm>
              <a:off x="8941428" y="4672275"/>
              <a:ext cx="663471" cy="23536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(1.5,-1)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F8E82E8-90C4-104E-90E1-8ED03E4EC3F5}"/>
                </a:ext>
              </a:extLst>
            </p:cNvPr>
            <p:cNvSpPr txBox="1"/>
            <p:nvPr/>
          </p:nvSpPr>
          <p:spPr>
            <a:xfrm>
              <a:off x="9603426" y="4674444"/>
              <a:ext cx="603155" cy="23536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(3.5,0)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5AEDC06-FD8A-104F-9986-E32A0824225B}"/>
                </a:ext>
              </a:extLst>
            </p:cNvPr>
            <p:cNvCxnSpPr>
              <a:cxnSpLocks/>
            </p:cNvCxnSpPr>
            <p:nvPr/>
          </p:nvCxnSpPr>
          <p:spPr>
            <a:xfrm>
              <a:off x="9600593" y="3694178"/>
              <a:ext cx="285584" cy="87709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27E719-1157-5546-A7C4-C50D11D14F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264" y="3695376"/>
              <a:ext cx="285584" cy="87709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 Box 29">
              <a:extLst>
                <a:ext uri="{FF2B5EF4-FFF2-40B4-BE49-F238E27FC236}">
                  <a16:creationId xmlns:a16="http://schemas.microsoft.com/office/drawing/2014/main" id="{83FEF73D-44F3-E847-BC6D-0535BADF9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3542" y="3777243"/>
              <a:ext cx="4984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Enter</a:t>
              </a:r>
            </a:p>
          </p:txBody>
        </p:sp>
        <p:sp>
          <p:nvSpPr>
            <p:cNvPr id="118" name="Text Box 30">
              <a:extLst>
                <a:ext uri="{FF2B5EF4-FFF2-40B4-BE49-F238E27FC236}">
                  <a16:creationId xmlns:a16="http://schemas.microsoft.com/office/drawing/2014/main" id="{D3975213-5649-3247-AEEA-5A1F2C6E9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75624" y="3776135"/>
              <a:ext cx="498476" cy="248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Don’t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C778543-3BE6-B242-9DDD-A8D33AA63E97}"/>
                </a:ext>
              </a:extLst>
            </p:cNvPr>
            <p:cNvCxnSpPr>
              <a:cxnSpLocks/>
            </p:cNvCxnSpPr>
            <p:nvPr/>
          </p:nvCxnSpPr>
          <p:spPr>
            <a:xfrm>
              <a:off x="10644637" y="3694178"/>
              <a:ext cx="285584" cy="87709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0D85CE8-8AC6-5646-8ADE-F7462D84F004}"/>
                </a:ext>
              </a:extLst>
            </p:cNvPr>
            <p:cNvCxnSpPr>
              <a:cxnSpLocks/>
            </p:cNvCxnSpPr>
            <p:nvPr/>
          </p:nvCxnSpPr>
          <p:spPr>
            <a:xfrm>
              <a:off x="7974422" y="2822441"/>
              <a:ext cx="520394" cy="873038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091665-3149-7E40-9B8D-E414F0BEB7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1455" y="2819942"/>
              <a:ext cx="520394" cy="873038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24A16C0-FE9F-384E-B207-DADF325649BA}"/>
                </a:ext>
              </a:extLst>
            </p:cNvPr>
            <p:cNvCxnSpPr>
              <a:cxnSpLocks/>
            </p:cNvCxnSpPr>
            <p:nvPr/>
          </p:nvCxnSpPr>
          <p:spPr>
            <a:xfrm>
              <a:off x="10124111" y="2822441"/>
              <a:ext cx="520394" cy="873038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C529543-9016-B84C-9F87-33442A5429E1}"/>
                </a:ext>
              </a:extLst>
            </p:cNvPr>
            <p:cNvSpPr txBox="1"/>
            <p:nvPr/>
          </p:nvSpPr>
          <p:spPr>
            <a:xfrm>
              <a:off x="9494521" y="3023171"/>
              <a:ext cx="428322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Build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75CFFB9-2E76-DB4B-A423-CAB3B715B368}"/>
                </a:ext>
              </a:extLst>
            </p:cNvPr>
            <p:cNvSpPr txBox="1"/>
            <p:nvPr/>
          </p:nvSpPr>
          <p:spPr>
            <a:xfrm>
              <a:off x="10348860" y="3022061"/>
              <a:ext cx="506870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Don’t 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BCFFF13-4D09-464F-A848-1D71F8726B82}"/>
                </a:ext>
              </a:extLst>
            </p:cNvPr>
            <p:cNvCxnSpPr>
              <a:cxnSpLocks/>
            </p:cNvCxnSpPr>
            <p:nvPr/>
          </p:nvCxnSpPr>
          <p:spPr>
            <a:xfrm>
              <a:off x="9050271" y="2131564"/>
              <a:ext cx="1069042" cy="68347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90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84CB-902C-DE45-990F-659F45F8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Games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891925-07C4-B44C-B51C-17385AD220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Bayesian game is tuple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sub>
                    </m:sSub>
                    <m: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US" dirty="0"/>
                  <a:t> is finite set of agents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set of actions available to agent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type space of agent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is common prior over types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⟼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utility function for agent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>
                  <a:lnSpc>
                    <a:spcPct val="125000"/>
                  </a:lnSpc>
                </a:pPr>
                <a:r>
                  <a:rPr lang="en-US" dirty="0"/>
                  <a:t>Agent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mixed </a:t>
                </a:r>
                <a:r>
                  <a:rPr lang="en-CA" dirty="0"/>
                  <a:t>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is </a:t>
                </a:r>
                <a:r>
                  <a:rPr lang="en-CA" dirty="0">
                    <a:solidFill>
                      <a:srgbClr val="FF0000"/>
                    </a:solidFill>
                  </a:rPr>
                  <a:t>contingency plan</a:t>
                </a:r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12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specifies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’s mixed strategy when her type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12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specifies probability of agent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when her type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891925-07C4-B44C-B51C-17385AD220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2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E6CE-474B-3C40-97A4-678E41C0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Utilities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13F0DC-F7D6-D544-819A-899CA7CB7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Ex-post expected utility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Ex-interim expected utility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Ex-ante expected utility</a:t>
            </a:r>
          </a:p>
          <a:p>
            <a:endParaRPr lang="en-US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62C566B1-CCFA-8246-A750-CC695C8D8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60750" y="4104005"/>
            <a:ext cx="5270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E21050-7DD5-C442-8894-858E65F51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350" y="2239962"/>
            <a:ext cx="4559300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C5347B-0057-2F4C-89E5-05C5EB19B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950" y="5752149"/>
            <a:ext cx="58801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0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C0E3-E265-6946-BA88-CF87F8F3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90B27-94B1-204B-A92A-9F38CBF28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Consider following game which consists of four 2×2 games</a:t>
            </a:r>
          </a:p>
          <a:p>
            <a:pPr lvl="1"/>
            <a:r>
              <a:rPr lang="en-CA" dirty="0"/>
              <a:t>Matching Pennies</a:t>
            </a:r>
            <a:r>
              <a:rPr lang="en-US" dirty="0"/>
              <a:t>,</a:t>
            </a:r>
            <a:r>
              <a:rPr lang="en-CA" dirty="0"/>
              <a:t> Prisoner’s Dilemma, Coordination and Battle of the Sexes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04D6C2-B1C7-D142-B276-5BE77561B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567160"/>
              </p:ext>
            </p:extLst>
          </p:nvPr>
        </p:nvGraphicFramePr>
        <p:xfrm>
          <a:off x="4283055" y="3421291"/>
          <a:ext cx="1608080" cy="897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040">
                  <a:extLst>
                    <a:ext uri="{9D8B030D-6E8A-4147-A177-3AD203B41FA5}">
                      <a16:colId xmlns:a16="http://schemas.microsoft.com/office/drawing/2014/main" val="486734955"/>
                    </a:ext>
                  </a:extLst>
                </a:gridCol>
                <a:gridCol w="804040">
                  <a:extLst>
                    <a:ext uri="{9D8B030D-6E8A-4147-A177-3AD203B41FA5}">
                      <a16:colId xmlns:a16="http://schemas.microsoft.com/office/drawing/2014/main" val="686036580"/>
                    </a:ext>
                  </a:extLst>
                </a:gridCol>
              </a:tblGrid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2,0</a:t>
                      </a:r>
                    </a:p>
                  </a:txBody>
                  <a:tcPr marL="18090" marR="18090" marT="55321" marB="55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0,2</a:t>
                      </a:r>
                    </a:p>
                  </a:txBody>
                  <a:tcPr marL="18090" marR="18090" marT="55321" marB="55321" anchor="ctr"/>
                </a:tc>
                <a:extLst>
                  <a:ext uri="{0D108BD9-81ED-4DB2-BD59-A6C34878D82A}">
                    <a16:rowId xmlns:a16="http://schemas.microsoft.com/office/drawing/2014/main" val="3191204476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0,2</a:t>
                      </a:r>
                    </a:p>
                  </a:txBody>
                  <a:tcPr marL="18090" marR="18090" marT="55321" marB="55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2,0</a:t>
                      </a:r>
                    </a:p>
                  </a:txBody>
                  <a:tcPr marL="18090" marR="18090" marT="55321" marB="55321" anchor="ctr"/>
                </a:tc>
                <a:extLst>
                  <a:ext uri="{0D108BD9-81ED-4DB2-BD59-A6C34878D82A}">
                    <a16:rowId xmlns:a16="http://schemas.microsoft.com/office/drawing/2014/main" val="52005454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02CFED-2899-3645-ACD6-DB2D3EFC4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330103"/>
              </p:ext>
            </p:extLst>
          </p:nvPr>
        </p:nvGraphicFramePr>
        <p:xfrm>
          <a:off x="6420614" y="3421291"/>
          <a:ext cx="1608080" cy="897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040">
                  <a:extLst>
                    <a:ext uri="{9D8B030D-6E8A-4147-A177-3AD203B41FA5}">
                      <a16:colId xmlns:a16="http://schemas.microsoft.com/office/drawing/2014/main" val="486734955"/>
                    </a:ext>
                  </a:extLst>
                </a:gridCol>
                <a:gridCol w="804040">
                  <a:extLst>
                    <a:ext uri="{9D8B030D-6E8A-4147-A177-3AD203B41FA5}">
                      <a16:colId xmlns:a16="http://schemas.microsoft.com/office/drawing/2014/main" val="686036580"/>
                    </a:ext>
                  </a:extLst>
                </a:gridCol>
              </a:tblGrid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2,2</a:t>
                      </a:r>
                    </a:p>
                  </a:txBody>
                  <a:tcPr marL="18090" marR="18090" marT="55321" marB="55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0,3</a:t>
                      </a:r>
                    </a:p>
                  </a:txBody>
                  <a:tcPr marL="18090" marR="18090" marT="55321" marB="55321" anchor="ctr"/>
                </a:tc>
                <a:extLst>
                  <a:ext uri="{0D108BD9-81ED-4DB2-BD59-A6C34878D82A}">
                    <a16:rowId xmlns:a16="http://schemas.microsoft.com/office/drawing/2014/main" val="3191204476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3,0</a:t>
                      </a:r>
                    </a:p>
                  </a:txBody>
                  <a:tcPr marL="18090" marR="18090" marT="55321" marB="55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1,1</a:t>
                      </a:r>
                    </a:p>
                  </a:txBody>
                  <a:tcPr marL="18090" marR="18090" marT="55321" marB="55321" anchor="ctr"/>
                </a:tc>
                <a:extLst>
                  <a:ext uri="{0D108BD9-81ED-4DB2-BD59-A6C34878D82A}">
                    <a16:rowId xmlns:a16="http://schemas.microsoft.com/office/drawing/2014/main" val="5200545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91BD2A-EA6A-4F46-8933-FE809AAB2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94236"/>
              </p:ext>
            </p:extLst>
          </p:nvPr>
        </p:nvGraphicFramePr>
        <p:xfrm>
          <a:off x="4283055" y="5118579"/>
          <a:ext cx="1608080" cy="897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040">
                  <a:extLst>
                    <a:ext uri="{9D8B030D-6E8A-4147-A177-3AD203B41FA5}">
                      <a16:colId xmlns:a16="http://schemas.microsoft.com/office/drawing/2014/main" val="486734955"/>
                    </a:ext>
                  </a:extLst>
                </a:gridCol>
                <a:gridCol w="804040">
                  <a:extLst>
                    <a:ext uri="{9D8B030D-6E8A-4147-A177-3AD203B41FA5}">
                      <a16:colId xmlns:a16="http://schemas.microsoft.com/office/drawing/2014/main" val="686036580"/>
                    </a:ext>
                  </a:extLst>
                </a:gridCol>
              </a:tblGrid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2,2</a:t>
                      </a:r>
                    </a:p>
                  </a:txBody>
                  <a:tcPr marL="18090" marR="18090" marT="55321" marB="55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0,0</a:t>
                      </a:r>
                    </a:p>
                  </a:txBody>
                  <a:tcPr marL="18090" marR="18090" marT="55321" marB="55321" anchor="ctr"/>
                </a:tc>
                <a:extLst>
                  <a:ext uri="{0D108BD9-81ED-4DB2-BD59-A6C34878D82A}">
                    <a16:rowId xmlns:a16="http://schemas.microsoft.com/office/drawing/2014/main" val="3191204476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0,0</a:t>
                      </a:r>
                    </a:p>
                  </a:txBody>
                  <a:tcPr marL="18090" marR="18090" marT="55321" marB="55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1,1</a:t>
                      </a:r>
                    </a:p>
                  </a:txBody>
                  <a:tcPr marL="18090" marR="18090" marT="55321" marB="55321" anchor="ctr"/>
                </a:tc>
                <a:extLst>
                  <a:ext uri="{0D108BD9-81ED-4DB2-BD59-A6C34878D82A}">
                    <a16:rowId xmlns:a16="http://schemas.microsoft.com/office/drawing/2014/main" val="5200545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DFED4B9-5240-754F-904B-043DFBDDD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392968"/>
              </p:ext>
            </p:extLst>
          </p:nvPr>
        </p:nvGraphicFramePr>
        <p:xfrm>
          <a:off x="6420614" y="5118579"/>
          <a:ext cx="1608080" cy="897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040">
                  <a:extLst>
                    <a:ext uri="{9D8B030D-6E8A-4147-A177-3AD203B41FA5}">
                      <a16:colId xmlns:a16="http://schemas.microsoft.com/office/drawing/2014/main" val="486734955"/>
                    </a:ext>
                  </a:extLst>
                </a:gridCol>
                <a:gridCol w="804040">
                  <a:extLst>
                    <a:ext uri="{9D8B030D-6E8A-4147-A177-3AD203B41FA5}">
                      <a16:colId xmlns:a16="http://schemas.microsoft.com/office/drawing/2014/main" val="686036580"/>
                    </a:ext>
                  </a:extLst>
                </a:gridCol>
              </a:tblGrid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2,1</a:t>
                      </a:r>
                    </a:p>
                  </a:txBody>
                  <a:tcPr marL="18090" marR="18090" marT="55321" marB="55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0,0</a:t>
                      </a:r>
                    </a:p>
                  </a:txBody>
                  <a:tcPr marL="18090" marR="18090" marT="55321" marB="55321" anchor="ctr"/>
                </a:tc>
                <a:extLst>
                  <a:ext uri="{0D108BD9-81ED-4DB2-BD59-A6C34878D82A}">
                    <a16:rowId xmlns:a16="http://schemas.microsoft.com/office/drawing/2014/main" val="3191204476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0,0</a:t>
                      </a:r>
                    </a:p>
                  </a:txBody>
                  <a:tcPr marL="18090" marR="18090" marT="55321" marB="55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1,2</a:t>
                      </a:r>
                    </a:p>
                  </a:txBody>
                  <a:tcPr marL="18090" marR="18090" marT="55321" marB="55321" anchor="ctr"/>
                </a:tc>
                <a:extLst>
                  <a:ext uri="{0D108BD9-81ED-4DB2-BD59-A6C34878D82A}">
                    <a16:rowId xmlns:a16="http://schemas.microsoft.com/office/drawing/2014/main" val="5200545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ABB3383-A5A2-364E-A890-767A5DBED8B7}"/>
              </a:ext>
            </a:extLst>
          </p:cNvPr>
          <p:cNvSpPr txBox="1"/>
          <p:nvPr/>
        </p:nvSpPr>
        <p:spPr>
          <a:xfrm>
            <a:off x="7001676" y="3109697"/>
            <a:ext cx="473206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5487E9-4E99-BF44-903F-B665D84770B8}"/>
              </a:ext>
            </a:extLst>
          </p:cNvPr>
          <p:cNvSpPr txBox="1"/>
          <p:nvPr/>
        </p:nvSpPr>
        <p:spPr>
          <a:xfrm>
            <a:off x="4850492" y="3109697"/>
            <a:ext cx="481222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MP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1B1047-5F35-1645-AFA1-AA2E65D30E95}"/>
              </a:ext>
            </a:extLst>
          </p:cNvPr>
          <p:cNvSpPr txBox="1"/>
          <p:nvPr/>
        </p:nvSpPr>
        <p:spPr>
          <a:xfrm>
            <a:off x="6968012" y="4793828"/>
            <a:ext cx="540534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BoS</a:t>
            </a: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FC97A-4150-3348-9A1F-38B73152BBB8}"/>
              </a:ext>
            </a:extLst>
          </p:cNvPr>
          <p:cNvSpPr txBox="1"/>
          <p:nvPr/>
        </p:nvSpPr>
        <p:spPr>
          <a:xfrm>
            <a:off x="4699010" y="4793828"/>
            <a:ext cx="784189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Coord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DDCCEC-2910-9C4C-B1FB-1335331B75F5}"/>
              </a:ext>
            </a:extLst>
          </p:cNvPr>
          <p:cNvSpPr/>
          <p:nvPr/>
        </p:nvSpPr>
        <p:spPr>
          <a:xfrm>
            <a:off x="4099450" y="4848289"/>
            <a:ext cx="3993099" cy="159250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9CFA6C-887B-9C40-AA7A-EDE63F1D0056}"/>
                  </a:ext>
                </a:extLst>
              </p:cNvPr>
              <p:cNvSpPr txBox="1"/>
              <p:nvPr/>
            </p:nvSpPr>
            <p:spPr>
              <a:xfrm>
                <a:off x="3540386" y="3657238"/>
                <a:ext cx="559064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9CFA6C-887B-9C40-AA7A-EDE63F1D0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86" y="3657238"/>
                <a:ext cx="55906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3E427A-818A-E240-96FD-F5FF7C9C8752}"/>
                  </a:ext>
                </a:extLst>
              </p:cNvPr>
              <p:cNvSpPr txBox="1"/>
              <p:nvPr/>
            </p:nvSpPr>
            <p:spPr>
              <a:xfrm>
                <a:off x="3540386" y="5321342"/>
                <a:ext cx="559064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3E427A-818A-E240-96FD-F5FF7C9C8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86" y="5321342"/>
                <a:ext cx="5590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72327A-2A0C-914A-BD57-8EACDC4D3CCF}"/>
                  </a:ext>
                </a:extLst>
              </p:cNvPr>
              <p:cNvSpPr txBox="1"/>
              <p:nvPr/>
            </p:nvSpPr>
            <p:spPr>
              <a:xfrm>
                <a:off x="4795356" y="2617307"/>
                <a:ext cx="564385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72327A-2A0C-914A-BD57-8EACDC4D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356" y="2617307"/>
                <a:ext cx="5643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DE7B7E-37FC-084F-9997-7C623B67E840}"/>
                  </a:ext>
                </a:extLst>
              </p:cNvPr>
              <p:cNvSpPr txBox="1"/>
              <p:nvPr/>
            </p:nvSpPr>
            <p:spPr>
              <a:xfrm>
                <a:off x="6956086" y="2617307"/>
                <a:ext cx="564385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DE7B7E-37FC-084F-9997-7C623B67E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086" y="2617307"/>
                <a:ext cx="5643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5B73DB40-D54A-774B-91CC-208C72195F3A}"/>
              </a:ext>
            </a:extLst>
          </p:cNvPr>
          <p:cNvSpPr/>
          <p:nvPr/>
        </p:nvSpPr>
        <p:spPr>
          <a:xfrm rot="5400000">
            <a:off x="3410504" y="3809527"/>
            <a:ext cx="3334092" cy="1819810"/>
          </a:xfrm>
          <a:prstGeom prst="rect">
            <a:avLst/>
          </a:prstGeom>
          <a:noFill/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33F8DD-0759-A949-8FB2-0C7EFACDAFF0}"/>
              </a:ext>
            </a:extLst>
          </p:cNvPr>
          <p:cNvSpPr/>
          <p:nvPr/>
        </p:nvSpPr>
        <p:spPr>
          <a:xfrm rot="5400000">
            <a:off x="5571233" y="3809528"/>
            <a:ext cx="3334092" cy="1819810"/>
          </a:xfrm>
          <a:prstGeom prst="rect">
            <a:avLst/>
          </a:prstGeom>
          <a:noFill/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C8CEA9-3040-724F-9718-B8DFE8E88B8F}"/>
              </a:ext>
            </a:extLst>
          </p:cNvPr>
          <p:cNvSpPr/>
          <p:nvPr/>
        </p:nvSpPr>
        <p:spPr>
          <a:xfrm>
            <a:off x="4099450" y="3152561"/>
            <a:ext cx="3993099" cy="159250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E68C5B-D86C-3A42-96A1-451CE6234DBD}"/>
                  </a:ext>
                </a:extLst>
              </p:cNvPr>
              <p:cNvSpPr txBox="1"/>
              <p:nvPr/>
            </p:nvSpPr>
            <p:spPr>
              <a:xfrm>
                <a:off x="4596846" y="4325301"/>
                <a:ext cx="974562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E68C5B-D86C-3A42-96A1-451CE6234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46" y="4325301"/>
                <a:ext cx="974562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2A1F24-1B4E-9A45-ABE2-35F349B00DB2}"/>
                  </a:ext>
                </a:extLst>
              </p:cNvPr>
              <p:cNvSpPr txBox="1"/>
              <p:nvPr/>
            </p:nvSpPr>
            <p:spPr>
              <a:xfrm>
                <a:off x="4596846" y="6017147"/>
                <a:ext cx="974562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2A1F24-1B4E-9A45-ABE2-35F349B00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46" y="6017147"/>
                <a:ext cx="974562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F8239B-3BA7-424A-9400-314161D17984}"/>
                  </a:ext>
                </a:extLst>
              </p:cNvPr>
              <p:cNvSpPr txBox="1"/>
              <p:nvPr/>
            </p:nvSpPr>
            <p:spPr>
              <a:xfrm>
                <a:off x="6735998" y="4325301"/>
                <a:ext cx="974562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F8239B-3BA7-424A-9400-314161D17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998" y="4325301"/>
                <a:ext cx="974562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A2AEA67-0CD0-2E4A-AAEF-144376F7D01F}"/>
                  </a:ext>
                </a:extLst>
              </p:cNvPr>
              <p:cNvSpPr txBox="1"/>
              <p:nvPr/>
            </p:nvSpPr>
            <p:spPr>
              <a:xfrm>
                <a:off x="6735998" y="6017147"/>
                <a:ext cx="974562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A2AEA67-0CD0-2E4A-AAEF-144376F7D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998" y="6017147"/>
                <a:ext cx="974562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7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 animBg="1"/>
      <p:bldP spid="16" grpId="0"/>
      <p:bldP spid="17" grpId="0"/>
      <p:bldP spid="18" grpId="0"/>
      <p:bldP spid="19" grpId="0"/>
      <p:bldP spid="20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gill-san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C1BE2A55-E0B4-9D4A-BC3B-61AA3D7CE71B}" vid="{17B29218-6A61-0241-B066-754774614D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gill-sans</Template>
  <TotalTime>24132</TotalTime>
  <Words>2203</Words>
  <Application>Microsoft Macintosh PowerPoint</Application>
  <PresentationFormat>Widescreen</PresentationFormat>
  <Paragraphs>399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Gill Sans Light</vt:lpstr>
      <vt:lpstr>Gill Sans SemiBold</vt:lpstr>
      <vt:lpstr>gill-sans</vt:lpstr>
      <vt:lpstr>ECE700.07: Game Theory with Engineering Applications</vt:lpstr>
      <vt:lpstr>Outline</vt:lpstr>
      <vt:lpstr>Bayesian Games: Games of Incomplete Information</vt:lpstr>
      <vt:lpstr>Example: Bayesian Entry Deterrence Game</vt:lpstr>
      <vt:lpstr>Example: Bayesian Entry Deterrence Game (cont.)</vt:lpstr>
      <vt:lpstr>Example: Bayesian Entry Deterrence Game (cont.)</vt:lpstr>
      <vt:lpstr>Bayesian Games Model</vt:lpstr>
      <vt:lpstr>Expected Utilities</vt:lpstr>
      <vt:lpstr>Example</vt:lpstr>
      <vt:lpstr>Example (cont.)</vt:lpstr>
      <vt:lpstr>Strategies</vt:lpstr>
      <vt:lpstr>Bayes-Nash Equilibrium</vt:lpstr>
      <vt:lpstr>Ex-Post Equilibrium</vt:lpstr>
      <vt:lpstr>Example: Incomplete Information Cournot</vt:lpstr>
      <vt:lpstr>Example: Incomplete Information Cournot (cont.)</vt:lpstr>
      <vt:lpstr>Auctions</vt:lpstr>
      <vt:lpstr>Different Auctions and Terminologies</vt:lpstr>
      <vt:lpstr>Modeling First and Second Price Auctions</vt:lpstr>
      <vt:lpstr>Second Price Auctions</vt:lpstr>
      <vt:lpstr>Truthful Bidding</vt:lpstr>
      <vt:lpstr>Expected Payment in Second Price Auctions</vt:lpstr>
      <vt:lpstr>First Price Auctions</vt:lpstr>
      <vt:lpstr>First Price Auctions (cont.)</vt:lpstr>
      <vt:lpstr>Expected Payment in First Price Auctions</vt:lpstr>
      <vt:lpstr>Revenue Equivalence </vt:lpstr>
      <vt:lpstr>Common Value Auctions (Dependent Signals)</vt:lpstr>
      <vt:lpstr>Oil Field Example: Expected Value</vt:lpstr>
      <vt:lpstr>Oil Field Example:  Second Price Auction and Truthful Bidding</vt:lpstr>
      <vt:lpstr>Winner’s Curse</vt:lpstr>
      <vt:lpstr>Common Value Auctions (Independent Signals)</vt:lpstr>
      <vt:lpstr>Oil Field Example II:  Second Price Auction and Truthful Bidding</vt:lpstr>
      <vt:lpstr>Oil Field Example II:  Second Price Auction and Truthful Bidding (cont.)</vt:lpstr>
      <vt:lpstr>Oil Field Example II: First Price Auction</vt:lpstr>
      <vt:lpstr>Questions?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Theory with Engineering Applications</dc:title>
  <dc:creator>Seyed Majid Zahedi</dc:creator>
  <cp:lastModifiedBy>Seyed Majid Zahedi</cp:lastModifiedBy>
  <cp:revision>957</cp:revision>
  <cp:lastPrinted>2019-11-22T21:01:50Z</cp:lastPrinted>
  <dcterms:created xsi:type="dcterms:W3CDTF">2018-08-27T16:38:39Z</dcterms:created>
  <dcterms:modified xsi:type="dcterms:W3CDTF">2019-11-26T23:52:19Z</dcterms:modified>
</cp:coreProperties>
</file>