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435" r:id="rId4"/>
    <p:sldId id="450" r:id="rId5"/>
    <p:sldId id="451" r:id="rId6"/>
    <p:sldId id="624" r:id="rId7"/>
    <p:sldId id="803" r:id="rId8"/>
    <p:sldId id="804" r:id="rId9"/>
    <p:sldId id="806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576" r:id="rId20"/>
    <p:sldId id="284" r:id="rId21"/>
    <p:sldId id="577" r:id="rId22"/>
    <p:sldId id="579" r:id="rId23"/>
    <p:sldId id="578" r:id="rId24"/>
    <p:sldId id="531" r:id="rId25"/>
    <p:sldId id="290" r:id="rId26"/>
    <p:sldId id="600" r:id="rId27"/>
    <p:sldId id="601" r:id="rId28"/>
    <p:sldId id="279" r:id="rId29"/>
    <p:sldId id="575" r:id="rId30"/>
    <p:sldId id="574" r:id="rId31"/>
    <p:sldId id="323" r:id="rId32"/>
    <p:sldId id="522" r:id="rId33"/>
    <p:sldId id="263" r:id="rId34"/>
    <p:sldId id="262" r:id="rId35"/>
    <p:sldId id="523" r:id="rId36"/>
    <p:sldId id="272" r:id="rId37"/>
    <p:sldId id="560" r:id="rId38"/>
    <p:sldId id="817" r:id="rId39"/>
    <p:sldId id="330" r:id="rId40"/>
    <p:sldId id="283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1" autoAdjust="0"/>
    <p:restoredTop sz="83427" autoAdjust="0"/>
  </p:normalViewPr>
  <p:slideViewPr>
    <p:cSldViewPr snapToGrid="0" snapToObjects="1">
      <p:cViewPr varScale="1">
        <p:scale>
          <a:sx n="102" d="100"/>
          <a:sy n="102" d="100"/>
        </p:scale>
        <p:origin x="2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801D-7B6B-5F4A-8968-09970CCB169C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C0CD-F1DA-FC46-B0C6-E241E5C04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2D66-7F57-E94D-93F5-2C545036412A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955F-9E14-2048-A3C7-B473A3FD9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9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6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78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37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7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 to enable or disable interrupts must be privileged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4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used – typically, fork a process, child and parent are now both running the same program.  One</a:t>
            </a:r>
            <a:r>
              <a:rPr lang="en-US" baseline="0" dirty="0"/>
              <a:t> sets up the child program, and runs exec – becoming the new program</a:t>
            </a:r>
          </a:p>
          <a:p>
            <a:r>
              <a:rPr lang="en-US" baseline="0" dirty="0"/>
              <a:t>The parent, usually, waits for the child to finish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2372-3169-3E47-91B9-B9FD441558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8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splits creating</a:t>
            </a:r>
            <a:r>
              <a:rPr lang="en-US" baseline="0" dirty="0"/>
              <a:t> a process into two steps, each of them a lot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2372-3169-3E47-91B9-B9FD4415589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9D75A-08D5-2F4E-8CF6-F3F8A539724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30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3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53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1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26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0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628650" y="3317875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628650" y="1270000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7"/>
            <a:ext cx="78867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628650" y="3983038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59499"/>
            <a:ext cx="78867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948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9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628650" y="1270000"/>
            <a:ext cx="78867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5445"/>
            <a:ext cx="3886200" cy="5029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5445"/>
            <a:ext cx="3886200" cy="5029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3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87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12725"/>
            <a:ext cx="78867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76400"/>
            <a:ext cx="7886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5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SE350: Operating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3: </a:t>
            </a:r>
            <a:r>
              <a:rPr lang="en-US"/>
              <a:t>Process 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490464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2635496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A93A-A127-5941-A6F1-87B615AEEDC4}"/>
              </a:ext>
            </a:extLst>
          </p:cNvPr>
          <p:cNvSpPr/>
          <p:nvPr/>
        </p:nvSpPr>
        <p:spPr>
          <a:xfrm>
            <a:off x="5278898" y="2776102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B2</a:t>
            </a:r>
          </a:p>
        </p:txBody>
      </p:sp>
    </p:spTree>
    <p:extLst>
      <p:ext uri="{BB962C8B-B14F-4D97-AF65-F5344CB8AC3E}">
        <p14:creationId xmlns:p14="http://schemas.microsoft.com/office/powerpoint/2010/main" val="51929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2326881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3141702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A93A-A127-5941-A6F1-87B615AEEDC4}"/>
              </a:ext>
            </a:extLst>
          </p:cNvPr>
          <p:cNvSpPr/>
          <p:nvPr/>
        </p:nvSpPr>
        <p:spPr>
          <a:xfrm>
            <a:off x="5278898" y="2776102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B2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E0B86-7C9D-F04D-9228-200C467C6A86}"/>
              </a:ext>
            </a:extLst>
          </p:cNvPr>
          <p:cNvSpPr/>
          <p:nvPr/>
        </p:nvSpPr>
        <p:spPr>
          <a:xfrm>
            <a:off x="5278898" y="3290304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2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C2</a:t>
            </a:r>
          </a:p>
        </p:txBody>
      </p:sp>
    </p:spTree>
    <p:extLst>
      <p:ext uri="{BB962C8B-B14F-4D97-AF65-F5344CB8AC3E}">
        <p14:creationId xmlns:p14="http://schemas.microsoft.com/office/powerpoint/2010/main" val="124742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298471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3141702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A93A-A127-5941-A6F1-87B615AEEDC4}"/>
              </a:ext>
            </a:extLst>
          </p:cNvPr>
          <p:cNvSpPr/>
          <p:nvPr/>
        </p:nvSpPr>
        <p:spPr>
          <a:xfrm>
            <a:off x="5278898" y="2776102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B2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E0B86-7C9D-F04D-9228-200C467C6A86}"/>
              </a:ext>
            </a:extLst>
          </p:cNvPr>
          <p:cNvSpPr/>
          <p:nvPr/>
        </p:nvSpPr>
        <p:spPr>
          <a:xfrm>
            <a:off x="5278898" y="3290304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2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C2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</a:t>
            </a:r>
          </a:p>
        </p:txBody>
      </p:sp>
    </p:spTree>
    <p:extLst>
      <p:ext uri="{BB962C8B-B14F-4D97-AF65-F5344CB8AC3E}">
        <p14:creationId xmlns:p14="http://schemas.microsoft.com/office/powerpoint/2010/main" val="399591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330555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3141702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A93A-A127-5941-A6F1-87B615AEEDC4}"/>
              </a:ext>
            </a:extLst>
          </p:cNvPr>
          <p:cNvSpPr/>
          <p:nvPr/>
        </p:nvSpPr>
        <p:spPr>
          <a:xfrm>
            <a:off x="5278898" y="2776102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B2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E0B86-7C9D-F04D-9228-200C467C6A86}"/>
              </a:ext>
            </a:extLst>
          </p:cNvPr>
          <p:cNvSpPr/>
          <p:nvPr/>
        </p:nvSpPr>
        <p:spPr>
          <a:xfrm>
            <a:off x="5278898" y="3290304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2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C2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</a:t>
            </a:r>
          </a:p>
        </p:txBody>
      </p:sp>
    </p:spTree>
    <p:extLst>
      <p:ext uri="{BB962C8B-B14F-4D97-AF65-F5344CB8AC3E}">
        <p14:creationId xmlns:p14="http://schemas.microsoft.com/office/powerpoint/2010/main" val="70774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5221212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2645441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BA93A-A127-5941-A6F1-87B615AEEDC4}"/>
              </a:ext>
            </a:extLst>
          </p:cNvPr>
          <p:cNvSpPr/>
          <p:nvPr/>
        </p:nvSpPr>
        <p:spPr>
          <a:xfrm>
            <a:off x="5278898" y="2776102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B2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</a:t>
            </a:r>
          </a:p>
        </p:txBody>
      </p:sp>
    </p:spTree>
    <p:extLst>
      <p:ext uri="{BB962C8B-B14F-4D97-AF65-F5344CB8AC3E}">
        <p14:creationId xmlns:p14="http://schemas.microsoft.com/office/powerpoint/2010/main" val="160038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426670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2123455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</a:t>
            </a:r>
          </a:p>
        </p:txBody>
      </p:sp>
    </p:spTree>
    <p:extLst>
      <p:ext uri="{BB962C8B-B14F-4D97-AF65-F5344CB8AC3E}">
        <p14:creationId xmlns:p14="http://schemas.microsoft.com/office/powerpoint/2010/main" val="204506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2968675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1611579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21</a:t>
            </a:r>
          </a:p>
        </p:txBody>
      </p:sp>
    </p:spTree>
    <p:extLst>
      <p:ext uri="{BB962C8B-B14F-4D97-AF65-F5344CB8AC3E}">
        <p14:creationId xmlns:p14="http://schemas.microsoft.com/office/powerpoint/2010/main" val="246881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330555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1611579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21</a:t>
            </a:r>
          </a:p>
        </p:txBody>
      </p:sp>
    </p:spTree>
    <p:extLst>
      <p:ext uri="{BB962C8B-B14F-4D97-AF65-F5344CB8AC3E}">
        <p14:creationId xmlns:p14="http://schemas.microsoft.com/office/powerpoint/2010/main" val="37651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5868828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0539E-3912-0141-BA4E-23716FF088EC}"/>
              </a:ext>
            </a:extLst>
          </p:cNvPr>
          <p:cNvSpPr/>
          <p:nvPr/>
        </p:nvSpPr>
        <p:spPr>
          <a:xfrm>
            <a:off x="4186989" y="4379495"/>
            <a:ext cx="3097172" cy="65772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Ubuntu Mono" panose="020B0509030602030204" pitchFamily="49" charset="0"/>
              </a:rPr>
              <a:t>&gt; 21</a:t>
            </a:r>
          </a:p>
        </p:txBody>
      </p:sp>
    </p:spTree>
    <p:extLst>
      <p:ext uri="{BB962C8B-B14F-4D97-AF65-F5344CB8AC3E}">
        <p14:creationId xmlns:p14="http://schemas.microsoft.com/office/powerpoint/2010/main" val="210395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3718-F095-DE4D-B5DB-9762EEF5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Two-Stack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554A9-E62B-8B47-8B94-FBA4C9589B8E}"/>
              </a:ext>
            </a:extLst>
          </p:cNvPr>
          <p:cNvSpPr txBox="1"/>
          <p:nvPr/>
        </p:nvSpPr>
        <p:spPr>
          <a:xfrm>
            <a:off x="427423" y="282338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 stack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43890-8BC6-E94A-9501-795EF7096300}"/>
              </a:ext>
            </a:extLst>
          </p:cNvPr>
          <p:cNvSpPr txBox="1"/>
          <p:nvPr/>
        </p:nvSpPr>
        <p:spPr>
          <a:xfrm>
            <a:off x="275778" y="5091305"/>
            <a:ext cx="127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 stack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93466-DA63-AB49-9DA9-543F7828D340}"/>
              </a:ext>
            </a:extLst>
          </p:cNvPr>
          <p:cNvSpPr/>
          <p:nvPr/>
        </p:nvSpPr>
        <p:spPr>
          <a:xfrm>
            <a:off x="2202530" y="220980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4C905-46CB-BE41-A648-C8BA2D5C42D7}"/>
              </a:ext>
            </a:extLst>
          </p:cNvPr>
          <p:cNvSpPr/>
          <p:nvPr/>
        </p:nvSpPr>
        <p:spPr>
          <a:xfrm>
            <a:off x="2202530" y="22098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main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60B57-B992-414A-9BFF-D422628B3FF2}"/>
              </a:ext>
            </a:extLst>
          </p:cNvPr>
          <p:cNvCxnSpPr/>
          <p:nvPr/>
        </p:nvCxnSpPr>
        <p:spPr>
          <a:xfrm>
            <a:off x="1596681" y="2209800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41B8E1D-A8F6-C446-AE1B-9000C0008989}"/>
              </a:ext>
            </a:extLst>
          </p:cNvPr>
          <p:cNvSpPr/>
          <p:nvPr/>
        </p:nvSpPr>
        <p:spPr>
          <a:xfrm>
            <a:off x="2202530" y="2497173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A6EA6D-3A28-6540-883C-4B888950C373}"/>
              </a:ext>
            </a:extLst>
          </p:cNvPr>
          <p:cNvSpPr/>
          <p:nvPr/>
        </p:nvSpPr>
        <p:spPr>
          <a:xfrm>
            <a:off x="2202530" y="2783486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28F6F-592B-CC41-A337-56CF0CF0B9C4}"/>
              </a:ext>
            </a:extLst>
          </p:cNvPr>
          <p:cNvSpPr/>
          <p:nvPr/>
        </p:nvSpPr>
        <p:spPr>
          <a:xfrm>
            <a:off x="2202530" y="3069172"/>
            <a:ext cx="1067273" cy="287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 err="1">
                <a:latin typeface="Ubuntu Mono" panose="020B0509030602030204" pitchFamily="49" charset="0"/>
              </a:rPr>
              <a:t>syscall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3AA6F3-D3E2-FB43-9ED0-488C58CD0E49}"/>
              </a:ext>
            </a:extLst>
          </p:cNvPr>
          <p:cNvSpPr/>
          <p:nvPr/>
        </p:nvSpPr>
        <p:spPr>
          <a:xfrm>
            <a:off x="2202530" y="4475871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23583D-841A-224A-B708-FABCD61D6D30}"/>
              </a:ext>
            </a:extLst>
          </p:cNvPr>
          <p:cNvCxnSpPr/>
          <p:nvPr/>
        </p:nvCxnSpPr>
        <p:spPr>
          <a:xfrm>
            <a:off x="1596681" y="4475871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F7D5360-5D33-4940-9B5D-87C92E8C022D}"/>
              </a:ext>
            </a:extLst>
          </p:cNvPr>
          <p:cNvSpPr txBox="1"/>
          <p:nvPr/>
        </p:nvSpPr>
        <p:spPr>
          <a:xfrm>
            <a:off x="2279149" y="1523583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Running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21AA71A-7415-D744-BA00-6BE0B9A83F92}"/>
              </a:ext>
            </a:extLst>
          </p:cNvPr>
          <p:cNvSpPr/>
          <p:nvPr/>
        </p:nvSpPr>
        <p:spPr>
          <a:xfrm>
            <a:off x="4234655" y="220980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6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9958BF-DF75-154B-959B-A98C109A9B28}"/>
              </a:ext>
            </a:extLst>
          </p:cNvPr>
          <p:cNvSpPr/>
          <p:nvPr/>
        </p:nvSpPr>
        <p:spPr>
          <a:xfrm>
            <a:off x="4234655" y="22098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main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F633238-E01F-264F-A681-85F3370192FF}"/>
              </a:ext>
            </a:extLst>
          </p:cNvPr>
          <p:cNvSpPr/>
          <p:nvPr/>
        </p:nvSpPr>
        <p:spPr>
          <a:xfrm>
            <a:off x="4234655" y="2497173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6EA7678-0480-2448-ACD3-22432B5CA666}"/>
              </a:ext>
            </a:extLst>
          </p:cNvPr>
          <p:cNvSpPr/>
          <p:nvPr/>
        </p:nvSpPr>
        <p:spPr>
          <a:xfrm>
            <a:off x="4234655" y="2783486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B333306-BEFE-0C41-AE0E-C06DCCF71A63}"/>
              </a:ext>
            </a:extLst>
          </p:cNvPr>
          <p:cNvSpPr/>
          <p:nvPr/>
        </p:nvSpPr>
        <p:spPr>
          <a:xfrm>
            <a:off x="4234655" y="3069172"/>
            <a:ext cx="1067273" cy="287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 err="1">
                <a:latin typeface="Ubuntu Mono" panose="020B0509030602030204" pitchFamily="49" charset="0"/>
              </a:rPr>
              <a:t>syscall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3789B4-8F93-234B-8812-0110390E7546}"/>
              </a:ext>
            </a:extLst>
          </p:cNvPr>
          <p:cNvSpPr txBox="1"/>
          <p:nvPr/>
        </p:nvSpPr>
        <p:spPr>
          <a:xfrm>
            <a:off x="3977051" y="1523583"/>
            <a:ext cx="15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Handling </a:t>
            </a:r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syscall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43CDC75-8B6C-0343-8513-CDE73D79D374}"/>
              </a:ext>
            </a:extLst>
          </p:cNvPr>
          <p:cNvCxnSpPr>
            <a:cxnSpLocks/>
          </p:cNvCxnSpPr>
          <p:nvPr/>
        </p:nvCxnSpPr>
        <p:spPr>
          <a:xfrm>
            <a:off x="3639426" y="3352219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50282B1-465F-F44C-88A1-F90F4BFD17BB}"/>
              </a:ext>
            </a:extLst>
          </p:cNvPr>
          <p:cNvSpPr/>
          <p:nvPr/>
        </p:nvSpPr>
        <p:spPr>
          <a:xfrm>
            <a:off x="4234655" y="4475871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6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5DB3C91-2999-E846-9B7E-40E0CBDFF021}"/>
              </a:ext>
            </a:extLst>
          </p:cNvPr>
          <p:cNvSpPr/>
          <p:nvPr/>
        </p:nvSpPr>
        <p:spPr>
          <a:xfrm>
            <a:off x="4234655" y="4475871"/>
            <a:ext cx="1067273" cy="4213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user CPU state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DFB6F1-4848-2D45-996F-CE6E149E6290}"/>
              </a:ext>
            </a:extLst>
          </p:cNvPr>
          <p:cNvCxnSpPr/>
          <p:nvPr/>
        </p:nvCxnSpPr>
        <p:spPr>
          <a:xfrm>
            <a:off x="3628806" y="4475871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625C0E8-9E3A-C643-958C-A46167A42A22}"/>
              </a:ext>
            </a:extLst>
          </p:cNvPr>
          <p:cNvSpPr/>
          <p:nvPr/>
        </p:nvSpPr>
        <p:spPr>
          <a:xfrm>
            <a:off x="4234655" y="4897624"/>
            <a:ext cx="1067273" cy="4213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 err="1">
                <a:latin typeface="Ubuntu Mono" panose="020B0509030602030204" pitchFamily="49" charset="0"/>
              </a:rPr>
              <a:t>syscall</a:t>
            </a:r>
            <a:br>
              <a:rPr lang="en-US" sz="1400" dirty="0">
                <a:latin typeface="Ubuntu Mono" panose="020B0509030602030204" pitchFamily="49" charset="0"/>
              </a:rPr>
            </a:br>
            <a:r>
              <a:rPr lang="en-US" sz="1400" dirty="0">
                <a:latin typeface="Ubuntu Mono" panose="020B0509030602030204" pitchFamily="49" charset="0"/>
              </a:rPr>
              <a:t>handler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1BA8BC5-DFAA-EA4B-A875-AC6E533212FA}"/>
              </a:ext>
            </a:extLst>
          </p:cNvPr>
          <p:cNvSpPr/>
          <p:nvPr/>
        </p:nvSpPr>
        <p:spPr>
          <a:xfrm>
            <a:off x="4234655" y="5317413"/>
            <a:ext cx="1067273" cy="287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350" dirty="0">
                <a:latin typeface="Ubuntu Mono" panose="020B0509030602030204" pitchFamily="49" charset="0"/>
              </a:rPr>
              <a:t>I/O driver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8FE5677-5E84-F447-B9AD-514097E94CBC}"/>
              </a:ext>
            </a:extLst>
          </p:cNvPr>
          <p:cNvSpPr/>
          <p:nvPr/>
        </p:nvSpPr>
        <p:spPr>
          <a:xfrm>
            <a:off x="6311073" y="220980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6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21A8DDE-CD48-FD4A-AACD-D8572C2E3EFD}"/>
              </a:ext>
            </a:extLst>
          </p:cNvPr>
          <p:cNvSpPr/>
          <p:nvPr/>
        </p:nvSpPr>
        <p:spPr>
          <a:xfrm>
            <a:off x="6311073" y="22098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main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906228F-9F45-2D45-8053-1C6C49CFE196}"/>
              </a:ext>
            </a:extLst>
          </p:cNvPr>
          <p:cNvSpPr/>
          <p:nvPr/>
        </p:nvSpPr>
        <p:spPr>
          <a:xfrm>
            <a:off x="6311073" y="2497173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7972EC1-7098-F14C-9A6C-5984AFD4ECEE}"/>
              </a:ext>
            </a:extLst>
          </p:cNvPr>
          <p:cNvSpPr/>
          <p:nvPr/>
        </p:nvSpPr>
        <p:spPr>
          <a:xfrm>
            <a:off x="6311073" y="2783486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Proc2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E2AE5DD-4E3D-1D41-8980-F8DD96A0FA9D}"/>
              </a:ext>
            </a:extLst>
          </p:cNvPr>
          <p:cNvSpPr txBox="1"/>
          <p:nvPr/>
        </p:nvSpPr>
        <p:spPr>
          <a:xfrm>
            <a:off x="6157056" y="1523583"/>
            <a:ext cx="137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Ready to run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F44C9FD-7814-004F-BFCF-D4C7105821B4}"/>
              </a:ext>
            </a:extLst>
          </p:cNvPr>
          <p:cNvCxnSpPr>
            <a:cxnSpLocks/>
          </p:cNvCxnSpPr>
          <p:nvPr/>
        </p:nvCxnSpPr>
        <p:spPr>
          <a:xfrm>
            <a:off x="5715844" y="3071296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7E80EEF-F97E-364A-BA38-48E60297CFA2}"/>
              </a:ext>
            </a:extLst>
          </p:cNvPr>
          <p:cNvSpPr/>
          <p:nvPr/>
        </p:nvSpPr>
        <p:spPr>
          <a:xfrm>
            <a:off x="6311073" y="4475871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6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465DA10-B4A4-534B-99BF-59113A55FDEE}"/>
              </a:ext>
            </a:extLst>
          </p:cNvPr>
          <p:cNvSpPr/>
          <p:nvPr/>
        </p:nvSpPr>
        <p:spPr>
          <a:xfrm>
            <a:off x="6311073" y="4475871"/>
            <a:ext cx="1067273" cy="4213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Ubuntu Mono" panose="020B0509030602030204" pitchFamily="49" charset="0"/>
              </a:rPr>
              <a:t>user CPU state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03658A9-FB78-C943-9324-F70A6835EDBC}"/>
              </a:ext>
            </a:extLst>
          </p:cNvPr>
          <p:cNvCxnSpPr/>
          <p:nvPr/>
        </p:nvCxnSpPr>
        <p:spPr>
          <a:xfrm>
            <a:off x="5705224" y="4897254"/>
            <a:ext cx="4923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19 L -2.5E-6 0.0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38 L -2.5E-6 0.1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616 L -2.5E-6 0.16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061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6157 L -4.72222E-6 0.123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2314 L -4.72222E-6 0.162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6296 L -4.72222E-6 0.1231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2314 L -4.72222E-6 0.061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3" grpId="0" animBg="1"/>
      <p:bldP spid="94" grpId="0" animBg="1"/>
      <p:bldP spid="96" grpId="0" animBg="1"/>
      <p:bldP spid="96" grpId="1" animBg="1"/>
      <p:bldP spid="98" grpId="0" animBg="1"/>
      <p:bldP spid="98" grpId="1" animBg="1"/>
      <p:bldP spid="119" grpId="0" animBg="1"/>
      <p:bldP spid="120" grpId="0" animBg="1"/>
      <p:bldP spid="121" grpId="0" animBg="1"/>
      <p:bldP spid="122" grpId="0" animBg="1"/>
      <p:bldP spid="124" grpId="0"/>
      <p:bldP spid="126" grpId="0" animBg="1"/>
      <p:bldP spid="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control transfer</a:t>
            </a:r>
          </a:p>
          <a:p>
            <a:pPr lvl="1"/>
            <a:r>
              <a:rPr lang="en-US" dirty="0"/>
              <a:t>How do we switch from one mode to the other?</a:t>
            </a:r>
          </a:p>
          <a:p>
            <a:pPr lvl="1"/>
            <a:r>
              <a:rPr lang="en-US" dirty="0"/>
              <a:t>What should hardware provide?</a:t>
            </a:r>
          </a:p>
          <a:p>
            <a:r>
              <a:rPr lang="en-US" dirty="0"/>
              <a:t>Native control of process</a:t>
            </a:r>
          </a:p>
          <a:p>
            <a:pPr lvl="1"/>
            <a:r>
              <a:rPr lang="en-US" dirty="0"/>
              <a:t>Can processes create other processes?</a:t>
            </a:r>
          </a:p>
          <a:p>
            <a:pPr lvl="1"/>
            <a:r>
              <a:rPr lang="en-US" sz="2000" dirty="0">
                <a:latin typeface="Ubuntu Mono" panose="020B0509030602030204" pitchFamily="49" charset="0"/>
              </a:rPr>
              <a:t>fork(), exec(), wait(), signal()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 handler runs with interrupts off</a:t>
            </a:r>
          </a:p>
          <a:p>
            <a:pPr lvl="1"/>
            <a:r>
              <a:rPr lang="en-US" dirty="0"/>
              <a:t>Re-enabled when interrupt completes</a:t>
            </a:r>
          </a:p>
          <a:p>
            <a:r>
              <a:rPr lang="en-US" dirty="0"/>
              <a:t>OS kernel can also turn interrupts off</a:t>
            </a:r>
          </a:p>
          <a:p>
            <a:pPr lvl="1"/>
            <a:r>
              <a:rPr lang="en-US" dirty="0"/>
              <a:t>E.g., when determining next process/thread to run</a:t>
            </a:r>
          </a:p>
          <a:p>
            <a:pPr lvl="1"/>
            <a:r>
              <a:rPr lang="en-US" dirty="0"/>
              <a:t>On x86</a:t>
            </a:r>
          </a:p>
          <a:p>
            <a:pPr lvl="2"/>
            <a:r>
              <a:rPr lang="en-US" sz="1800" dirty="0">
                <a:latin typeface="Ubuntu Mono" panose="020B0509030602030204" pitchFamily="49" charset="0"/>
              </a:rPr>
              <a:t>cli</a:t>
            </a:r>
            <a:r>
              <a:rPr lang="en-US" dirty="0"/>
              <a:t>: disable interrupts</a:t>
            </a:r>
          </a:p>
          <a:p>
            <a:pPr lvl="2"/>
            <a:r>
              <a:rPr lang="en-US" sz="1800" dirty="0" err="1">
                <a:latin typeface="Ubuntu Mono" panose="020B0509030602030204" pitchFamily="49" charset="0"/>
              </a:rPr>
              <a:t>sti</a:t>
            </a:r>
            <a:r>
              <a:rPr lang="en-US" dirty="0"/>
              <a:t>: enable interrupts</a:t>
            </a:r>
          </a:p>
          <a:p>
            <a:pPr lvl="2"/>
            <a:r>
              <a:rPr lang="en-US" dirty="0"/>
              <a:t>Only applies to current CPU (on a multicore)</a:t>
            </a:r>
          </a:p>
          <a:p>
            <a:r>
              <a:rPr lang="en-US" dirty="0"/>
              <a:t>We will need this to implement synchronization (more on this later)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88A2C03-88C6-D54F-A720-991F8E50E2F9}"/>
              </a:ext>
            </a:extLst>
          </p:cNvPr>
          <p:cNvSpPr/>
          <p:nvPr/>
        </p:nvSpPr>
        <p:spPr>
          <a:xfrm>
            <a:off x="6827064" y="3616592"/>
            <a:ext cx="1067273" cy="29333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8CB5E0A-EDC1-664E-B21F-F5FBC7231AE5}"/>
              </a:ext>
            </a:extLst>
          </p:cNvPr>
          <p:cNvSpPr txBox="1"/>
          <p:nvPr/>
        </p:nvSpPr>
        <p:spPr>
          <a:xfrm>
            <a:off x="6842759" y="3181684"/>
            <a:ext cx="10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 stack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1638F-67ED-4A4C-9E9C-0EF8F1ED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Transfer of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14255-9402-324B-8B44-179DE9F5B87E}"/>
              </a:ext>
            </a:extLst>
          </p:cNvPr>
          <p:cNvSpPr txBox="1"/>
          <p:nvPr/>
        </p:nvSpPr>
        <p:spPr>
          <a:xfrm>
            <a:off x="1059563" y="5595931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 stack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7F6FA-2320-554E-B295-44E475AE8E87}"/>
              </a:ext>
            </a:extLst>
          </p:cNvPr>
          <p:cNvSpPr txBox="1"/>
          <p:nvPr/>
        </p:nvSpPr>
        <p:spPr>
          <a:xfrm>
            <a:off x="2015456" y="3616592"/>
            <a:ext cx="1441420" cy="1087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foo()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while (…)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x = x + 1;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y = y – 2;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}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FB95E-D2B0-2F41-8E70-1C7696A0E2E8}"/>
              </a:ext>
            </a:extLst>
          </p:cNvPr>
          <p:cNvSpPr txBox="1"/>
          <p:nvPr/>
        </p:nvSpPr>
        <p:spPr>
          <a:xfrm>
            <a:off x="1100665" y="3879888"/>
            <a:ext cx="87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User-level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8F7B5B-2019-C344-A4F6-5F8EB19F5F21}"/>
              </a:ext>
            </a:extLst>
          </p:cNvPr>
          <p:cNvSpPr/>
          <p:nvPr/>
        </p:nvSpPr>
        <p:spPr>
          <a:xfrm>
            <a:off x="4310045" y="3777271"/>
            <a:ext cx="1067273" cy="7284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Other Regs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EAX, EXB,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9550C-CF71-A446-9E3B-DE92BB1C8EE1}"/>
              </a:ext>
            </a:extLst>
          </p:cNvPr>
          <p:cNvSpPr txBox="1"/>
          <p:nvPr/>
        </p:nvSpPr>
        <p:spPr>
          <a:xfrm>
            <a:off x="4403496" y="2344868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Processor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Registers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ABCB4-0632-3E46-915F-6A9A732CEFA4}"/>
              </a:ext>
            </a:extLst>
          </p:cNvPr>
          <p:cNvSpPr/>
          <p:nvPr/>
        </p:nvSpPr>
        <p:spPr>
          <a:xfrm>
            <a:off x="4310045" y="2919027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80048-C437-9647-8A7C-D04FE6B9DD26}"/>
              </a:ext>
            </a:extLst>
          </p:cNvPr>
          <p:cNvSpPr/>
          <p:nvPr/>
        </p:nvSpPr>
        <p:spPr>
          <a:xfrm>
            <a:off x="4310045" y="320165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0B2943-1C66-244D-ACAE-5EC71A701EC0}"/>
              </a:ext>
            </a:extLst>
          </p:cNvPr>
          <p:cNvSpPr/>
          <p:nvPr/>
        </p:nvSpPr>
        <p:spPr>
          <a:xfrm>
            <a:off x="4310045" y="348946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EFLAGS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8B3174D-02A8-1040-844B-9688ECDFF53E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3456877" y="3062932"/>
            <a:ext cx="853169" cy="666944"/>
          </a:xfrm>
          <a:prstGeom prst="bentConnector3">
            <a:avLst>
              <a:gd name="adj1" fmla="val 57478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4A4E04B-4F48-4248-BA1B-E0040D568125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3269801" y="3345555"/>
            <a:ext cx="1040244" cy="2623793"/>
          </a:xfrm>
          <a:prstGeom prst="bentConnector3">
            <a:avLst>
              <a:gd name="adj1" fmla="val 3092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0B6C8AD-D3D3-694D-ABFB-8B50F77A3A77}"/>
              </a:ext>
            </a:extLst>
          </p:cNvPr>
          <p:cNvSpPr/>
          <p:nvPr/>
        </p:nvSpPr>
        <p:spPr>
          <a:xfrm>
            <a:off x="2202530" y="494972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6E52FE-A18B-1F4A-9A50-B838D172A682}"/>
              </a:ext>
            </a:extLst>
          </p:cNvPr>
          <p:cNvSpPr/>
          <p:nvPr/>
        </p:nvSpPr>
        <p:spPr>
          <a:xfrm>
            <a:off x="2202529" y="626211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C5DB69-ED65-9848-A007-668706DE6867}"/>
              </a:ext>
            </a:extLst>
          </p:cNvPr>
          <p:cNvSpPr/>
          <p:nvPr/>
        </p:nvSpPr>
        <p:spPr>
          <a:xfrm>
            <a:off x="2202528" y="59743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4096EA-FD1E-654F-8AAC-ACD86D95E2F0}"/>
              </a:ext>
            </a:extLst>
          </p:cNvPr>
          <p:cNvSpPr txBox="1"/>
          <p:nvPr/>
        </p:nvSpPr>
        <p:spPr>
          <a:xfrm>
            <a:off x="6774642" y="2044773"/>
            <a:ext cx="1172116" cy="755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handler()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</a:t>
            </a:r>
            <a:r>
              <a:rPr lang="en-US" sz="1400" dirty="0" err="1">
                <a:latin typeface="Ubuntu Mono" panose="020B0509030602030204" pitchFamily="49" charset="0"/>
              </a:rPr>
              <a:t>pushad</a:t>
            </a:r>
            <a:r>
              <a:rPr lang="en-US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…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BB96CB-27B4-F44A-9D7F-E356767B5E67}"/>
              </a:ext>
            </a:extLst>
          </p:cNvPr>
          <p:cNvSpPr txBox="1"/>
          <p:nvPr/>
        </p:nvSpPr>
        <p:spPr>
          <a:xfrm>
            <a:off x="7041531" y="1661973"/>
            <a:ext cx="63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72941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481888C-8571-E847-BC1D-3542F8E06230}"/>
              </a:ext>
            </a:extLst>
          </p:cNvPr>
          <p:cNvSpPr/>
          <p:nvPr/>
        </p:nvSpPr>
        <p:spPr>
          <a:xfrm>
            <a:off x="6827064" y="3616592"/>
            <a:ext cx="1067273" cy="29333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B5EF44-4422-9C46-823C-7DB5ED88C950}"/>
              </a:ext>
            </a:extLst>
          </p:cNvPr>
          <p:cNvSpPr txBox="1"/>
          <p:nvPr/>
        </p:nvSpPr>
        <p:spPr>
          <a:xfrm>
            <a:off x="6842759" y="3181684"/>
            <a:ext cx="10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 stack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1638F-67ED-4A4C-9E9C-0EF8F1ED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Transfer of Control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33E52-809E-9B48-B24D-F758D0B1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Single instruction to</a:t>
            </a:r>
          </a:p>
          <a:p>
            <a:pPr lvl="1"/>
            <a:r>
              <a:rPr lang="en-US" sz="1800" dirty="0"/>
              <a:t>Save some registers (e.g., SP, PC)</a:t>
            </a:r>
          </a:p>
          <a:p>
            <a:pPr lvl="1"/>
            <a:r>
              <a:rPr lang="en-US" sz="1800" dirty="0"/>
              <a:t>Change PC and SP</a:t>
            </a:r>
          </a:p>
          <a:p>
            <a:pPr lvl="1"/>
            <a:r>
              <a:rPr lang="en-US" sz="1800" dirty="0"/>
              <a:t>Switch Kernel/user mode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14255-9402-324B-8B44-179DE9F5B87E}"/>
              </a:ext>
            </a:extLst>
          </p:cNvPr>
          <p:cNvSpPr txBox="1"/>
          <p:nvPr/>
        </p:nvSpPr>
        <p:spPr>
          <a:xfrm>
            <a:off x="1059563" y="5595931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 stack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7F6FA-2320-554E-B295-44E475AE8E87}"/>
              </a:ext>
            </a:extLst>
          </p:cNvPr>
          <p:cNvSpPr txBox="1"/>
          <p:nvPr/>
        </p:nvSpPr>
        <p:spPr>
          <a:xfrm>
            <a:off x="2015456" y="3616592"/>
            <a:ext cx="1441420" cy="1087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foo()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while (…)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x = x + 1;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y = y – 2;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}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FB95E-D2B0-2F41-8E70-1C7696A0E2E8}"/>
              </a:ext>
            </a:extLst>
          </p:cNvPr>
          <p:cNvSpPr txBox="1"/>
          <p:nvPr/>
        </p:nvSpPr>
        <p:spPr>
          <a:xfrm>
            <a:off x="1100665" y="3879888"/>
            <a:ext cx="87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User-level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8F7B5B-2019-C344-A4F6-5F8EB19F5F21}"/>
              </a:ext>
            </a:extLst>
          </p:cNvPr>
          <p:cNvSpPr/>
          <p:nvPr/>
        </p:nvSpPr>
        <p:spPr>
          <a:xfrm>
            <a:off x="4310045" y="3777271"/>
            <a:ext cx="1067273" cy="7284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Other Regs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EAX, EXB,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9550C-CF71-A446-9E3B-DE92BB1C8EE1}"/>
              </a:ext>
            </a:extLst>
          </p:cNvPr>
          <p:cNvSpPr txBox="1"/>
          <p:nvPr/>
        </p:nvSpPr>
        <p:spPr>
          <a:xfrm>
            <a:off x="4403496" y="2344868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Processor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Registers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ABCB4-0632-3E46-915F-6A9A732CEFA4}"/>
              </a:ext>
            </a:extLst>
          </p:cNvPr>
          <p:cNvSpPr/>
          <p:nvPr/>
        </p:nvSpPr>
        <p:spPr>
          <a:xfrm>
            <a:off x="4310045" y="2919027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80048-C437-9647-8A7C-D04FE6B9DD26}"/>
              </a:ext>
            </a:extLst>
          </p:cNvPr>
          <p:cNvSpPr/>
          <p:nvPr/>
        </p:nvSpPr>
        <p:spPr>
          <a:xfrm>
            <a:off x="4310045" y="320165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0B2943-1C66-244D-ACAE-5EC71A701EC0}"/>
              </a:ext>
            </a:extLst>
          </p:cNvPr>
          <p:cNvSpPr/>
          <p:nvPr/>
        </p:nvSpPr>
        <p:spPr>
          <a:xfrm>
            <a:off x="4310045" y="348946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EFLAGS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B6C8AD-D3D3-694D-ABFB-8B50F77A3A77}"/>
              </a:ext>
            </a:extLst>
          </p:cNvPr>
          <p:cNvSpPr/>
          <p:nvPr/>
        </p:nvSpPr>
        <p:spPr>
          <a:xfrm>
            <a:off x="2202530" y="494972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6E52FE-A18B-1F4A-9A50-B838D172A682}"/>
              </a:ext>
            </a:extLst>
          </p:cNvPr>
          <p:cNvSpPr/>
          <p:nvPr/>
        </p:nvSpPr>
        <p:spPr>
          <a:xfrm>
            <a:off x="2202529" y="626211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C5DB69-ED65-9848-A007-668706DE6867}"/>
              </a:ext>
            </a:extLst>
          </p:cNvPr>
          <p:cNvSpPr/>
          <p:nvPr/>
        </p:nvSpPr>
        <p:spPr>
          <a:xfrm>
            <a:off x="2202528" y="59743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4096EA-FD1E-654F-8AAC-ACD86D95E2F0}"/>
              </a:ext>
            </a:extLst>
          </p:cNvPr>
          <p:cNvSpPr txBox="1"/>
          <p:nvPr/>
        </p:nvSpPr>
        <p:spPr>
          <a:xfrm>
            <a:off x="6774642" y="2044773"/>
            <a:ext cx="1172116" cy="755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handler()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</a:t>
            </a:r>
            <a:r>
              <a:rPr lang="en-US" sz="1400" dirty="0" err="1">
                <a:latin typeface="Ubuntu Mono" panose="020B0509030602030204" pitchFamily="49" charset="0"/>
              </a:rPr>
              <a:t>pushad</a:t>
            </a:r>
            <a:r>
              <a:rPr lang="en-US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…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EA6BF2-32A3-134E-8997-99A46DCCA2D7}"/>
              </a:ext>
            </a:extLst>
          </p:cNvPr>
          <p:cNvSpPr/>
          <p:nvPr/>
        </p:nvSpPr>
        <p:spPr>
          <a:xfrm>
            <a:off x="6827064" y="626064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98F013-5F0B-8846-B7CA-B3DEA337ADA7}"/>
              </a:ext>
            </a:extLst>
          </p:cNvPr>
          <p:cNvSpPr/>
          <p:nvPr/>
        </p:nvSpPr>
        <p:spPr>
          <a:xfrm>
            <a:off x="6827063" y="597283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EFLAGS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622DC4-7DB6-9D4C-A344-E555A68BFF1A}"/>
              </a:ext>
            </a:extLst>
          </p:cNvPr>
          <p:cNvSpPr/>
          <p:nvPr/>
        </p:nvSpPr>
        <p:spPr>
          <a:xfrm>
            <a:off x="6826893" y="5684153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8EFBF9-6B46-3B40-B446-B8711E930507}"/>
              </a:ext>
            </a:extLst>
          </p:cNvPr>
          <p:cNvSpPr/>
          <p:nvPr/>
        </p:nvSpPr>
        <p:spPr>
          <a:xfrm>
            <a:off x="6826893" y="539721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Error</a:t>
            </a: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7E5C4C5C-0744-B946-A3F0-4DD25DAE9C36}"/>
              </a:ext>
            </a:extLst>
          </p:cNvPr>
          <p:cNvCxnSpPr>
            <a:stCxn id="53" idx="1"/>
          </p:cNvCxnSpPr>
          <p:nvPr/>
        </p:nvCxnSpPr>
        <p:spPr>
          <a:xfrm rot="10800000">
            <a:off x="3269800" y="5969348"/>
            <a:ext cx="3557264" cy="435202"/>
          </a:xfrm>
          <a:prstGeom prst="bentConnector3">
            <a:avLst>
              <a:gd name="adj1" fmla="val 86364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9A2C8926-085C-4447-BF4F-E50A51CF5047}"/>
              </a:ext>
            </a:extLst>
          </p:cNvPr>
          <p:cNvCxnSpPr>
            <a:stCxn id="55" idx="1"/>
          </p:cNvCxnSpPr>
          <p:nvPr/>
        </p:nvCxnSpPr>
        <p:spPr>
          <a:xfrm rot="10800000">
            <a:off x="3456877" y="3729878"/>
            <a:ext cx="3370017" cy="2098181"/>
          </a:xfrm>
          <a:prstGeom prst="bentConnector3">
            <a:avLst>
              <a:gd name="adj1" fmla="val 83751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61A68948-569F-2341-95FD-17776E80BEC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377318" y="3345556"/>
            <a:ext cx="1442363" cy="2059515"/>
          </a:xfrm>
          <a:prstGeom prst="bentConnector3">
            <a:avLst>
              <a:gd name="adj1" fmla="val 32991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18E3A705-6A3A-084A-B084-AEE6BC6C2912}"/>
              </a:ext>
            </a:extLst>
          </p:cNvPr>
          <p:cNvCxnSpPr>
            <a:stCxn id="14" idx="3"/>
          </p:cNvCxnSpPr>
          <p:nvPr/>
        </p:nvCxnSpPr>
        <p:spPr>
          <a:xfrm flipV="1">
            <a:off x="5377318" y="2152185"/>
            <a:ext cx="1397324" cy="910747"/>
          </a:xfrm>
          <a:prstGeom prst="bentConnector3">
            <a:avLst>
              <a:gd name="adj1" fmla="val 34837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118688F-B825-2E42-A34E-5F7E8FEF82CC}"/>
              </a:ext>
            </a:extLst>
          </p:cNvPr>
          <p:cNvSpPr txBox="1"/>
          <p:nvPr/>
        </p:nvSpPr>
        <p:spPr>
          <a:xfrm>
            <a:off x="7041531" y="1661973"/>
            <a:ext cx="63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418382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F1638F-67ED-4A4C-9E9C-0EF8F1ED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Transfer of Control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33E52-809E-9B48-B24D-F758D0B1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Single instruction to save all registers</a:t>
            </a:r>
          </a:p>
          <a:p>
            <a:r>
              <a:rPr lang="en-US" sz="1800" dirty="0"/>
              <a:t>Why is stack pointer saved twice?</a:t>
            </a:r>
          </a:p>
          <a:p>
            <a:pPr lvl="1"/>
            <a:r>
              <a:rPr lang="en-US" sz="1400" dirty="0"/>
              <a:t>Hint: are they the same?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14255-9402-324B-8B44-179DE9F5B87E}"/>
              </a:ext>
            </a:extLst>
          </p:cNvPr>
          <p:cNvSpPr txBox="1"/>
          <p:nvPr/>
        </p:nvSpPr>
        <p:spPr>
          <a:xfrm>
            <a:off x="1059563" y="5595931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 stack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7F6FA-2320-554E-B295-44E475AE8E87}"/>
              </a:ext>
            </a:extLst>
          </p:cNvPr>
          <p:cNvSpPr txBox="1"/>
          <p:nvPr/>
        </p:nvSpPr>
        <p:spPr>
          <a:xfrm>
            <a:off x="2015456" y="3616592"/>
            <a:ext cx="1441420" cy="1087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foo()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while (…)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x = x + 1;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  y = y – 2;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}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FB95E-D2B0-2F41-8E70-1C7696A0E2E8}"/>
              </a:ext>
            </a:extLst>
          </p:cNvPr>
          <p:cNvSpPr txBox="1"/>
          <p:nvPr/>
        </p:nvSpPr>
        <p:spPr>
          <a:xfrm>
            <a:off x="1100665" y="3879888"/>
            <a:ext cx="87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User-level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8F7B5B-2019-C344-A4F6-5F8EB19F5F21}"/>
              </a:ext>
            </a:extLst>
          </p:cNvPr>
          <p:cNvSpPr/>
          <p:nvPr/>
        </p:nvSpPr>
        <p:spPr>
          <a:xfrm>
            <a:off x="4310045" y="3777271"/>
            <a:ext cx="1067273" cy="72845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Other Regs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EAX, EXB,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9550C-CF71-A446-9E3B-DE92BB1C8EE1}"/>
              </a:ext>
            </a:extLst>
          </p:cNvPr>
          <p:cNvSpPr txBox="1"/>
          <p:nvPr/>
        </p:nvSpPr>
        <p:spPr>
          <a:xfrm>
            <a:off x="4403496" y="2344868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Processor</a:t>
            </a:r>
            <a:b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Registers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ABCB4-0632-3E46-915F-6A9A732CEFA4}"/>
              </a:ext>
            </a:extLst>
          </p:cNvPr>
          <p:cNvSpPr/>
          <p:nvPr/>
        </p:nvSpPr>
        <p:spPr>
          <a:xfrm>
            <a:off x="4310045" y="2919027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80048-C437-9647-8A7C-D04FE6B9DD26}"/>
              </a:ext>
            </a:extLst>
          </p:cNvPr>
          <p:cNvSpPr/>
          <p:nvPr/>
        </p:nvSpPr>
        <p:spPr>
          <a:xfrm>
            <a:off x="4310045" y="320165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0B2943-1C66-244D-ACAE-5EC71A701EC0}"/>
              </a:ext>
            </a:extLst>
          </p:cNvPr>
          <p:cNvSpPr/>
          <p:nvPr/>
        </p:nvSpPr>
        <p:spPr>
          <a:xfrm>
            <a:off x="4310045" y="3489461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EFLAGS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B6C8AD-D3D3-694D-ABFB-8B50F77A3A77}"/>
              </a:ext>
            </a:extLst>
          </p:cNvPr>
          <p:cNvSpPr/>
          <p:nvPr/>
        </p:nvSpPr>
        <p:spPr>
          <a:xfrm>
            <a:off x="2202530" y="4949720"/>
            <a:ext cx="1067273" cy="1600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6E52FE-A18B-1F4A-9A50-B838D172A682}"/>
              </a:ext>
            </a:extLst>
          </p:cNvPr>
          <p:cNvSpPr/>
          <p:nvPr/>
        </p:nvSpPr>
        <p:spPr>
          <a:xfrm>
            <a:off x="2202529" y="626211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C5DB69-ED65-9848-A007-668706DE6867}"/>
              </a:ext>
            </a:extLst>
          </p:cNvPr>
          <p:cNvSpPr/>
          <p:nvPr/>
        </p:nvSpPr>
        <p:spPr>
          <a:xfrm>
            <a:off x="2202528" y="5974300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4096EA-FD1E-654F-8AAC-ACD86D95E2F0}"/>
              </a:ext>
            </a:extLst>
          </p:cNvPr>
          <p:cNvSpPr txBox="1"/>
          <p:nvPr/>
        </p:nvSpPr>
        <p:spPr>
          <a:xfrm>
            <a:off x="6774642" y="2044773"/>
            <a:ext cx="1172116" cy="755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handler() {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</a:t>
            </a:r>
            <a:r>
              <a:rPr lang="en-US" sz="1400" dirty="0" err="1">
                <a:latin typeface="Ubuntu Mono" panose="020B0509030602030204" pitchFamily="49" charset="0"/>
              </a:rPr>
              <a:t>pushad</a:t>
            </a:r>
            <a:r>
              <a:rPr lang="en-US" sz="1400" dirty="0">
                <a:latin typeface="Ubuntu Mono" panose="020B0509030602030204" pitchFamily="49" charset="0"/>
              </a:rPr>
              <a:t>;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  …</a:t>
            </a:r>
          </a:p>
          <a:p>
            <a:pPr>
              <a:lnSpc>
                <a:spcPct val="77000"/>
              </a:lnSpc>
            </a:pPr>
            <a:r>
              <a:rPr lang="en-US" sz="1400" dirty="0">
                <a:latin typeface="Ubuntu Mono" panose="020B0509030602030204" pitchFamily="49" charset="0"/>
              </a:rPr>
              <a:t>}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5A0B0C-383C-B341-B1C3-2137DCBFD66B}"/>
              </a:ext>
            </a:extLst>
          </p:cNvPr>
          <p:cNvSpPr/>
          <p:nvPr/>
        </p:nvSpPr>
        <p:spPr>
          <a:xfrm>
            <a:off x="6827064" y="3616592"/>
            <a:ext cx="1067273" cy="29333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EA6BF2-32A3-134E-8997-99A46DCCA2D7}"/>
              </a:ext>
            </a:extLst>
          </p:cNvPr>
          <p:cNvSpPr/>
          <p:nvPr/>
        </p:nvSpPr>
        <p:spPr>
          <a:xfrm>
            <a:off x="6827064" y="626064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98F013-5F0B-8846-B7CA-B3DEA337ADA7}"/>
              </a:ext>
            </a:extLst>
          </p:cNvPr>
          <p:cNvSpPr/>
          <p:nvPr/>
        </p:nvSpPr>
        <p:spPr>
          <a:xfrm>
            <a:off x="6827063" y="597283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EFLAGS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622DC4-7DB6-9D4C-A344-E555A68BFF1A}"/>
              </a:ext>
            </a:extLst>
          </p:cNvPr>
          <p:cNvSpPr/>
          <p:nvPr/>
        </p:nvSpPr>
        <p:spPr>
          <a:xfrm>
            <a:off x="6826893" y="5684153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8EFBF9-6B46-3B40-B446-B8711E930507}"/>
              </a:ext>
            </a:extLst>
          </p:cNvPr>
          <p:cNvSpPr/>
          <p:nvPr/>
        </p:nvSpPr>
        <p:spPr>
          <a:xfrm>
            <a:off x="6826893" y="5397215"/>
            <a:ext cx="1067273" cy="28781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Error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6F17E0-40CE-3D41-A6C7-C5579DE709B3}"/>
              </a:ext>
            </a:extLst>
          </p:cNvPr>
          <p:cNvSpPr/>
          <p:nvPr/>
        </p:nvSpPr>
        <p:spPr>
          <a:xfrm>
            <a:off x="6826893" y="4272531"/>
            <a:ext cx="1067273" cy="1121476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EXB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EXA</a:t>
            </a:r>
          </a:p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SP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2E7EA29D-ED6F-E64E-A03E-C3002885A86E}"/>
              </a:ext>
            </a:extLst>
          </p:cNvPr>
          <p:cNvCxnSpPr>
            <a:cxnSpLocks/>
            <a:stCxn id="14" idx="3"/>
            <a:endCxn id="48" idx="1"/>
          </p:cNvCxnSpPr>
          <p:nvPr/>
        </p:nvCxnSpPr>
        <p:spPr>
          <a:xfrm flipV="1">
            <a:off x="5377318" y="2422697"/>
            <a:ext cx="1397324" cy="640235"/>
          </a:xfrm>
          <a:prstGeom prst="bentConnector3">
            <a:avLst>
              <a:gd name="adj1" fmla="val 34039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57128D8F-5D26-4341-BA13-CA383550E25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377318" y="3345556"/>
            <a:ext cx="1465441" cy="923767"/>
          </a:xfrm>
          <a:prstGeom prst="bentConnector3">
            <a:avLst>
              <a:gd name="adj1" fmla="val 32498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3B1D47-B142-484F-84A8-FD3F4545D420}"/>
              </a:ext>
            </a:extLst>
          </p:cNvPr>
          <p:cNvSpPr txBox="1"/>
          <p:nvPr/>
        </p:nvSpPr>
        <p:spPr>
          <a:xfrm>
            <a:off x="7041531" y="1661973"/>
            <a:ext cx="63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7FBF7-9B00-F749-8A67-83D4D10DB70B}"/>
              </a:ext>
            </a:extLst>
          </p:cNvPr>
          <p:cNvSpPr txBox="1"/>
          <p:nvPr/>
        </p:nvSpPr>
        <p:spPr>
          <a:xfrm>
            <a:off x="6842759" y="3181684"/>
            <a:ext cx="10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 stack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560D0815-37A2-4447-8971-E72CCD71D520}"/>
              </a:ext>
            </a:extLst>
          </p:cNvPr>
          <p:cNvCxnSpPr/>
          <p:nvPr/>
        </p:nvCxnSpPr>
        <p:spPr>
          <a:xfrm rot="10800000">
            <a:off x="3269800" y="5969348"/>
            <a:ext cx="3557264" cy="435202"/>
          </a:xfrm>
          <a:prstGeom prst="bentConnector3">
            <a:avLst>
              <a:gd name="adj1" fmla="val 86364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108DB2C-C187-FF4B-85E8-0AE1119290EB}"/>
              </a:ext>
            </a:extLst>
          </p:cNvPr>
          <p:cNvCxnSpPr/>
          <p:nvPr/>
        </p:nvCxnSpPr>
        <p:spPr>
          <a:xfrm rot="10800000">
            <a:off x="3456877" y="3729878"/>
            <a:ext cx="3370017" cy="2098181"/>
          </a:xfrm>
          <a:prstGeom prst="bentConnector3">
            <a:avLst>
              <a:gd name="adj1" fmla="val 83751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EC0410-CB12-C246-B627-44E788570EAD}"/>
              </a:ext>
            </a:extLst>
          </p:cNvPr>
          <p:cNvSpPr/>
          <p:nvPr/>
        </p:nvSpPr>
        <p:spPr>
          <a:xfrm rot="16200000">
            <a:off x="7717392" y="4712886"/>
            <a:ext cx="752129" cy="25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All Regs</a:t>
            </a:r>
          </a:p>
        </p:txBody>
      </p:sp>
    </p:spTree>
    <p:extLst>
      <p:ext uri="{BB962C8B-B14F-4D97-AF65-F5344CB8AC3E}">
        <p14:creationId xmlns:p14="http://schemas.microsoft.com/office/powerpoint/2010/main" val="66099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System Call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Vector through well-defined </a:t>
            </a:r>
            <a:r>
              <a:rPr lang="en-US" sz="2400" dirty="0" err="1"/>
              <a:t>syscall</a:t>
            </a:r>
            <a:r>
              <a:rPr lang="en-US" sz="2400" dirty="0"/>
              <a:t> entry points!</a:t>
            </a:r>
          </a:p>
          <a:p>
            <a:pPr lvl="1"/>
            <a:r>
              <a:rPr lang="en-US" sz="2000" dirty="0"/>
              <a:t>Table mapping system call number to handler</a:t>
            </a:r>
          </a:p>
          <a:p>
            <a:r>
              <a:rPr lang="en-US" sz="2400" dirty="0"/>
              <a:t>Locate arguments</a:t>
            </a:r>
          </a:p>
          <a:p>
            <a:pPr lvl="1"/>
            <a:r>
              <a:rPr lang="en-US" sz="2000" dirty="0"/>
              <a:t>In registers or on user (!) stack</a:t>
            </a:r>
          </a:p>
          <a:p>
            <a:r>
              <a:rPr lang="en-US" sz="2400" dirty="0"/>
              <a:t>Copy arguments (copy before check)</a:t>
            </a:r>
          </a:p>
          <a:p>
            <a:pPr lvl="1"/>
            <a:r>
              <a:rPr lang="en-US" sz="2000" dirty="0"/>
              <a:t>From user memory into kernel memory</a:t>
            </a:r>
          </a:p>
          <a:p>
            <a:pPr lvl="1"/>
            <a:r>
              <a:rPr lang="en-US" sz="2000" dirty="0"/>
              <a:t>Protect kernel from malicious code evading checks</a:t>
            </a:r>
          </a:p>
          <a:p>
            <a:r>
              <a:rPr lang="en-US" sz="2400" dirty="0"/>
              <a:t>Validate arguments</a:t>
            </a:r>
          </a:p>
          <a:p>
            <a:pPr lvl="1"/>
            <a:r>
              <a:rPr lang="en-US" sz="2000" dirty="0"/>
              <a:t>Protect kernel from errors in user code</a:t>
            </a:r>
          </a:p>
          <a:p>
            <a:r>
              <a:rPr lang="en-US" sz="2400" dirty="0"/>
              <a:t>Copy results back </a:t>
            </a:r>
          </a:p>
          <a:p>
            <a:pPr lvl="1"/>
            <a:r>
              <a:rPr lang="en-US" sz="2000" dirty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6084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End of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Handler restores saved registers</a:t>
            </a:r>
          </a:p>
          <a:p>
            <a:r>
              <a:rPr lang="en-US" dirty="0">
                <a:solidFill>
                  <a:srgbClr val="FF0000"/>
                </a:solidFill>
              </a:rPr>
              <a:t>Atomically</a:t>
            </a:r>
            <a:r>
              <a:rPr lang="en-US" dirty="0"/>
              <a:t> return to (interrupted) process/thread</a:t>
            </a:r>
          </a:p>
          <a:p>
            <a:pPr lvl="1"/>
            <a:r>
              <a:rPr lang="en-US" dirty="0"/>
              <a:t>Restore PC, SP</a:t>
            </a:r>
          </a:p>
          <a:p>
            <a:pPr lvl="1"/>
            <a:r>
              <a:rPr lang="en-US" dirty="0"/>
              <a:t>Restore processor status</a:t>
            </a:r>
          </a:p>
          <a:p>
            <a:pPr lvl="1"/>
            <a:r>
              <a:rPr lang="en-US" dirty="0"/>
              <a:t>Switch to user mode</a:t>
            </a:r>
          </a:p>
        </p:txBody>
      </p:sp>
    </p:spTree>
    <p:extLst>
      <p:ext uri="{BB962C8B-B14F-4D97-AF65-F5344CB8AC3E}">
        <p14:creationId xmlns:p14="http://schemas.microsoft.com/office/powerpoint/2010/main" val="1736850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Kernel Provide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said that applications request services from the operating system via </a:t>
            </a:r>
            <a:r>
              <a:rPr lang="en-US" dirty="0" err="1"/>
              <a:t>syscall</a:t>
            </a:r>
            <a:r>
              <a:rPr lang="en-US" dirty="0"/>
              <a:t>, but …</a:t>
            </a:r>
          </a:p>
          <a:p>
            <a:pPr lvl="1"/>
            <a:r>
              <a:rPr lang="en-US" dirty="0"/>
              <a:t>I’ve been writing all sort of useful applications and I never ever saw a “</a:t>
            </a:r>
            <a:r>
              <a:rPr lang="en-US" dirty="0" err="1"/>
              <a:t>syscall</a:t>
            </a:r>
            <a:r>
              <a:rPr lang="en-US" dirty="0"/>
              <a:t>” !!!</a:t>
            </a:r>
          </a:p>
          <a:p>
            <a:r>
              <a:rPr lang="en-US" dirty="0"/>
              <a:t>That’s right</a:t>
            </a:r>
          </a:p>
          <a:p>
            <a:r>
              <a:rPr lang="en-US" dirty="0"/>
              <a:t>It was buried in the programming language runtime library (e.g., </a:t>
            </a:r>
            <a:r>
              <a:rPr lang="en-US" dirty="0" err="1"/>
              <a:t>libc.a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… Layering</a:t>
            </a:r>
          </a:p>
        </p:txBody>
      </p:sp>
    </p:spTree>
    <p:extLst>
      <p:ext uri="{BB962C8B-B14F-4D97-AF65-F5344CB8AC3E}">
        <p14:creationId xmlns:p14="http://schemas.microsoft.com/office/powerpoint/2010/main" val="22700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Run-Time Library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827D789-305A-5743-A686-50C0A7324529}"/>
              </a:ext>
            </a:extLst>
          </p:cNvPr>
          <p:cNvSpPr/>
          <p:nvPr/>
        </p:nvSpPr>
        <p:spPr>
          <a:xfrm>
            <a:off x="1085598" y="2237772"/>
            <a:ext cx="2844800" cy="547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36F051-944D-A447-AF15-6487D4573340}"/>
              </a:ext>
            </a:extLst>
          </p:cNvPr>
          <p:cNvSpPr/>
          <p:nvPr/>
        </p:nvSpPr>
        <p:spPr>
          <a:xfrm>
            <a:off x="1085598" y="1578339"/>
            <a:ext cx="734711" cy="5968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Proc 1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2907AB-70A3-C846-863C-7EE1DDBB36C0}"/>
              </a:ext>
            </a:extLst>
          </p:cNvPr>
          <p:cNvSpPr/>
          <p:nvPr/>
        </p:nvSpPr>
        <p:spPr>
          <a:xfrm>
            <a:off x="3195687" y="1577373"/>
            <a:ext cx="734711" cy="5968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Proc 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9BA078-7447-B746-9ABF-52FD6FC781D9}"/>
              </a:ext>
            </a:extLst>
          </p:cNvPr>
          <p:cNvSpPr/>
          <p:nvPr/>
        </p:nvSpPr>
        <p:spPr>
          <a:xfrm>
            <a:off x="1865299" y="1577373"/>
            <a:ext cx="734711" cy="59689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Proc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442B9-0A6E-2042-AC23-24C3D6085AC1}"/>
              </a:ext>
            </a:extLst>
          </p:cNvPr>
          <p:cNvSpPr txBox="1"/>
          <p:nvPr/>
        </p:nvSpPr>
        <p:spPr>
          <a:xfrm>
            <a:off x="2661524" y="16520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E2881-3F8E-B848-9724-C52C079B267C}"/>
              </a:ext>
            </a:extLst>
          </p:cNvPr>
          <p:cNvGrpSpPr/>
          <p:nvPr/>
        </p:nvGrpSpPr>
        <p:grpSpPr>
          <a:xfrm>
            <a:off x="1085598" y="3435360"/>
            <a:ext cx="2844800" cy="2381490"/>
            <a:chOff x="1085598" y="3435360"/>
            <a:chExt cx="2844800" cy="238149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EA9EF85-8AEF-B342-A8AD-822608CD2EA8}"/>
                </a:ext>
              </a:extLst>
            </p:cNvPr>
            <p:cNvSpPr/>
            <p:nvPr/>
          </p:nvSpPr>
          <p:spPr>
            <a:xfrm>
              <a:off x="1085598" y="5269475"/>
              <a:ext cx="2844800" cy="5473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CC3DE27-E3EC-4C40-8A20-15ACD037AF3C}"/>
                </a:ext>
              </a:extLst>
            </p:cNvPr>
            <p:cNvSpPr/>
            <p:nvPr/>
          </p:nvSpPr>
          <p:spPr>
            <a:xfrm>
              <a:off x="1085598" y="3436326"/>
              <a:ext cx="734711" cy="1770616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Proc 1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17C56FC-32DB-EE40-A559-02127F9DF572}"/>
                </a:ext>
              </a:extLst>
            </p:cNvPr>
            <p:cNvSpPr/>
            <p:nvPr/>
          </p:nvSpPr>
          <p:spPr>
            <a:xfrm>
              <a:off x="3195687" y="3435360"/>
              <a:ext cx="734711" cy="17706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Proc n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F04909E-DDE3-5043-BEF2-FCCA393E6E9A}"/>
                </a:ext>
              </a:extLst>
            </p:cNvPr>
            <p:cNvSpPr/>
            <p:nvPr/>
          </p:nvSpPr>
          <p:spPr>
            <a:xfrm>
              <a:off x="1865299" y="3435360"/>
              <a:ext cx="734711" cy="177061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Proc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13AD4-FC70-8B4D-A235-393BA93E1C76}"/>
                </a:ext>
              </a:extLst>
            </p:cNvPr>
            <p:cNvSpPr txBox="1"/>
            <p:nvPr/>
          </p:nvSpPr>
          <p:spPr>
            <a:xfrm>
              <a:off x="2661524" y="37343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…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29748DF-D920-AC4C-AC61-CE6E0691510B}"/>
                </a:ext>
              </a:extLst>
            </p:cNvPr>
            <p:cNvSpPr/>
            <p:nvPr/>
          </p:nvSpPr>
          <p:spPr>
            <a:xfrm>
              <a:off x="1089120" y="4452139"/>
              <a:ext cx="734711" cy="5968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OS Library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1E24A06-00E8-2448-B956-C05B90075999}"/>
                </a:ext>
              </a:extLst>
            </p:cNvPr>
            <p:cNvSpPr/>
            <p:nvPr/>
          </p:nvSpPr>
          <p:spPr>
            <a:xfrm>
              <a:off x="1865298" y="4452139"/>
              <a:ext cx="734711" cy="5968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OS Library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4C4B142-7C1F-BE48-BFF5-C78709E81274}"/>
                </a:ext>
              </a:extLst>
            </p:cNvPr>
            <p:cNvSpPr/>
            <p:nvPr/>
          </p:nvSpPr>
          <p:spPr>
            <a:xfrm>
              <a:off x="3195686" y="4452139"/>
              <a:ext cx="734711" cy="59689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OS Library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89356-EA72-4A48-B5DF-F471D7D654D2}"/>
              </a:ext>
            </a:extLst>
          </p:cNvPr>
          <p:cNvGrpSpPr/>
          <p:nvPr/>
        </p:nvGrpSpPr>
        <p:grpSpPr>
          <a:xfrm>
            <a:off x="5102122" y="1512447"/>
            <a:ext cx="3582507" cy="4443754"/>
            <a:chOff x="4358225" y="1373096"/>
            <a:chExt cx="4404464" cy="5463313"/>
          </a:xfrm>
        </p:grpSpPr>
        <p:pic>
          <p:nvPicPr>
            <p:cNvPr id="33" name="Content Placeholder 8">
              <a:extLst>
                <a:ext uri="{FF2B5EF4-FFF2-40B4-BE49-F238E27FC236}">
                  <a16:creationId xmlns:a16="http://schemas.microsoft.com/office/drawing/2014/main" id="{DE341AE3-403A-2747-B1EA-143ADC652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38" t="1704" r="8298" b="3550"/>
            <a:stretch/>
          </p:blipFill>
          <p:spPr bwMode="auto">
            <a:xfrm>
              <a:off x="4358225" y="1508216"/>
              <a:ext cx="4404464" cy="530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368967A6-D75D-6142-A6F7-99F6B3416CA7}"/>
                </a:ext>
              </a:extLst>
            </p:cNvPr>
            <p:cNvSpPr/>
            <p:nvPr/>
          </p:nvSpPr>
          <p:spPr>
            <a:xfrm flipV="1">
              <a:off x="4506588" y="1529413"/>
              <a:ext cx="4080196" cy="1717791"/>
            </a:xfrm>
            <a:prstGeom prst="trapezoid">
              <a:avLst>
                <a:gd name="adj" fmla="val 554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apezoid 34">
              <a:extLst>
                <a:ext uri="{FF2B5EF4-FFF2-40B4-BE49-F238E27FC236}">
                  <a16:creationId xmlns:a16="http://schemas.microsoft.com/office/drawing/2014/main" id="{5FF4D1A1-5F1C-4642-915A-8A28995D6C80}"/>
                </a:ext>
              </a:extLst>
            </p:cNvPr>
            <p:cNvSpPr/>
            <p:nvPr/>
          </p:nvSpPr>
          <p:spPr>
            <a:xfrm>
              <a:off x="4506588" y="5114421"/>
              <a:ext cx="4080196" cy="1717791"/>
            </a:xfrm>
            <a:prstGeom prst="trapezoid">
              <a:avLst>
                <a:gd name="adj" fmla="val 554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3F79D0-4750-BA44-87CE-A5A08B2462C9}"/>
                </a:ext>
              </a:extLst>
            </p:cNvPr>
            <p:cNvGrpSpPr/>
            <p:nvPr/>
          </p:nvGrpSpPr>
          <p:grpSpPr>
            <a:xfrm>
              <a:off x="4696306" y="1373096"/>
              <a:ext cx="3548119" cy="1867763"/>
              <a:chOff x="2718438" y="1260931"/>
              <a:chExt cx="3548119" cy="1867763"/>
            </a:xfrm>
          </p:grpSpPr>
          <p:pic>
            <p:nvPicPr>
              <p:cNvPr id="37" name="Picture 2" descr="Image result for firefox">
                <a:extLst>
                  <a:ext uri="{FF2B5EF4-FFF2-40B4-BE49-F238E27FC236}">
                    <a16:creationId xmlns:a16="http://schemas.microsoft.com/office/drawing/2014/main" id="{E203DD3A-9084-2340-B66B-E276D2C2E1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438" y="1330781"/>
                <a:ext cx="566502" cy="533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4" descr="Image result for thunderbird">
                <a:extLst>
                  <a:ext uri="{FF2B5EF4-FFF2-40B4-BE49-F238E27FC236}">
                    <a16:creationId xmlns:a16="http://schemas.microsoft.com/office/drawing/2014/main" id="{E80EB2DF-12F2-AE42-B2CA-68F39C01D9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284" y="2514188"/>
                <a:ext cx="566501" cy="557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Image result for gimp">
                <a:extLst>
                  <a:ext uri="{FF2B5EF4-FFF2-40B4-BE49-F238E27FC236}">
                    <a16:creationId xmlns:a16="http://schemas.microsoft.com/office/drawing/2014/main" id="{539CE247-4DD8-AB4A-B088-733CE917B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6429" y="1260931"/>
                <a:ext cx="630128" cy="630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8" descr="Related image">
                <a:extLst>
                  <a:ext uri="{FF2B5EF4-FFF2-40B4-BE49-F238E27FC236}">
                    <a16:creationId xmlns:a16="http://schemas.microsoft.com/office/drawing/2014/main" id="{4593F4CA-12FF-7C46-A98B-D2EA86A79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1858" y="1371473"/>
                <a:ext cx="566501" cy="566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Image result for utorrent logo">
                <a:extLst>
                  <a:ext uri="{FF2B5EF4-FFF2-40B4-BE49-F238E27FC236}">
                    <a16:creationId xmlns:a16="http://schemas.microsoft.com/office/drawing/2014/main" id="{CEDC88F4-83E2-2E45-B112-C757177C3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8778" y="1415581"/>
                <a:ext cx="566501" cy="566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4" descr="Image result for vlc logo">
                <a:extLst>
                  <a:ext uri="{FF2B5EF4-FFF2-40B4-BE49-F238E27FC236}">
                    <a16:creationId xmlns:a16="http://schemas.microsoft.com/office/drawing/2014/main" id="{FB744AEA-3EFF-F649-A15F-D46F30B23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6881" y="1850471"/>
                <a:ext cx="566501" cy="566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6" descr="Image result for adobe acrobat logo">
                <a:extLst>
                  <a:ext uri="{FF2B5EF4-FFF2-40B4-BE49-F238E27FC236}">
                    <a16:creationId xmlns:a16="http://schemas.microsoft.com/office/drawing/2014/main" id="{8741BA4B-E24C-7E40-9FBE-76828C19C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2412" y="1939876"/>
                <a:ext cx="566501" cy="552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A picture containing light, clock&#10;&#10;Description automatically generated">
                <a:extLst>
                  <a:ext uri="{FF2B5EF4-FFF2-40B4-BE49-F238E27FC236}">
                    <a16:creationId xmlns:a16="http://schemas.microsoft.com/office/drawing/2014/main" id="{CB07B641-69F2-CE4B-81D1-66B1E321B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3843" y="2483009"/>
                <a:ext cx="645685" cy="645685"/>
              </a:xfrm>
              <a:prstGeom prst="rect">
                <a:avLst/>
              </a:prstGeom>
            </p:spPr>
          </p:pic>
          <p:pic>
            <p:nvPicPr>
              <p:cNvPr id="45" name="Picture 4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73A1B14-F02C-F844-9B7F-67663E26F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6861" y="1904898"/>
                <a:ext cx="593747" cy="552185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0895065-883B-874E-8FE3-D0D4F5DB6355}"/>
                </a:ext>
              </a:extLst>
            </p:cNvPr>
            <p:cNvGrpSpPr/>
            <p:nvPr/>
          </p:nvGrpSpPr>
          <p:grpSpPr>
            <a:xfrm>
              <a:off x="5044348" y="5019425"/>
              <a:ext cx="2987301" cy="1816984"/>
              <a:chOff x="833166" y="4021116"/>
              <a:chExt cx="2987301" cy="1816984"/>
            </a:xfrm>
          </p:grpSpPr>
          <p:pic>
            <p:nvPicPr>
              <p:cNvPr id="47" name="Picture 54" descr="Related image">
                <a:extLst>
                  <a:ext uri="{FF2B5EF4-FFF2-40B4-BE49-F238E27FC236}">
                    <a16:creationId xmlns:a16="http://schemas.microsoft.com/office/drawing/2014/main" id="{23FB940B-2E5B-DF44-87C7-FEDBAD031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72143" y="4078853"/>
                <a:ext cx="540689" cy="540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4" descr="Related image">
                <a:extLst>
                  <a:ext uri="{FF2B5EF4-FFF2-40B4-BE49-F238E27FC236}">
                    <a16:creationId xmlns:a16="http://schemas.microsoft.com/office/drawing/2014/main" id="{50EA797C-B824-AB4E-800A-E54231CC0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64335" y="4408920"/>
                <a:ext cx="734798" cy="4279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2" descr="Image result for amd gpu">
                <a:extLst>
                  <a:ext uri="{FF2B5EF4-FFF2-40B4-BE49-F238E27FC236}">
                    <a16:creationId xmlns:a16="http://schemas.microsoft.com/office/drawing/2014/main" id="{84340C4A-C647-0F4B-8052-C45823F29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3172220" y="5116058"/>
                <a:ext cx="829756" cy="4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34" descr="Image result for nvidia gpu">
                <a:extLst>
                  <a:ext uri="{FF2B5EF4-FFF2-40B4-BE49-F238E27FC236}">
                    <a16:creationId xmlns:a16="http://schemas.microsoft.com/office/drawing/2014/main" id="{2E682CA7-1E14-2644-82DA-12776E683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56344" y="4234221"/>
                <a:ext cx="739937" cy="545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8" descr="Related image">
                <a:extLst>
                  <a:ext uri="{FF2B5EF4-FFF2-40B4-BE49-F238E27FC236}">
                    <a16:creationId xmlns:a16="http://schemas.microsoft.com/office/drawing/2014/main" id="{BB8C3A43-3E65-AB43-9252-D07180024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00222" y="4180659"/>
                <a:ext cx="473649" cy="353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0" descr="Image result for intel core i9">
                <a:extLst>
                  <a:ext uri="{FF2B5EF4-FFF2-40B4-BE49-F238E27FC236}">
                    <a16:creationId xmlns:a16="http://schemas.microsoft.com/office/drawing/2014/main" id="{B4B47317-D012-3640-B00B-9E2C02842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82705" y="4095255"/>
                <a:ext cx="228750" cy="2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2" descr="Image result for ssd pcie">
                <a:extLst>
                  <a:ext uri="{FF2B5EF4-FFF2-40B4-BE49-F238E27FC236}">
                    <a16:creationId xmlns:a16="http://schemas.microsoft.com/office/drawing/2014/main" id="{F3AF8FAF-38E9-E840-865F-7FCE5C4DB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0011" y="4021116"/>
                <a:ext cx="846864" cy="56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8" descr="Related image">
                <a:extLst>
                  <a:ext uri="{FF2B5EF4-FFF2-40B4-BE49-F238E27FC236}">
                    <a16:creationId xmlns:a16="http://schemas.microsoft.com/office/drawing/2014/main" id="{4D6F98A2-3015-E34D-A33F-D87D54937C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3403" y="4816531"/>
                <a:ext cx="1816123" cy="1021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6" descr="Image result for nic card">
                <a:extLst>
                  <a:ext uri="{FF2B5EF4-FFF2-40B4-BE49-F238E27FC236}">
                    <a16:creationId xmlns:a16="http://schemas.microsoft.com/office/drawing/2014/main" id="{7FE9BC4B-9A54-A042-BF84-AB292A8E80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90091" y="4476360"/>
                <a:ext cx="940734" cy="502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52" descr="Related image">
                <a:extLst>
                  <a:ext uri="{FF2B5EF4-FFF2-40B4-BE49-F238E27FC236}">
                    <a16:creationId xmlns:a16="http://schemas.microsoft.com/office/drawing/2014/main" id="{36CA2D20-AD66-C94E-9AF2-AD6E256AA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52073" y="5100470"/>
                <a:ext cx="973015" cy="410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164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to User Mode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New process/new thread start</a:t>
            </a:r>
          </a:p>
          <a:p>
            <a:pPr lvl="1"/>
            <a:r>
              <a:rPr lang="en-US" sz="1800" dirty="0"/>
              <a:t>Jump to first instruction in program/thread</a:t>
            </a:r>
          </a:p>
          <a:p>
            <a:r>
              <a:rPr lang="en-US" sz="2000" dirty="0"/>
              <a:t>Return from interrupt, exception, system call</a:t>
            </a:r>
          </a:p>
          <a:p>
            <a:pPr lvl="1"/>
            <a:r>
              <a:rPr lang="en-US" sz="1800" dirty="0"/>
              <a:t>Resume suspended execution</a:t>
            </a:r>
          </a:p>
          <a:p>
            <a:r>
              <a:rPr lang="en-US" sz="2000" dirty="0"/>
              <a:t>Process/thread context switch</a:t>
            </a:r>
          </a:p>
          <a:p>
            <a:pPr lvl="1"/>
            <a:r>
              <a:rPr lang="en-US" sz="1800" dirty="0"/>
              <a:t>Resume some other process</a:t>
            </a:r>
          </a:p>
          <a:p>
            <a:r>
              <a:rPr lang="en-US" sz="2000" dirty="0"/>
              <a:t>User-level </a:t>
            </a:r>
            <a:r>
              <a:rPr lang="en-US" sz="2000" i="1" dirty="0" err="1"/>
              <a:t>upcall</a:t>
            </a:r>
            <a:r>
              <a:rPr lang="en-US" sz="2000" dirty="0"/>
              <a:t> (UNIX </a:t>
            </a:r>
            <a:r>
              <a:rPr lang="en-US" sz="2000" i="1" dirty="0">
                <a:solidFill>
                  <a:srgbClr val="FF0000"/>
                </a:solidFill>
              </a:rPr>
              <a:t>signal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Asynchronous notification to user program</a:t>
            </a:r>
          </a:p>
          <a:p>
            <a:pPr lvl="2"/>
            <a:r>
              <a:rPr lang="en-US" sz="1600" dirty="0"/>
              <a:t>Preemptive user-level threads</a:t>
            </a:r>
          </a:p>
          <a:p>
            <a:pPr lvl="2"/>
            <a:r>
              <a:rPr lang="en-US" sz="1600" dirty="0"/>
              <a:t>Asynchronous I/O notification</a:t>
            </a:r>
          </a:p>
          <a:p>
            <a:pPr lvl="2"/>
            <a:r>
              <a:rPr lang="en-US" sz="1600" dirty="0"/>
              <a:t>Interprocess communication</a:t>
            </a:r>
          </a:p>
          <a:p>
            <a:pPr lvl="2"/>
            <a:r>
              <a:rPr lang="en-US" sz="1600" dirty="0"/>
              <a:t>User-level excepting handling</a:t>
            </a:r>
          </a:p>
          <a:p>
            <a:pPr lvl="2"/>
            <a:r>
              <a:rPr lang="en-US" sz="1600" dirty="0"/>
              <a:t>User-level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2624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Together: Web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/>
          <a:stretch/>
        </p:blipFill>
        <p:spPr>
          <a:xfrm>
            <a:off x="685800" y="2176040"/>
            <a:ext cx="7924800" cy="3996159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 bwMode="auto">
          <a:xfrm>
            <a:off x="6096000" y="2362200"/>
            <a:ext cx="2286000" cy="3276600"/>
          </a:xfrm>
          <a:prstGeom prst="round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581400" y="2362200"/>
            <a:ext cx="2286000" cy="762000"/>
          </a:xfrm>
          <a:prstGeom prst="rect">
            <a:avLst/>
          </a:prstGeom>
          <a:solidFill>
            <a:srgbClr val="FFFF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429000" y="4572000"/>
            <a:ext cx="2514600" cy="990600"/>
          </a:xfrm>
          <a:prstGeom prst="rect">
            <a:avLst/>
          </a:prstGeom>
          <a:solidFill>
            <a:srgbClr val="FFFF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38600" y="27432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Request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84359" y="4491335"/>
            <a:ext cx="2306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Reply</a:t>
            </a:r>
          </a:p>
          <a:p>
            <a:pPr algn="ctr"/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(retrieved by web server)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37643" y="5105400"/>
            <a:ext cx="7793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Client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7000" y="5105400"/>
            <a:ext cx="143237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35441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Three Types of Mode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/>
              <a:t>Syscall</a:t>
            </a:r>
            <a:endParaRPr lang="en-US" sz="2000" b="1" dirty="0"/>
          </a:p>
          <a:p>
            <a:pPr lvl="1"/>
            <a:r>
              <a:rPr lang="en-US" sz="1800" dirty="0"/>
              <a:t>Process requests system service, e.g., </a:t>
            </a:r>
            <a:r>
              <a:rPr lang="en-US" sz="1800" dirty="0">
                <a:latin typeface="Ubuntu Mono" panose="020B0509030602030204" pitchFamily="49" charset="0"/>
              </a:rPr>
              <a:t>exit</a:t>
            </a:r>
          </a:p>
          <a:p>
            <a:pPr lvl="2"/>
            <a:r>
              <a:rPr lang="en-US" sz="1400" dirty="0"/>
              <a:t>Like function call, but outside process</a:t>
            </a:r>
          </a:p>
          <a:p>
            <a:pPr lvl="1"/>
            <a:r>
              <a:rPr lang="en-US" sz="1800" dirty="0"/>
              <a:t>Process does not have address of system function to call</a:t>
            </a:r>
          </a:p>
          <a:p>
            <a:pPr lvl="2"/>
            <a:r>
              <a:rPr lang="en-US" sz="1400" dirty="0"/>
              <a:t>Like a Remote Procedure Call (RPC) – for later</a:t>
            </a:r>
          </a:p>
          <a:p>
            <a:pPr lvl="1"/>
            <a:r>
              <a:rPr lang="en-US" sz="1800" dirty="0"/>
              <a:t>OS </a:t>
            </a:r>
            <a:r>
              <a:rPr lang="en-US" sz="1800" dirty="0" err="1"/>
              <a:t>marshalls</a:t>
            </a:r>
            <a:r>
              <a:rPr lang="en-US" sz="1800" dirty="0"/>
              <a:t> </a:t>
            </a:r>
            <a:r>
              <a:rPr lang="en-US" sz="1800" dirty="0" err="1"/>
              <a:t>syscall</a:t>
            </a:r>
            <a:r>
              <a:rPr lang="en-US" sz="1800" dirty="0"/>
              <a:t> id and </a:t>
            </a:r>
            <a:r>
              <a:rPr lang="en-US" sz="1800" dirty="0" err="1"/>
              <a:t>args</a:t>
            </a:r>
            <a:r>
              <a:rPr lang="en-US" sz="1800" dirty="0"/>
              <a:t> in registers and exec </a:t>
            </a:r>
            <a:r>
              <a:rPr lang="en-US" sz="1800" dirty="0" err="1"/>
              <a:t>syscall</a:t>
            </a:r>
            <a:endParaRPr lang="en-US" sz="1800" dirty="0"/>
          </a:p>
          <a:p>
            <a:r>
              <a:rPr lang="en-US" sz="2000" b="1" dirty="0"/>
              <a:t>Interrupt</a:t>
            </a:r>
          </a:p>
          <a:p>
            <a:pPr lvl="1"/>
            <a:r>
              <a:rPr lang="en-US" sz="1800" dirty="0"/>
              <a:t>External asynchronous event triggers context switch, e. g., Timer, I/O device</a:t>
            </a:r>
          </a:p>
          <a:p>
            <a:pPr lvl="2"/>
            <a:r>
              <a:rPr lang="en-US" sz="1400" dirty="0"/>
              <a:t>Independent of user process</a:t>
            </a:r>
          </a:p>
          <a:p>
            <a:r>
              <a:rPr lang="en-US" sz="2000" b="1" dirty="0"/>
              <a:t>Trap or exception</a:t>
            </a:r>
          </a:p>
          <a:p>
            <a:pPr lvl="1"/>
            <a:r>
              <a:rPr lang="en-US" sz="1800" dirty="0"/>
              <a:t>Internal synchronous event in process triggers context switch, e.g., protection violation (segmentation fault), divide by zero, …</a:t>
            </a:r>
          </a:p>
        </p:txBody>
      </p:sp>
    </p:spTree>
    <p:extLst>
      <p:ext uri="{BB962C8B-B14F-4D97-AF65-F5344CB8AC3E}">
        <p14:creationId xmlns:p14="http://schemas.microsoft.com/office/powerpoint/2010/main" val="10533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637720" y="1728496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37720" y="3404896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7720" y="5386096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Together: Web Server (cont.)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37720" y="3404896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37720" y="5386096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93933" y="1880896"/>
            <a:ext cx="729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308" y="3404896"/>
            <a:ext cx="702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Kernel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720" y="5462296"/>
            <a:ext cx="101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Hardware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2901" y="2119676"/>
            <a:ext cx="736099" cy="52322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request</a:t>
            </a:r>
          </a:p>
          <a:p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buffer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2119676"/>
            <a:ext cx="609311" cy="523220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reply</a:t>
            </a:r>
          </a:p>
          <a:p>
            <a:r>
              <a:rPr lang="en-US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buffer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9016" y="3481096"/>
            <a:ext cx="1955984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  to network buffer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7693" y="5690896"/>
            <a:ext cx="98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Network </a:t>
            </a:r>
          </a:p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interface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5520" y="5919496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Disk interface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00200" y="4090696"/>
            <a:ext cx="1905000" cy="457200"/>
            <a:chOff x="6781800" y="1066800"/>
            <a:chExt cx="914400" cy="4572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62600" y="4090696"/>
            <a:ext cx="1905000" cy="457200"/>
            <a:chOff x="6781800" y="1066800"/>
            <a:chExt cx="914400" cy="4572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256083" y="4624096"/>
            <a:ext cx="1877437" cy="1895354"/>
            <a:chOff x="3256083" y="4114800"/>
            <a:chExt cx="1877437" cy="1895354"/>
          </a:xfrm>
        </p:grpSpPr>
        <p:sp>
          <p:nvSpPr>
            <p:cNvPr id="18" name="TextBox 17"/>
            <p:cNvSpPr txBox="1"/>
            <p:nvPr/>
          </p:nvSpPr>
          <p:spPr>
            <a:xfrm>
              <a:off x="3256083" y="4191000"/>
              <a:ext cx="1877437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  packet and DMA</a:t>
              </a:r>
            </a:p>
          </p:txBody>
        </p:sp>
        <p:cxnSp>
          <p:nvCxnSpPr>
            <p:cNvPr id="39" name="Straight Arrow Connector 38"/>
            <p:cNvCxnSpPr>
              <a:cxnSpLocks/>
              <a:endCxn id="106" idx="0"/>
            </p:cNvCxnSpPr>
            <p:nvPr/>
          </p:nvCxnSpPr>
          <p:spPr bwMode="auto">
            <a:xfrm>
              <a:off x="3327400" y="4114800"/>
              <a:ext cx="7035" cy="1895354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5971720" y="4624096"/>
            <a:ext cx="990600" cy="1371600"/>
            <a:chOff x="5971720" y="4114800"/>
            <a:chExt cx="990600" cy="1371600"/>
          </a:xfrm>
        </p:grpSpPr>
        <p:sp>
          <p:nvSpPr>
            <p:cNvPr id="20" name="TextBox 19"/>
            <p:cNvSpPr txBox="1"/>
            <p:nvPr/>
          </p:nvSpPr>
          <p:spPr>
            <a:xfrm>
              <a:off x="5980461" y="4260965"/>
              <a:ext cx="981859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request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9717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3505200" y="2642896"/>
            <a:ext cx="2127460" cy="1295400"/>
            <a:chOff x="3505200" y="2133600"/>
            <a:chExt cx="2127460" cy="1295400"/>
          </a:xfrm>
        </p:grpSpPr>
        <p:sp>
          <p:nvSpPr>
            <p:cNvPr id="19" name="TextBox 18"/>
            <p:cNvSpPr txBox="1"/>
            <p:nvPr/>
          </p:nvSpPr>
          <p:spPr>
            <a:xfrm>
              <a:off x="4447720" y="2133600"/>
              <a:ext cx="1184940" cy="76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10. network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  socket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  write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3505200" y="2133600"/>
              <a:ext cx="942520" cy="1295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 79"/>
          <p:cNvGrpSpPr/>
          <p:nvPr/>
        </p:nvGrpSpPr>
        <p:grpSpPr>
          <a:xfrm>
            <a:off x="1905000" y="2642896"/>
            <a:ext cx="1082348" cy="1219200"/>
            <a:chOff x="1905000" y="2133600"/>
            <a:chExt cx="1082348" cy="1219200"/>
          </a:xfrm>
        </p:grpSpPr>
        <p:sp>
          <p:nvSpPr>
            <p:cNvPr id="15" name="TextBox 14"/>
            <p:cNvSpPr txBox="1"/>
            <p:nvPr/>
          </p:nvSpPr>
          <p:spPr>
            <a:xfrm>
              <a:off x="1905000" y="2209800"/>
              <a:ext cx="1082348" cy="69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read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198120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1780721" y="4624096"/>
            <a:ext cx="1595286" cy="1895354"/>
            <a:chOff x="1780721" y="4114800"/>
            <a:chExt cx="1595286" cy="1895354"/>
          </a:xfrm>
        </p:grpSpPr>
        <p:sp>
          <p:nvSpPr>
            <p:cNvPr id="14" name="TextBox 13"/>
            <p:cNvSpPr txBox="1"/>
            <p:nvPr/>
          </p:nvSpPr>
          <p:spPr>
            <a:xfrm>
              <a:off x="1792304" y="4191000"/>
              <a:ext cx="158370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packet (DMA) </a:t>
              </a:r>
            </a:p>
          </p:txBody>
        </p:sp>
        <p:cxnSp>
          <p:nvCxnSpPr>
            <p:cNvPr id="45" name="Straight Arrow Connector 44"/>
            <p:cNvCxnSpPr>
              <a:cxnSpLocks/>
              <a:stCxn id="105" idx="0"/>
            </p:cNvCxnSpPr>
            <p:nvPr/>
          </p:nvCxnSpPr>
          <p:spPr bwMode="auto">
            <a:xfrm flipH="1" flipV="1">
              <a:off x="1780721" y="4114800"/>
              <a:ext cx="8118" cy="1895354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1253850" y="3023896"/>
            <a:ext cx="798892" cy="457200"/>
            <a:chOff x="1334708" y="2743200"/>
            <a:chExt cx="798892" cy="457200"/>
          </a:xfrm>
        </p:grpSpPr>
        <p:sp>
          <p:nvSpPr>
            <p:cNvPr id="60" name="TextBox 59"/>
            <p:cNvSpPr txBox="1"/>
            <p:nvPr/>
          </p:nvSpPr>
          <p:spPr>
            <a:xfrm>
              <a:off x="1334708" y="2743200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FF0000"/>
                  </a:solidFill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syscall</a:t>
              </a:r>
              <a:endParaRPr lang="en-US" sz="1600" dirty="0">
                <a:solidFill>
                  <a:srgbClr val="FF0000"/>
                </a:solidFill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27331" y="3481096"/>
            <a:ext cx="727349" cy="338554"/>
            <a:chOff x="1406251" y="2959100"/>
            <a:chExt cx="727349" cy="338554"/>
          </a:xfrm>
        </p:grpSpPr>
        <p:sp>
          <p:nvSpPr>
            <p:cNvPr id="63" name="TextBox 62"/>
            <p:cNvSpPr txBox="1"/>
            <p:nvPr/>
          </p:nvSpPr>
          <p:spPr>
            <a:xfrm>
              <a:off x="1406251" y="2959100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wait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2000" y="4533707"/>
            <a:ext cx="1092200" cy="381000"/>
            <a:chOff x="1041400" y="2819400"/>
            <a:chExt cx="1092200" cy="381000"/>
          </a:xfrm>
        </p:grpSpPr>
        <p:sp>
          <p:nvSpPr>
            <p:cNvPr id="66" name="TextBox 65"/>
            <p:cNvSpPr txBox="1"/>
            <p:nvPr/>
          </p:nvSpPr>
          <p:spPr>
            <a:xfrm>
              <a:off x="1041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rPr>
                <a:t>interrupt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ea typeface="Gill Sans" charset="0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97200" y="2642896"/>
            <a:ext cx="993320" cy="1219200"/>
            <a:chOff x="2997200" y="2133600"/>
            <a:chExt cx="993320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3104240" y="2209800"/>
              <a:ext cx="886280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copy 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30761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" name="Group 67"/>
            <p:cNvGrpSpPr/>
            <p:nvPr/>
          </p:nvGrpSpPr>
          <p:grpSpPr>
            <a:xfrm>
              <a:off x="2997200" y="2792511"/>
              <a:ext cx="709464" cy="414754"/>
              <a:chOff x="1981200" y="3048000"/>
              <a:chExt cx="709464" cy="414754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33600" y="3124200"/>
                <a:ext cx="5570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RTU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5334000" y="2642896"/>
            <a:ext cx="1360995" cy="1219200"/>
            <a:chOff x="5334000" y="2133600"/>
            <a:chExt cx="1360995" cy="1219200"/>
          </a:xfrm>
        </p:grpSpPr>
        <p:sp>
          <p:nvSpPr>
            <p:cNvPr id="23" name="TextBox 22"/>
            <p:cNvSpPr txBox="1"/>
            <p:nvPr/>
          </p:nvSpPr>
          <p:spPr>
            <a:xfrm>
              <a:off x="5971720" y="2286000"/>
              <a:ext cx="723275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read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59717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70"/>
            <p:cNvGrpSpPr/>
            <p:nvPr/>
          </p:nvGrpSpPr>
          <p:grpSpPr>
            <a:xfrm>
              <a:off x="5334000" y="2500411"/>
              <a:ext cx="715076" cy="457200"/>
              <a:chOff x="1418524" y="2743200"/>
              <a:chExt cx="715076" cy="45720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418524" y="2743200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syscall</a:t>
                </a:r>
                <a:endParaRPr lang="en-US" sz="1600" dirty="0">
                  <a:solidFill>
                    <a:srgbClr val="FF0000"/>
                  </a:solidFill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959600" y="2642896"/>
            <a:ext cx="965200" cy="1219200"/>
            <a:chOff x="6959600" y="2133600"/>
            <a:chExt cx="965200" cy="1219200"/>
          </a:xfrm>
        </p:grpSpPr>
        <p:sp>
          <p:nvSpPr>
            <p:cNvPr id="22" name="TextBox 21"/>
            <p:cNvSpPr txBox="1"/>
            <p:nvPr/>
          </p:nvSpPr>
          <p:spPr>
            <a:xfrm>
              <a:off x="7038520" y="2286000"/>
              <a:ext cx="886280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copy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V="1">
              <a:off x="70385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4" name="Group 73"/>
            <p:cNvGrpSpPr/>
            <p:nvPr/>
          </p:nvGrpSpPr>
          <p:grpSpPr>
            <a:xfrm>
              <a:off x="6959600" y="2805211"/>
              <a:ext cx="709464" cy="414754"/>
              <a:chOff x="1981200" y="3048000"/>
              <a:chExt cx="709464" cy="41475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133600" y="3124200"/>
                <a:ext cx="5570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RTU</a:t>
                </a: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6959600" y="4521007"/>
            <a:ext cx="1212651" cy="1474689"/>
            <a:chOff x="6959600" y="4011711"/>
            <a:chExt cx="1212651" cy="1474689"/>
          </a:xfrm>
        </p:grpSpPr>
        <p:sp>
          <p:nvSpPr>
            <p:cNvPr id="21" name="TextBox 20"/>
            <p:cNvSpPr txBox="1"/>
            <p:nvPr/>
          </p:nvSpPr>
          <p:spPr>
            <a:xfrm>
              <a:off x="7045404" y="4267200"/>
              <a:ext cx="112684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  (DMA)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70385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7" name="Group 76"/>
            <p:cNvGrpSpPr/>
            <p:nvPr/>
          </p:nvGrpSpPr>
          <p:grpSpPr>
            <a:xfrm>
              <a:off x="6959600" y="4011711"/>
              <a:ext cx="1165976" cy="381000"/>
              <a:chOff x="1981200" y="2819400"/>
              <a:chExt cx="1165976" cy="38100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209800" y="2819400"/>
                <a:ext cx="937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Gill Sans Light" panose="020B0302020104020203" pitchFamily="34" charset="-79"/>
                    <a:ea typeface="Gill Sans" charset="0"/>
                    <a:cs typeface="Gill Sans Light" panose="020B0302020104020203" pitchFamily="34" charset="-79"/>
                  </a:rPr>
                  <a:t>interrupt</a:t>
                </a: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panose="020B0302020104020203" pitchFamily="34" charset="-79"/>
                  <a:ea typeface="Gill Sans" charset="0"/>
                  <a:cs typeface="Gill Sans Light" panose="020B0302020104020203" pitchFamily="34" charset="-79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3048000" y="1393068"/>
            <a:ext cx="2921000" cy="1326028"/>
            <a:chOff x="3048000" y="883772"/>
            <a:chExt cx="2921000" cy="1326028"/>
          </a:xfrm>
        </p:grpSpPr>
        <p:grpSp>
          <p:nvGrpSpPr>
            <p:cNvPr id="88" name="Group 87"/>
            <p:cNvGrpSpPr/>
            <p:nvPr/>
          </p:nvGrpSpPr>
          <p:grpSpPr>
            <a:xfrm>
              <a:off x="3060700" y="1295400"/>
              <a:ext cx="1535354" cy="825500"/>
              <a:chOff x="3060700" y="1295400"/>
              <a:chExt cx="1535354" cy="8255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071469" y="1295400"/>
                <a:ext cx="1524585" cy="291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4. parse request </a:t>
                </a: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45000" y="1550512"/>
            <a:ext cx="3251200" cy="1105084"/>
            <a:chOff x="4445000" y="1041216"/>
            <a:chExt cx="3251200" cy="1105084"/>
          </a:xfrm>
        </p:grpSpPr>
        <p:sp>
          <p:nvSpPr>
            <p:cNvPr id="24" name="TextBox 23"/>
            <p:cNvSpPr txBox="1"/>
            <p:nvPr/>
          </p:nvSpPr>
          <p:spPr>
            <a:xfrm>
              <a:off x="6172200" y="1295400"/>
              <a:ext cx="1524000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9. format reply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60025" y="6519450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Request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011269" y="651945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9646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05" grpId="0"/>
      <p:bldP spid="1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3011-ED78-0C41-AEFE-8C5F1250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Hardware Support for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CD58-37F0-0141-A85B-96F92946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Privilege modes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Privileged instructions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Memory translation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Processor exceptions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Timer interrupts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Device interrupts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Interprocessor interrupts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Interrupt masking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System calls</a:t>
            </a:r>
          </a:p>
          <a:p>
            <a:pPr>
              <a:lnSpc>
                <a:spcPct val="56000"/>
              </a:lnSpc>
              <a:spcAft>
                <a:spcPts val="600"/>
              </a:spcAft>
            </a:pPr>
            <a:r>
              <a:rPr lang="en-US" dirty="0"/>
              <a:t>Return from interrupt</a:t>
            </a:r>
          </a:p>
        </p:txBody>
      </p:sp>
    </p:spTree>
    <p:extLst>
      <p:ext uri="{BB962C8B-B14F-4D97-AF65-F5344CB8AC3E}">
        <p14:creationId xmlns:p14="http://schemas.microsoft.com/office/powerpoint/2010/main" val="413959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Process Create a Process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Ubuntu Mono" panose="020B0509030602030204" pitchFamily="49" charset="0"/>
              </a:rPr>
              <a:t>fork() </a:t>
            </a:r>
            <a:r>
              <a:rPr lang="en-US" sz="2000" dirty="0"/>
              <a:t>system call creates copy of current process with new unique process ID (PID)</a:t>
            </a:r>
          </a:p>
          <a:p>
            <a:r>
              <a:rPr lang="en-US" sz="2000" dirty="0"/>
              <a:t>Return value from </a:t>
            </a:r>
            <a:r>
              <a:rPr lang="en-US" sz="1800" dirty="0">
                <a:latin typeface="Ubuntu Mono" panose="020B0509030602030204" pitchFamily="49" charset="0"/>
              </a:rPr>
              <a:t>fork() </a:t>
            </a:r>
            <a:r>
              <a:rPr lang="en-US" sz="2000" dirty="0"/>
              <a:t>is integer</a:t>
            </a:r>
          </a:p>
          <a:p>
            <a:pPr lvl="1"/>
            <a:r>
              <a:rPr lang="en-US" sz="1800" dirty="0"/>
              <a:t>When &gt; 0</a:t>
            </a:r>
          </a:p>
          <a:p>
            <a:pPr lvl="2"/>
            <a:r>
              <a:rPr lang="en-US" sz="1600" dirty="0"/>
              <a:t>Running in (original) </a:t>
            </a:r>
            <a:r>
              <a:rPr lang="en-US" sz="1600" dirty="0">
                <a:solidFill>
                  <a:srgbClr val="FF0000"/>
                </a:solidFill>
              </a:rPr>
              <a:t>parent</a:t>
            </a:r>
            <a:r>
              <a:rPr lang="en-US" sz="1600" dirty="0"/>
              <a:t> process</a:t>
            </a:r>
          </a:p>
          <a:p>
            <a:pPr lvl="2"/>
            <a:r>
              <a:rPr lang="en-US" sz="1600" dirty="0"/>
              <a:t>return value is PID of new </a:t>
            </a:r>
            <a:r>
              <a:rPr lang="en-US" sz="1600" dirty="0">
                <a:solidFill>
                  <a:srgbClr val="FF0000"/>
                </a:solidFill>
              </a:rPr>
              <a:t>child</a:t>
            </a:r>
          </a:p>
          <a:p>
            <a:pPr lvl="1"/>
            <a:r>
              <a:rPr lang="en-US" sz="1800" dirty="0"/>
              <a:t>When = 0 </a:t>
            </a:r>
          </a:p>
          <a:p>
            <a:pPr lvl="2"/>
            <a:r>
              <a:rPr lang="en-US" sz="1600" dirty="0"/>
              <a:t>Running in new child process</a:t>
            </a:r>
          </a:p>
          <a:p>
            <a:pPr lvl="1"/>
            <a:r>
              <a:rPr lang="en-US" sz="1800" dirty="0"/>
              <a:t>When &lt; 0</a:t>
            </a:r>
          </a:p>
          <a:p>
            <a:pPr lvl="2"/>
            <a:r>
              <a:rPr lang="en-US" sz="1600" dirty="0"/>
              <a:t>Error!  Must be handled somehow</a:t>
            </a:r>
          </a:p>
          <a:p>
            <a:pPr lvl="2"/>
            <a:r>
              <a:rPr lang="en-US" sz="1600" dirty="0"/>
              <a:t>Running in original process</a:t>
            </a:r>
          </a:p>
          <a:p>
            <a:r>
              <a:rPr lang="en-US" sz="2000" dirty="0"/>
              <a:t>All state of original process duplicated in both parent and child!</a:t>
            </a:r>
          </a:p>
          <a:p>
            <a:pPr lvl="1"/>
            <a:r>
              <a:rPr lang="en-US" sz="1800" dirty="0"/>
              <a:t>Memory, file descriptors (more on this later), etc…</a:t>
            </a:r>
          </a:p>
        </p:txBody>
      </p:sp>
    </p:spTree>
    <p:extLst>
      <p:ext uri="{BB962C8B-B14F-4D97-AF65-F5344CB8AC3E}">
        <p14:creationId xmlns:p14="http://schemas.microsoft.com/office/powerpoint/2010/main" val="22570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Process Management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489CC7-65CF-CA43-9DF7-2A8A34F59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039" y="1650188"/>
            <a:ext cx="6573921" cy="420108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329735-B76D-C74B-B068-D4E5C33EFE3C}"/>
              </a:ext>
            </a:extLst>
          </p:cNvPr>
          <p:cNvSpPr/>
          <p:nvPr/>
        </p:nvSpPr>
        <p:spPr bwMode="auto">
          <a:xfrm>
            <a:off x="3962399" y="2455762"/>
            <a:ext cx="1219200" cy="2514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37025-C850-A349-8B6E-CFABF44F38EE}"/>
              </a:ext>
            </a:extLst>
          </p:cNvPr>
          <p:cNvSpPr/>
          <p:nvPr/>
        </p:nvSpPr>
        <p:spPr bwMode="auto">
          <a:xfrm>
            <a:off x="3962399" y="4888376"/>
            <a:ext cx="1219200" cy="2514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Process Management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Ubuntu Mono" panose="020B0509030602030204" pitchFamily="49" charset="0"/>
              </a:rPr>
              <a:t>fork()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to create copy of current process and start it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exec()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to change program being run by current process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wait()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to wait for process to finish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signal()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to send notification to another process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(e.g.,</a:t>
            </a:r>
            <a:r>
              <a:rPr lang="zh-CN" altLang="en-US" dirty="0"/>
              <a:t> </a:t>
            </a:r>
            <a:r>
              <a:rPr lang="en-US" sz="2000" dirty="0">
                <a:latin typeface="Ubuntu Mono" panose="020B0509030602030204" pitchFamily="49" charset="0"/>
              </a:rPr>
              <a:t>SIGKILL</a:t>
            </a:r>
            <a:r>
              <a:rPr lang="en-US" altLang="zh-CN" sz="2000" dirty="0">
                <a:latin typeface="Ubuntu Mono" panose="020B0509030602030204" pitchFamily="49" charset="0"/>
              </a:rPr>
              <a:t>,</a:t>
            </a:r>
            <a:r>
              <a:rPr lang="zh-CN" altLang="en-US" sz="2000" dirty="0">
                <a:latin typeface="Ubuntu Mono" panose="020B0509030602030204" pitchFamily="49" charset="0"/>
              </a:rPr>
              <a:t> </a:t>
            </a:r>
            <a:r>
              <a:rPr lang="en-US" sz="2000" dirty="0">
                <a:latin typeface="Ubuntu Mono" panose="020B0509030602030204" pitchFamily="49" charset="0"/>
              </a:rPr>
              <a:t>SIG</a:t>
            </a:r>
            <a:r>
              <a:rPr lang="en-US" altLang="zh-CN" sz="2000" dirty="0">
                <a:latin typeface="Ubuntu Mono" panose="020B0509030602030204" pitchFamily="49" charset="0"/>
              </a:rPr>
              <a:t>INT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370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1B8C08-135F-5449-9CDD-42209B74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Ubuntu Mono" panose="020B0509030602030204" pitchFamily="49" charset="0"/>
              </a:rPr>
              <a:t>#include </a:t>
            </a:r>
            <a:r>
              <a:rPr lang="en-US" sz="1600" dirty="0">
                <a:latin typeface="Ubuntu Mono" panose="020B0509030602030204" pitchFamily="49" charset="0"/>
              </a:rPr>
              <a:t>&lt;</a:t>
            </a:r>
            <a:r>
              <a:rPr lang="en-US" sz="1600" dirty="0" err="1">
                <a:latin typeface="Ubuntu Mono" panose="020B0509030602030204" pitchFamily="49" charset="0"/>
              </a:rPr>
              <a:t>stdlib.h</a:t>
            </a:r>
            <a:r>
              <a:rPr lang="en-US" sz="1600" dirty="0">
                <a:latin typeface="Ubuntu Mono" panose="020B0509030602030204" pitchFamily="49" charset="0"/>
              </a:rPr>
              <a:t>&gt;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Ubuntu Mono" panose="020B0509030602030204" pitchFamily="49" charset="0"/>
              </a:rPr>
              <a:t>#include </a:t>
            </a:r>
            <a:r>
              <a:rPr lang="en-US" sz="1600" dirty="0">
                <a:latin typeface="Ubuntu Mono" panose="020B0509030602030204" pitchFamily="49" charset="0"/>
              </a:rPr>
              <a:t>&lt;</a:t>
            </a:r>
            <a:r>
              <a:rPr lang="en-US" sz="1600" dirty="0" err="1">
                <a:latin typeface="Ubuntu Mono" panose="020B0509030602030204" pitchFamily="49" charset="0"/>
              </a:rPr>
              <a:t>stdio.h</a:t>
            </a:r>
            <a:r>
              <a:rPr lang="en-US" sz="1600" dirty="0">
                <a:latin typeface="Ubuntu Mono" panose="020B0509030602030204" pitchFamily="49" charset="0"/>
              </a:rPr>
              <a:t>&gt;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Ubuntu Mono" panose="020B0509030602030204" pitchFamily="49" charset="0"/>
              </a:rPr>
              <a:t>#include </a:t>
            </a:r>
            <a:r>
              <a:rPr lang="en-US" sz="1600" dirty="0">
                <a:latin typeface="Ubuntu Mono" panose="020B0509030602030204" pitchFamily="49" charset="0"/>
              </a:rPr>
              <a:t>&lt;</a:t>
            </a:r>
            <a:r>
              <a:rPr lang="en-US" sz="1600" dirty="0" err="1">
                <a:latin typeface="Ubuntu Mono" panose="020B0509030602030204" pitchFamily="49" charset="0"/>
              </a:rPr>
              <a:t>string.h</a:t>
            </a:r>
            <a:r>
              <a:rPr lang="en-US" sz="1600" dirty="0">
                <a:latin typeface="Ubuntu Mono" panose="020B0509030602030204" pitchFamily="49" charset="0"/>
              </a:rPr>
              <a:t>&gt;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Ubuntu Mono" panose="020B0509030602030204" pitchFamily="49" charset="0"/>
              </a:rPr>
              <a:t>#include </a:t>
            </a:r>
            <a:r>
              <a:rPr lang="en-US" sz="1600" dirty="0">
                <a:latin typeface="Ubuntu Mono" panose="020B0509030602030204" pitchFamily="49" charset="0"/>
              </a:rPr>
              <a:t>&lt;</a:t>
            </a:r>
            <a:r>
              <a:rPr lang="en-US" sz="1600" dirty="0" err="1">
                <a:latin typeface="Ubuntu Mono" panose="020B0509030602030204" pitchFamily="49" charset="0"/>
              </a:rPr>
              <a:t>unistd.h</a:t>
            </a:r>
            <a:r>
              <a:rPr lang="en-US" sz="1600" dirty="0">
                <a:latin typeface="Ubuntu Mono" panose="020B0509030602030204" pitchFamily="49" charset="0"/>
              </a:rPr>
              <a:t>&gt;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Ubuntu Mono" panose="020B0509030602030204" pitchFamily="49" charset="0"/>
              </a:rPr>
              <a:t>#include </a:t>
            </a:r>
            <a:r>
              <a:rPr lang="en-US" sz="1600" dirty="0">
                <a:latin typeface="Ubuntu Mono" panose="020B0509030602030204" pitchFamily="49" charset="0"/>
              </a:rPr>
              <a:t>&lt;sys/</a:t>
            </a:r>
            <a:r>
              <a:rPr lang="en-US" sz="1600" dirty="0" err="1">
                <a:latin typeface="Ubuntu Mono" panose="020B0509030602030204" pitchFamily="49" charset="0"/>
              </a:rPr>
              <a:t>types.h</a:t>
            </a:r>
            <a:r>
              <a:rPr lang="en-US" sz="1600" dirty="0">
                <a:latin typeface="Ubuntu Mono" panose="020B0509030602030204" pitchFamily="49" charset="0"/>
              </a:rPr>
              <a:t>&gt;</a:t>
            </a:r>
          </a:p>
          <a:p>
            <a:pPr marL="0" indent="0">
              <a:lnSpc>
                <a:spcPct val="35000"/>
              </a:lnSpc>
              <a:buNone/>
            </a:pPr>
            <a:endParaRPr lang="en-US" sz="1600" dirty="0">
              <a:latin typeface="Ubuntu Mono" panose="020B0509030602030204" pitchFamily="49" charset="0"/>
            </a:endParaRP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int main(int </a:t>
            </a:r>
            <a:r>
              <a:rPr lang="en-US" sz="1600" dirty="0" err="1">
                <a:latin typeface="Ubuntu Mono" panose="020B0509030602030204" pitchFamily="49" charset="0"/>
              </a:rPr>
              <a:t>argc</a:t>
            </a:r>
            <a:r>
              <a:rPr lang="en-US" sz="1600" dirty="0">
                <a:latin typeface="Ubuntu Mono" panose="020B0509030602030204" pitchFamily="49" charset="0"/>
              </a:rPr>
              <a:t>, char *</a:t>
            </a:r>
            <a:r>
              <a:rPr lang="en-US" sz="1600" dirty="0" err="1">
                <a:latin typeface="Ubuntu Mono" panose="020B0509030602030204" pitchFamily="49" charset="0"/>
              </a:rPr>
              <a:t>argv</a:t>
            </a:r>
            <a:r>
              <a:rPr lang="en-US" sz="1600" dirty="0">
                <a:latin typeface="Ubuntu Mono" panose="020B0509030602030204" pitchFamily="49" charset="0"/>
              </a:rPr>
              <a:t>[]) {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</a:t>
            </a:r>
            <a:r>
              <a:rPr lang="en-US" sz="1600" dirty="0" err="1">
                <a:latin typeface="Ubuntu Mono" panose="020B0509030602030204" pitchFamily="49" charset="0"/>
              </a:rPr>
              <a:t>pid_t</a:t>
            </a:r>
            <a:r>
              <a:rPr lang="en-US" sz="1600" dirty="0">
                <a:latin typeface="Ubuntu Mono" panose="020B0509030602030204" pitchFamily="49" charset="0"/>
              </a:rPr>
              <a:t> </a:t>
            </a:r>
            <a:r>
              <a:rPr lang="en-US" sz="1600" dirty="0" err="1">
                <a:latin typeface="Ubuntu Mono" panose="020B0509030602030204" pitchFamily="49" charset="0"/>
              </a:rPr>
              <a:t>cpid</a:t>
            </a:r>
            <a:r>
              <a:rPr lang="en-US" sz="1600" dirty="0">
                <a:latin typeface="Ubuntu Mono" panose="020B0509030602030204" pitchFamily="49" charset="0"/>
              </a:rPr>
              <a:t>, </a:t>
            </a:r>
            <a:r>
              <a:rPr lang="en-US" sz="1600" dirty="0" err="1">
                <a:latin typeface="Ubuntu Mono" panose="020B0509030602030204" pitchFamily="49" charset="0"/>
              </a:rPr>
              <a:t>mypid</a:t>
            </a:r>
            <a:r>
              <a:rPr lang="en-US" sz="1600" dirty="0">
                <a:latin typeface="Ubuntu Mono" panose="020B0509030602030204" pitchFamily="49" charset="0"/>
              </a:rPr>
              <a:t>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</a:t>
            </a:r>
            <a:r>
              <a:rPr lang="en-US" sz="1600" dirty="0" err="1">
                <a:latin typeface="Ubuntu Mono" panose="020B0509030602030204" pitchFamily="49" charset="0"/>
              </a:rPr>
              <a:t>pid_t</a:t>
            </a:r>
            <a:r>
              <a:rPr lang="en-US" sz="1600" dirty="0">
                <a:latin typeface="Ubuntu Mono" panose="020B0509030602030204" pitchFamily="49" charset="0"/>
              </a:rPr>
              <a:t> </a:t>
            </a:r>
            <a:r>
              <a:rPr lang="en-US" sz="1600" dirty="0" err="1">
                <a:latin typeface="Ubuntu Mono" panose="020B0509030602030204" pitchFamily="49" charset="0"/>
              </a:rPr>
              <a:t>pid</a:t>
            </a:r>
            <a:r>
              <a:rPr lang="en-US" sz="1600" dirty="0">
                <a:latin typeface="Ubuntu Mono" panose="020B0509030602030204" pitchFamily="49" charset="0"/>
              </a:rPr>
              <a:t> = </a:t>
            </a:r>
            <a:r>
              <a:rPr lang="en-US" sz="1600" dirty="0" err="1">
                <a:latin typeface="Ubuntu Mono" panose="020B0509030602030204" pitchFamily="49" charset="0"/>
              </a:rPr>
              <a:t>getpid</a:t>
            </a:r>
            <a:r>
              <a:rPr lang="en-US" sz="1600" dirty="0">
                <a:latin typeface="Ubuntu Mono" panose="020B0509030602030204" pitchFamily="49" charset="0"/>
              </a:rPr>
              <a:t>();		</a:t>
            </a:r>
            <a:r>
              <a:rPr lang="en-US" sz="1600" dirty="0">
                <a:solidFill>
                  <a:srgbClr val="00B050"/>
                </a:solidFill>
                <a:latin typeface="Ubuntu Mono" panose="020B0509030602030204" pitchFamily="49" charset="0"/>
              </a:rPr>
              <a:t>/* get current processes PID */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</a:t>
            </a:r>
            <a:r>
              <a:rPr lang="en-US" sz="1600" dirty="0" err="1">
                <a:latin typeface="Ubuntu Mono" panose="020B0509030602030204" pitchFamily="49" charset="0"/>
              </a:rPr>
              <a:t>printf</a:t>
            </a:r>
            <a:r>
              <a:rPr lang="en-US" sz="1600" dirty="0">
                <a:solidFill>
                  <a:srgbClr val="7030A0"/>
                </a:solidFill>
                <a:latin typeface="Ubuntu Mono" panose="020B0509030602030204" pitchFamily="49" charset="0"/>
              </a:rPr>
              <a:t>("Parent </a:t>
            </a:r>
            <a:r>
              <a:rPr lang="en-US" sz="1600" dirty="0" err="1">
                <a:solidFill>
                  <a:srgbClr val="7030A0"/>
                </a:solidFill>
                <a:latin typeface="Ubuntu Mono" panose="020B0509030602030204" pitchFamily="49" charset="0"/>
              </a:rPr>
              <a:t>pid</a:t>
            </a:r>
            <a:r>
              <a:rPr lang="en-US" sz="1600" dirty="0">
                <a:solidFill>
                  <a:srgbClr val="7030A0"/>
                </a:solidFill>
                <a:latin typeface="Ubuntu Mono" panose="020B0509030602030204" pitchFamily="49" charset="0"/>
              </a:rPr>
              <a:t>: %d\n"</a:t>
            </a:r>
            <a:r>
              <a:rPr lang="en-US" sz="1600" dirty="0">
                <a:latin typeface="Ubuntu Mono" panose="020B0509030602030204" pitchFamily="49" charset="0"/>
              </a:rPr>
              <a:t>, </a:t>
            </a:r>
            <a:r>
              <a:rPr lang="en-US" sz="1600" dirty="0" err="1">
                <a:latin typeface="Ubuntu Mono" panose="020B0509030602030204" pitchFamily="49" charset="0"/>
              </a:rPr>
              <a:t>pid</a:t>
            </a:r>
            <a:r>
              <a:rPr lang="en-US" sz="16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</a:t>
            </a:r>
            <a:r>
              <a:rPr lang="en-US" sz="1600" dirty="0" err="1">
                <a:latin typeface="Ubuntu Mono" panose="020B0509030602030204" pitchFamily="49" charset="0"/>
              </a:rPr>
              <a:t>cpid</a:t>
            </a:r>
            <a:r>
              <a:rPr lang="en-US" sz="1600" dirty="0">
                <a:latin typeface="Ubuntu Mono" panose="020B0509030602030204" pitchFamily="49" charset="0"/>
              </a:rPr>
              <a:t> = fork();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if (</a:t>
            </a:r>
            <a:r>
              <a:rPr lang="en-US" sz="1600" dirty="0" err="1">
                <a:latin typeface="Ubuntu Mono" panose="020B0509030602030204" pitchFamily="49" charset="0"/>
              </a:rPr>
              <a:t>cpid</a:t>
            </a:r>
            <a:r>
              <a:rPr lang="en-US" sz="1600" dirty="0">
                <a:latin typeface="Ubuntu Mono" panose="020B0509030602030204" pitchFamily="49" charset="0"/>
              </a:rPr>
              <a:t> &gt; 0) {			</a:t>
            </a:r>
            <a:r>
              <a:rPr lang="en-US" sz="1600" dirty="0">
                <a:solidFill>
                  <a:srgbClr val="00B050"/>
                </a:solidFill>
                <a:latin typeface="Ubuntu Mono" panose="020B0509030602030204" pitchFamily="49" charset="0"/>
              </a:rPr>
              <a:t>/* Parent Process */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</a:t>
            </a:r>
            <a:r>
              <a:rPr lang="en-US" sz="1600" dirty="0" err="1">
                <a:latin typeface="Ubuntu Mono" panose="020B0509030602030204" pitchFamily="49" charset="0"/>
              </a:rPr>
              <a:t>mypid</a:t>
            </a:r>
            <a:r>
              <a:rPr lang="en-US" sz="1600" dirty="0">
                <a:latin typeface="Ubuntu Mono" panose="020B0509030602030204" pitchFamily="49" charset="0"/>
              </a:rPr>
              <a:t> = </a:t>
            </a:r>
            <a:r>
              <a:rPr lang="en-US" sz="1600" dirty="0" err="1">
                <a:latin typeface="Ubuntu Mono" panose="020B0509030602030204" pitchFamily="49" charset="0"/>
              </a:rPr>
              <a:t>getpid</a:t>
            </a:r>
            <a:r>
              <a:rPr lang="en-US" sz="16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printf</a:t>
            </a:r>
            <a:r>
              <a:rPr lang="en-US" sz="1600" dirty="0">
                <a:solidFill>
                  <a:srgbClr val="7030A0"/>
                </a:solidFill>
                <a:latin typeface="Ubuntu Mono" panose="020B0509030602030204" pitchFamily="49" charset="0"/>
              </a:rPr>
              <a:t>("[%d] parent of [%d]\n"</a:t>
            </a:r>
            <a:r>
              <a:rPr lang="en-US" sz="1600" dirty="0">
                <a:latin typeface="Ubuntu Mono" panose="020B0509030602030204" pitchFamily="49" charset="0"/>
              </a:rPr>
              <a:t>, </a:t>
            </a:r>
            <a:r>
              <a:rPr lang="en-US" sz="1600" dirty="0" err="1">
                <a:latin typeface="Ubuntu Mono" panose="020B0509030602030204" pitchFamily="49" charset="0"/>
              </a:rPr>
              <a:t>mypid</a:t>
            </a:r>
            <a:r>
              <a:rPr lang="en-US" sz="1600" dirty="0">
                <a:latin typeface="Ubuntu Mono" panose="020B0509030602030204" pitchFamily="49" charset="0"/>
              </a:rPr>
              <a:t>, </a:t>
            </a:r>
            <a:r>
              <a:rPr lang="en-US" sz="1600" dirty="0" err="1">
                <a:latin typeface="Ubuntu Mono" panose="020B0509030602030204" pitchFamily="49" charset="0"/>
              </a:rPr>
              <a:t>cpid</a:t>
            </a:r>
            <a:r>
              <a:rPr lang="en-US" sz="16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}  else if (</a:t>
            </a:r>
            <a:r>
              <a:rPr lang="en-US" sz="1600" dirty="0" err="1">
                <a:latin typeface="Ubuntu Mono" panose="020B0509030602030204" pitchFamily="49" charset="0"/>
              </a:rPr>
              <a:t>cpid</a:t>
            </a:r>
            <a:r>
              <a:rPr lang="en-US" sz="1600" dirty="0">
                <a:latin typeface="Ubuntu Mono" panose="020B0509030602030204" pitchFamily="49" charset="0"/>
              </a:rPr>
              <a:t> == 0) {		</a:t>
            </a:r>
            <a:r>
              <a:rPr lang="en-US" sz="1600" dirty="0">
                <a:solidFill>
                  <a:srgbClr val="00B050"/>
                </a:solidFill>
                <a:latin typeface="Ubuntu Mono" panose="020B0509030602030204" pitchFamily="49" charset="0"/>
              </a:rPr>
              <a:t>/* Child Process */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</a:t>
            </a:r>
            <a:r>
              <a:rPr lang="en-US" sz="1600" dirty="0" err="1">
                <a:latin typeface="Ubuntu Mono" panose="020B0509030602030204" pitchFamily="49" charset="0"/>
              </a:rPr>
              <a:t>mypid</a:t>
            </a:r>
            <a:r>
              <a:rPr lang="en-US" sz="1600" dirty="0">
                <a:latin typeface="Ubuntu Mono" panose="020B0509030602030204" pitchFamily="49" charset="0"/>
              </a:rPr>
              <a:t> = </a:t>
            </a:r>
            <a:r>
              <a:rPr lang="en-US" sz="1600" dirty="0" err="1">
                <a:latin typeface="Ubuntu Mono" panose="020B0509030602030204" pitchFamily="49" charset="0"/>
              </a:rPr>
              <a:t>getpid</a:t>
            </a:r>
            <a:r>
              <a:rPr lang="en-US" sz="1600" dirty="0">
                <a:latin typeface="Ubuntu Mono" panose="020B0509030602030204" pitchFamily="49" charset="0"/>
              </a:rPr>
              <a:t>();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printf</a:t>
            </a:r>
            <a:r>
              <a:rPr lang="en-US" sz="1600" dirty="0">
                <a:latin typeface="Ubuntu Mono" panose="020B05090306020302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Ubuntu Mono" panose="020B0509030602030204" pitchFamily="49" charset="0"/>
              </a:rPr>
              <a:t>"[%d] child\n"</a:t>
            </a:r>
            <a:r>
              <a:rPr lang="en-US" sz="1600" dirty="0">
                <a:latin typeface="Ubuntu Mono" panose="020B0509030602030204" pitchFamily="49" charset="0"/>
              </a:rPr>
              <a:t>, </a:t>
            </a:r>
            <a:r>
              <a:rPr lang="en-US" sz="1600" dirty="0" err="1">
                <a:latin typeface="Ubuntu Mono" panose="020B0509030602030204" pitchFamily="49" charset="0"/>
              </a:rPr>
              <a:t>mypid</a:t>
            </a:r>
            <a:r>
              <a:rPr lang="en-US" sz="16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} else {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perror</a:t>
            </a:r>
            <a:r>
              <a:rPr lang="en-US" sz="1600" dirty="0">
                <a:latin typeface="Ubuntu Mono" panose="020B05090306020302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Ubuntu Mono" panose="020B0509030602030204" pitchFamily="49" charset="0"/>
              </a:rPr>
              <a:t>"Fork failed"</a:t>
            </a:r>
            <a:r>
              <a:rPr lang="en-US" sz="1600" dirty="0">
                <a:latin typeface="Ubuntu Mono" panose="020B0509030602030204" pitchFamily="49" charset="0"/>
              </a:rPr>
              <a:t>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  exit(1);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}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  exit(0);</a:t>
            </a:r>
          </a:p>
          <a:p>
            <a:pPr marL="0" indent="0">
              <a:lnSpc>
                <a:spcPct val="35000"/>
              </a:lnSpc>
              <a:buNone/>
            </a:pPr>
            <a:r>
              <a:rPr lang="en-US" sz="1600" dirty="0">
                <a:latin typeface="Ubuntu Mono" panose="020B0509030602030204" pitchFamily="49" charset="0"/>
              </a:rPr>
              <a:t>}</a:t>
            </a:r>
          </a:p>
          <a:p>
            <a:pPr marL="0" indent="0">
              <a:lnSpc>
                <a:spcPct val="35000"/>
              </a:lnSpc>
              <a:buNone/>
            </a:pPr>
            <a:endParaRPr lang="en-US" sz="1600" dirty="0">
              <a:latin typeface="Ubuntu Mono" panose="020B0509030602030204" pitchFamily="49" charset="0"/>
            </a:endParaRPr>
          </a:p>
          <a:p>
            <a:pPr marL="0" indent="0">
              <a:lnSpc>
                <a:spcPct val="35000"/>
              </a:lnSpc>
              <a:buNone/>
            </a:pPr>
            <a:endParaRPr lang="en-US" sz="16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0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Ubuntu Mono" panose="020B0509030602030204" pitchFamily="49" charset="0"/>
              </a:rPr>
              <a:t>char</a:t>
            </a:r>
            <a:r>
              <a:rPr lang="en-US" sz="1600" dirty="0">
                <a:latin typeface="Ubuntu Mono" panose="020B0509030602030204" pitchFamily="49" charset="0"/>
              </a:rPr>
              <a:t> *</a:t>
            </a:r>
            <a:r>
              <a:rPr lang="en-US" sz="1600" dirty="0" err="1">
                <a:latin typeface="Ubuntu Mono" panose="020B0509030602030204" pitchFamily="49" charset="0"/>
              </a:rPr>
              <a:t>prog</a:t>
            </a:r>
            <a:r>
              <a:rPr lang="en-US" sz="1600" dirty="0">
                <a:latin typeface="Ubuntu Mono" panose="020B0509030602030204" pitchFamily="49" charset="0"/>
              </a:rPr>
              <a:t>, **</a:t>
            </a:r>
            <a:r>
              <a:rPr lang="en-US" sz="1600" dirty="0" err="1">
                <a:latin typeface="Ubuntu Mono" panose="020B0509030602030204" pitchFamily="49" charset="0"/>
              </a:rPr>
              <a:t>args</a:t>
            </a:r>
            <a:r>
              <a:rPr lang="en-US" sz="1600" dirty="0">
                <a:latin typeface="Ubuntu Mono" panose="020B0509030602030204" pitchFamily="49" charset="0"/>
              </a:rPr>
              <a:t>;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</a:t>
            </a:r>
            <a:r>
              <a:rPr lang="en-US" sz="1600" dirty="0" err="1">
                <a:latin typeface="Ubuntu Mono" panose="020B0509030602030204" pitchFamily="49" charset="0"/>
              </a:rPr>
              <a:t>child_pid</a:t>
            </a:r>
            <a:r>
              <a:rPr lang="en-US" sz="1600" dirty="0">
                <a:latin typeface="Ubuntu Mono" panose="020B0509030602030204" pitchFamily="49" charset="0"/>
              </a:rPr>
              <a:t>;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endParaRPr lang="en-US" sz="1600" dirty="0">
              <a:latin typeface="Ubuntu Mono" panose="020B0509030602030204" pitchFamily="49" charset="0"/>
            </a:endParaRP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 Read and parse the input a line at a time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while (</a:t>
            </a:r>
            <a:r>
              <a:rPr lang="en-US" sz="1600" dirty="0" err="1">
                <a:latin typeface="Ubuntu Mono" panose="020B0509030602030204" pitchFamily="49" charset="0"/>
              </a:rPr>
              <a:t>readAndParseCmdLine(&amp;prog</a:t>
            </a:r>
            <a:r>
              <a:rPr lang="en-US" sz="1600" dirty="0">
                <a:latin typeface="Ubuntu Mono" panose="020B0509030602030204" pitchFamily="49" charset="0"/>
              </a:rPr>
              <a:t>, &amp;</a:t>
            </a:r>
            <a:r>
              <a:rPr lang="en-US" sz="1600" dirty="0" err="1">
                <a:latin typeface="Ubuntu Mono" panose="020B0509030602030204" pitchFamily="49" charset="0"/>
              </a:rPr>
              <a:t>args</a:t>
            </a:r>
            <a:r>
              <a:rPr lang="en-US" sz="1600" dirty="0">
                <a:latin typeface="Ubuntu Mono" panose="020B0509030602030204" pitchFamily="49" charset="0"/>
              </a:rPr>
              <a:t>)) {   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</a:t>
            </a:r>
            <a:r>
              <a:rPr lang="en-US" sz="1600" dirty="0" err="1">
                <a:latin typeface="Ubuntu Mono" panose="020B0509030602030204" pitchFamily="49" charset="0"/>
              </a:rPr>
              <a:t>child_pid</a:t>
            </a:r>
            <a:r>
              <a:rPr lang="en-US" sz="1600" dirty="0">
                <a:latin typeface="Ubuntu Mono" panose="020B0509030602030204" pitchFamily="49" charset="0"/>
              </a:rPr>
              <a:t> = fork();	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 create a child process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if (</a:t>
            </a:r>
            <a:r>
              <a:rPr lang="en-US" sz="1600" dirty="0" err="1">
                <a:latin typeface="Ubuntu Mono" panose="020B0509030602030204" pitchFamily="49" charset="0"/>
              </a:rPr>
              <a:t>child_pid</a:t>
            </a:r>
            <a:r>
              <a:rPr lang="en-US" sz="1600" dirty="0">
                <a:latin typeface="Ubuntu Mono" panose="020B0509030602030204" pitchFamily="49" charset="0"/>
              </a:rPr>
              <a:t> == 0) {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   exec(prog, </a:t>
            </a:r>
            <a:r>
              <a:rPr lang="en-US" sz="1600" dirty="0" err="1">
                <a:latin typeface="Ubuntu Mono" panose="020B0509030602030204" pitchFamily="49" charset="0"/>
              </a:rPr>
              <a:t>args</a:t>
            </a:r>
            <a:r>
              <a:rPr lang="en-US" sz="1600" dirty="0">
                <a:latin typeface="Ubuntu Mono" panose="020B0509030602030204" pitchFamily="49" charset="0"/>
              </a:rPr>
              <a:t>);	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 I'm the child process. Run program 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 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 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NOT REACHED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Ubuntu Mono" panose="020B0509030602030204" pitchFamily="49" charset="0"/>
            </a:endParaRP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} else {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   wait(</a:t>
            </a:r>
            <a:r>
              <a:rPr lang="en-US" sz="1600" dirty="0" err="1">
                <a:latin typeface="Ubuntu Mono" panose="020B0509030602030204" pitchFamily="49" charset="0"/>
              </a:rPr>
              <a:t>child_pid</a:t>
            </a:r>
            <a:r>
              <a:rPr lang="en-US" sz="1600" dirty="0">
                <a:latin typeface="Ubuntu Mono" panose="020B0509030602030204" pitchFamily="49" charset="0"/>
              </a:rPr>
              <a:t>);	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Ubuntu Mono" panose="020B0509030602030204" pitchFamily="49" charset="0"/>
              </a:rPr>
              <a:t>// I'm the parent, wait for child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   return 0;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    }</a:t>
            </a:r>
          </a:p>
          <a:p>
            <a:pPr marL="342900" indent="-342900">
              <a:lnSpc>
                <a:spcPct val="56000"/>
              </a:lnSpc>
              <a:buFont typeface="+mj-lt"/>
              <a:buAutoNum type="arabicPeriod"/>
            </a:pPr>
            <a:r>
              <a:rPr lang="en-US" sz="1600" dirty="0">
                <a:latin typeface="Ubuntu Mono" panose="020B0509030602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783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control transfer</a:t>
            </a:r>
          </a:p>
          <a:p>
            <a:pPr lvl="1"/>
            <a:r>
              <a:rPr lang="en-US" dirty="0"/>
              <a:t>How do we switch from one mode to the other?</a:t>
            </a:r>
          </a:p>
          <a:p>
            <a:pPr lvl="1"/>
            <a:r>
              <a:rPr lang="en-US" dirty="0"/>
              <a:t>What should hardware provide?</a:t>
            </a:r>
          </a:p>
          <a:p>
            <a:r>
              <a:rPr lang="en-US" dirty="0"/>
              <a:t>Native control of process</a:t>
            </a:r>
          </a:p>
          <a:p>
            <a:pPr lvl="1"/>
            <a:r>
              <a:rPr lang="en-US" dirty="0"/>
              <a:t>Can processes create other processes?</a:t>
            </a:r>
          </a:p>
          <a:p>
            <a:pPr lvl="1"/>
            <a:r>
              <a:rPr lang="en-US" sz="2000" dirty="0">
                <a:latin typeface="Ubuntu Mono" panose="020B0509030602030204" pitchFamily="49" charset="0"/>
              </a:rPr>
              <a:t>fork(), exec(), wait(), signal()</a:t>
            </a:r>
          </a:p>
        </p:txBody>
      </p:sp>
    </p:spTree>
    <p:extLst>
      <p:ext uri="{BB962C8B-B14F-4D97-AF65-F5344CB8AC3E}">
        <p14:creationId xmlns:p14="http://schemas.microsoft.com/office/powerpoint/2010/main" val="40268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38546-BB2D-AA45-9C83-0AAC7370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DB162D-CE72-AD41-882E-4FF8822C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59121"/>
            <a:ext cx="7886700" cy="986154"/>
          </a:xfrm>
        </p:spPr>
        <p:txBody>
          <a:bodyPr/>
          <a:lstStyle/>
          <a:p>
            <a:r>
              <a:rPr lang="en-US" sz="2000" dirty="0"/>
              <a:t>Will be available until the end of term</a:t>
            </a:r>
          </a:p>
          <a:p>
            <a:r>
              <a:rPr lang="en-US" sz="2000" dirty="0"/>
              <a:t>Will be checked regularly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2CEB0-440E-C74B-8CDA-CBCE2BC275B6}"/>
              </a:ext>
            </a:extLst>
          </p:cNvPr>
          <p:cNvSpPr/>
          <p:nvPr/>
        </p:nvSpPr>
        <p:spPr>
          <a:xfrm>
            <a:off x="2098470" y="4221364"/>
            <a:ext cx="494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https://</a:t>
            </a:r>
            <a:r>
              <a:rPr lang="en-US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forms.gle</a:t>
            </a: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/L6oS18zZApNF3ERb8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E622F48-43A0-3A4C-8AB2-9ED889A2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44" y="1849408"/>
            <a:ext cx="1721111" cy="17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0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30288-9BB8-E345-84FB-64C99FE3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BA57BBB-068E-1740-8FAB-876876D5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4441002"/>
            <a:ext cx="3466769" cy="1733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4B5E64-04D4-F044-9947-E412A92E317C}"/>
              </a:ext>
            </a:extLst>
          </p:cNvPr>
          <p:cNvSpPr/>
          <p:nvPr/>
        </p:nvSpPr>
        <p:spPr>
          <a:xfrm>
            <a:off x="4153502" y="6703153"/>
            <a:ext cx="82747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globaldigitalcitizen.org</a:t>
            </a:r>
            <a:endParaRPr lang="en-US" sz="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63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Safe Mode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impossible for buggy or malicious user program to cause kernel to corrupt itself</a:t>
            </a:r>
          </a:p>
          <a:p>
            <a:pPr lvl="1"/>
            <a:r>
              <a:rPr lang="en-US" dirty="0"/>
              <a:t>Controlled transfer into kernel (e.g., interrupt vector table)</a:t>
            </a:r>
          </a:p>
          <a:p>
            <a:pPr lvl="1"/>
            <a:r>
              <a:rPr lang="en-US" dirty="0"/>
              <a:t>Separate kernel stack</a:t>
            </a:r>
          </a:p>
          <a:p>
            <a:endParaRPr lang="en-US" dirty="0"/>
          </a:p>
          <a:p>
            <a:r>
              <a:rPr lang="en-US" dirty="0"/>
              <a:t>Carefully constructed kernel code should pack up user process state and set it aside</a:t>
            </a:r>
          </a:p>
          <a:p>
            <a:pPr lvl="1"/>
            <a:r>
              <a:rPr lang="en-US" dirty="0"/>
              <a:t>Details depend on the machine architecture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BC04-D7A4-2D45-957C-0AC05B07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A5FE-6850-F546-8B5B-00CF6488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by courtesy of Anderson, Culler, </a:t>
            </a:r>
            <a:r>
              <a:rPr lang="en-US" dirty="0" err="1"/>
              <a:t>Stoica</a:t>
            </a:r>
            <a:r>
              <a:rPr lang="en-US" dirty="0"/>
              <a:t>, </a:t>
            </a:r>
            <a:r>
              <a:rPr lang="en-US" dirty="0" err="1"/>
              <a:t>Silberschatz</a:t>
            </a:r>
            <a:r>
              <a:rPr lang="en-US" dirty="0"/>
              <a:t>, Joseph, and Canny</a:t>
            </a:r>
          </a:p>
        </p:txBody>
      </p:sp>
    </p:spTree>
    <p:extLst>
      <p:ext uri="{BB962C8B-B14F-4D97-AF65-F5344CB8AC3E}">
        <p14:creationId xmlns:p14="http://schemas.microsoft.com/office/powerpoint/2010/main" val="132425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Separate Kernel 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cannot put anything on user stack (Why?)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Reliability</a:t>
            </a:r>
            <a:r>
              <a:rPr lang="en-US" dirty="0"/>
              <a:t>: what if user program’s SP is not valid?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Security</a:t>
            </a:r>
            <a:r>
              <a:rPr lang="en-US" dirty="0"/>
              <a:t>: what if other threads in user process change kernel’s return address? </a:t>
            </a:r>
          </a:p>
          <a:p>
            <a:endParaRPr lang="en-US" dirty="0"/>
          </a:p>
          <a:p>
            <a:r>
              <a:rPr lang="en-US" dirty="0"/>
              <a:t>Two-stack model</a:t>
            </a:r>
          </a:p>
          <a:p>
            <a:pPr lvl="1"/>
            <a:r>
              <a:rPr lang="en-US" dirty="0"/>
              <a:t>Kernel keeps separate stack for each thread in kernel memory (in addition to user stack in user memory)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5536648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1609255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42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2321875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1609255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61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2658757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1609255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29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317958"/>
            <a:ext cx="4552950" cy="1327317"/>
          </a:xfrm>
        </p:spPr>
        <p:txBody>
          <a:bodyPr/>
          <a:lstStyle/>
          <a:p>
            <a:r>
              <a:rPr lang="en-US" altLang="en-US" sz="2000" dirty="0"/>
              <a:t>Stack holds temporary results</a:t>
            </a:r>
          </a:p>
          <a:p>
            <a:r>
              <a:rPr lang="en-US" altLang="en-US" sz="2000" dirty="0"/>
              <a:t>Permits recursive execution</a:t>
            </a:r>
          </a:p>
          <a:p>
            <a:r>
              <a:rPr lang="en-US" altLang="en-US" sz="2000" dirty="0"/>
              <a:t>Crucial to modern languages</a:t>
            </a:r>
          </a:p>
          <a:p>
            <a:endParaRPr lang="en-US" altLang="en-US" sz="2000" dirty="0"/>
          </a:p>
        </p:txBody>
      </p:sp>
      <p:sp>
        <p:nvSpPr>
          <p:cNvPr id="35855" name="Text Box 10"/>
          <p:cNvSpPr txBox="1">
            <a:spLocks noChangeArrowheads="1"/>
          </p:cNvSpPr>
          <p:nvPr/>
        </p:nvSpPr>
        <p:spPr bwMode="auto">
          <a:xfrm>
            <a:off x="1140816" y="1998914"/>
            <a:ext cx="272428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A0:	A(int 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A1:		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&lt;2)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A2:		B();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A3: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A4: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B0:	B()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B1:		C();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B2: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C0:	C() {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C1:		A(2);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C2:	}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A(1);</a:t>
            </a:r>
          </a:p>
          <a:p>
            <a:pPr>
              <a:spcBef>
                <a:spcPct val="50000"/>
              </a:spcBef>
            </a:pP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ext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04993" y="3942123"/>
            <a:ext cx="1795933" cy="289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3CC2C-EB52-F742-A5A3-462D63C423F3}"/>
              </a:ext>
            </a:extLst>
          </p:cNvPr>
          <p:cNvSpPr/>
          <p:nvPr/>
        </p:nvSpPr>
        <p:spPr>
          <a:xfrm>
            <a:off x="5278898" y="1742240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 = 1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ext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Ubuntu Mono" panose="020B0509030602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D14732-ADEB-9D4A-B327-5B26AA3BC6E6}"/>
              </a:ext>
            </a:extLst>
          </p:cNvPr>
          <p:cNvGrpSpPr/>
          <p:nvPr/>
        </p:nvGrpSpPr>
        <p:grpSpPr>
          <a:xfrm>
            <a:off x="4066756" y="2106109"/>
            <a:ext cx="1010490" cy="774668"/>
            <a:chOff x="4066756" y="1609255"/>
            <a:chExt cx="1010490" cy="774668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A354409-2DC3-EA4E-AE60-9D8F153AB4E1}"/>
                </a:ext>
              </a:extLst>
            </p:cNvPr>
            <p:cNvSpPr/>
            <p:nvPr/>
          </p:nvSpPr>
          <p:spPr>
            <a:xfrm>
              <a:off x="4331367" y="2127250"/>
              <a:ext cx="745879" cy="256673"/>
            </a:xfrm>
            <a:prstGeom prst="rightArrow">
              <a:avLst>
                <a:gd name="adj1" fmla="val 23518"/>
                <a:gd name="adj2" fmla="val 69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15B2C-7B7A-D04E-B99E-7E53CDE3786D}"/>
                </a:ext>
              </a:extLst>
            </p:cNvPr>
            <p:cNvSpPr txBox="1"/>
            <p:nvPr/>
          </p:nvSpPr>
          <p:spPr>
            <a:xfrm>
              <a:off x="4066756" y="1609255"/>
              <a:ext cx="82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Stack </a:t>
              </a:r>
              <a:b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Pointer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8213A8-9D73-8D4E-8ABC-56C1F123E6B5}"/>
              </a:ext>
            </a:extLst>
          </p:cNvPr>
          <p:cNvSpPr/>
          <p:nvPr/>
        </p:nvSpPr>
        <p:spPr>
          <a:xfrm>
            <a:off x="5278898" y="2263206"/>
            <a:ext cx="2005263" cy="51334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Ubuntu Mono" panose="020B0509030602030204" pitchFamily="49" charset="0"/>
              </a:rPr>
              <a:t>ret = A3</a:t>
            </a:r>
          </a:p>
        </p:txBody>
      </p:sp>
    </p:spTree>
    <p:extLst>
      <p:ext uri="{BB962C8B-B14F-4D97-AF65-F5344CB8AC3E}">
        <p14:creationId xmlns:p14="http://schemas.microsoft.com/office/powerpoint/2010/main" val="3602407141"/>
      </p:ext>
    </p:extLst>
  </p:cSld>
  <p:clrMapOvr>
    <a:masterClrMapping/>
  </p:clrMapOvr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16412</TotalTime>
  <Words>2972</Words>
  <Application>Microsoft Macintosh PowerPoint</Application>
  <PresentationFormat>On-screen Show (4:3)</PresentationFormat>
  <Paragraphs>642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Consolas</vt:lpstr>
      <vt:lpstr>Gill Sans Light</vt:lpstr>
      <vt:lpstr>Gill Sans SemiBold</vt:lpstr>
      <vt:lpstr>Ubuntu Mono</vt:lpstr>
      <vt:lpstr>gill-sans</vt:lpstr>
      <vt:lpstr>SE350: Operating Systems</vt:lpstr>
      <vt:lpstr>Outline</vt:lpstr>
      <vt:lpstr>Recall: Three Types of Mode Transfer</vt:lpstr>
      <vt:lpstr>Implementing Safe Mode Transfers</vt:lpstr>
      <vt:lpstr>Need for Separate Kernel Stacks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Stack Example</vt:lpstr>
      <vt:lpstr>Two-Stack Model</vt:lpstr>
      <vt:lpstr>Interrupt Masking</vt:lpstr>
      <vt:lpstr>Atomic Transfer of Control</vt:lpstr>
      <vt:lpstr>Atomic Transfer of Control (cont.)</vt:lpstr>
      <vt:lpstr>Atomic Transfer of Control (cont.)</vt:lpstr>
      <vt:lpstr>Kernel System Call Handler</vt:lpstr>
      <vt:lpstr>At the End of Handler</vt:lpstr>
      <vt:lpstr>How Does Kernel Provide Services?</vt:lpstr>
      <vt:lpstr>OS Run-Time Library</vt:lpstr>
      <vt:lpstr>Kernel to User Mode Switch</vt:lpstr>
      <vt:lpstr>Putting it Together: Web Server</vt:lpstr>
      <vt:lpstr>Putting it Together: Web Server (cont.)</vt:lpstr>
      <vt:lpstr>Summary of Hardware Support for OS</vt:lpstr>
      <vt:lpstr>Can a Process Create a Process ?</vt:lpstr>
      <vt:lpstr>UNIX Process Management</vt:lpstr>
      <vt:lpstr>UNIX Process Management (cont.)</vt:lpstr>
      <vt:lpstr>Example</vt:lpstr>
      <vt:lpstr>Implementing a Shell</vt:lpstr>
      <vt:lpstr>Summary</vt:lpstr>
      <vt:lpstr>Feedback</vt:lpstr>
      <vt:lpstr>Questions?</vt:lpstr>
      <vt:lpstr>Acknowledgment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subject>The Kernel Abstraction</dc:subject>
  <dc:creator/>
  <cp:keywords/>
  <dc:description/>
  <cp:lastModifiedBy>Seyed Majid Zahedi</cp:lastModifiedBy>
  <cp:revision>253</cp:revision>
  <cp:lastPrinted>2019-01-17T18:38:19Z</cp:lastPrinted>
  <dcterms:created xsi:type="dcterms:W3CDTF">2014-10-01T16:55:19Z</dcterms:created>
  <dcterms:modified xsi:type="dcterms:W3CDTF">2020-01-24T03:32:27Z</dcterms:modified>
  <cp:category/>
</cp:coreProperties>
</file>