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817" r:id="rId3"/>
    <p:sldId id="803" r:id="rId4"/>
    <p:sldId id="575" r:id="rId5"/>
    <p:sldId id="552" r:id="rId6"/>
    <p:sldId id="473" r:id="rId7"/>
    <p:sldId id="576" r:id="rId8"/>
    <p:sldId id="801" r:id="rId9"/>
    <p:sldId id="610" r:id="rId10"/>
    <p:sldId id="577" r:id="rId11"/>
    <p:sldId id="611" r:id="rId12"/>
    <p:sldId id="647" r:id="rId13"/>
    <p:sldId id="625" r:id="rId14"/>
    <p:sldId id="284" r:id="rId15"/>
    <p:sldId id="579" r:id="rId16"/>
    <p:sldId id="627" r:id="rId17"/>
    <p:sldId id="780" r:id="rId18"/>
    <p:sldId id="633" r:id="rId19"/>
    <p:sldId id="309" r:id="rId20"/>
    <p:sldId id="626" r:id="rId21"/>
    <p:sldId id="658" r:id="rId22"/>
    <p:sldId id="659" r:id="rId23"/>
    <p:sldId id="660" r:id="rId24"/>
    <p:sldId id="661" r:id="rId25"/>
    <p:sldId id="662" r:id="rId26"/>
    <p:sldId id="320" r:id="rId27"/>
    <p:sldId id="664" r:id="rId28"/>
    <p:sldId id="344" r:id="rId29"/>
    <p:sldId id="694" r:id="rId30"/>
    <p:sldId id="693" r:id="rId31"/>
    <p:sldId id="820" r:id="rId32"/>
    <p:sldId id="766" r:id="rId33"/>
    <p:sldId id="819" r:id="rId34"/>
    <p:sldId id="767" r:id="rId35"/>
    <p:sldId id="769" r:id="rId36"/>
    <p:sldId id="818" r:id="rId37"/>
    <p:sldId id="762" r:id="rId38"/>
    <p:sldId id="330" r:id="rId39"/>
    <p:sldId id="283" r:id="rId4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yed Majid Zahedi" initials="SMZ" lastIdx="1" clrIdx="0">
    <p:extLst>
      <p:ext uri="{19B8F6BF-5375-455C-9EA6-DF929625EA0E}">
        <p15:presenceInfo xmlns:p15="http://schemas.microsoft.com/office/powerpoint/2012/main" userId="S::smzahedi@uwaterloo.ca::d17101d1-ee0b-49fa-a766-06364933e7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 autoAdjust="0"/>
    <p:restoredTop sz="77669" autoAdjust="0"/>
  </p:normalViewPr>
  <p:slideViewPr>
    <p:cSldViewPr snapToGrid="0" snapToObjects="1">
      <p:cViewPr varScale="1">
        <p:scale>
          <a:sx n="95" d="100"/>
          <a:sy n="95" d="100"/>
        </p:scale>
        <p:origin x="21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60"/>
    </p:cViewPr>
  </p:sorterViewPr>
  <p:notesViewPr>
    <p:cSldViewPr snapToGrid="0" snapToObjects="1">
      <p:cViewPr varScale="1">
        <p:scale>
          <a:sx n="89" d="100"/>
          <a:sy n="89" d="100"/>
        </p:scale>
        <p:origin x="-28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801D-7B6B-5F4A-8968-09970CCB169C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EC0CD-F1DA-FC46-B0C6-E241E5C04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2D66-7F57-E94D-93F5-2C545036412A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955F-9E14-2048-A3C7-B473A3FD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2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55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92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9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468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z="1300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 sz="1300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 sz="1300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67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OS’s have almost human characteristics – unpredictable, hard to understand, …</a:t>
            </a:r>
          </a:p>
          <a:p>
            <a:r>
              <a:rPr lang="en-US" altLang="ko-KR">
                <a:ea typeface="Gulim" panose="020B0600000101010101" pitchFamily="34" charset="-127"/>
              </a:rPr>
              <a:t>Different things share the same CPU – one thread, then another</a:t>
            </a:r>
          </a:p>
          <a:p>
            <a:r>
              <a:rPr lang="en-US" altLang="ko-KR">
                <a:ea typeface="Gulim" panose="020B0600000101010101" pitchFamily="34" charset="-127"/>
              </a:rPr>
              <a:t>Similar to schizophrenia, like the movie Sybil, one body shared by several people, say we start with Dave Patterson</a:t>
            </a:r>
          </a:p>
          <a:p>
            <a:r>
              <a:rPr lang="en-US" altLang="ko-KR">
                <a:ea typeface="Gulim" panose="020B0600000101010101" pitchFamily="34" charset="-127"/>
              </a:rPr>
              <a:t>Threads are like the personalities of the CPU. First one thread/personality uses the CPU, then another,…</a:t>
            </a:r>
          </a:p>
        </p:txBody>
      </p:sp>
    </p:spTree>
    <p:extLst>
      <p:ext uri="{BB962C8B-B14F-4D97-AF65-F5344CB8AC3E}">
        <p14:creationId xmlns:p14="http://schemas.microsoft.com/office/powerpoint/2010/main" val="226461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2009828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633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182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1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2907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883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831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4982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ko-KR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4031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ko-KR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3280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2281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66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9D75A-08D5-2F4E-8CF6-F3F8A539724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2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92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76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3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61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70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874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A51B06-6896-894F-82D4-314CCEEB803E}"/>
              </a:ext>
            </a:extLst>
          </p:cNvPr>
          <p:cNvCxnSpPr>
            <a:cxnSpLocks/>
          </p:cNvCxnSpPr>
          <p:nvPr/>
        </p:nvCxnSpPr>
        <p:spPr>
          <a:xfrm>
            <a:off x="628650" y="3317875"/>
            <a:ext cx="78867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33600"/>
          </a:xfrm>
        </p:spPr>
        <p:txBody>
          <a:bodyPr anchor="b">
            <a:normAutofit/>
          </a:bodyPr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4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444C6-8BA7-F348-B554-02FE28B7E8CD}"/>
              </a:ext>
            </a:extLst>
          </p:cNvPr>
          <p:cNvCxnSpPr>
            <a:cxnSpLocks/>
          </p:cNvCxnSpPr>
          <p:nvPr/>
        </p:nvCxnSpPr>
        <p:spPr>
          <a:xfrm>
            <a:off x="628650" y="1270000"/>
            <a:ext cx="78867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7"/>
            <a:ext cx="7886700" cy="986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3296B-3030-CE4B-AA58-2470CAA71537}"/>
              </a:ext>
            </a:extLst>
          </p:cNvPr>
          <p:cNvCxnSpPr>
            <a:cxnSpLocks/>
          </p:cNvCxnSpPr>
          <p:nvPr/>
        </p:nvCxnSpPr>
        <p:spPr>
          <a:xfrm>
            <a:off x="628650" y="3983038"/>
            <a:ext cx="78867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59499"/>
            <a:ext cx="7886700" cy="2852737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948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16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D0F70-B1F2-A04C-A71E-4D79596A566A}"/>
              </a:ext>
            </a:extLst>
          </p:cNvPr>
          <p:cNvCxnSpPr>
            <a:cxnSpLocks/>
          </p:cNvCxnSpPr>
          <p:nvPr/>
        </p:nvCxnSpPr>
        <p:spPr>
          <a:xfrm>
            <a:off x="628650" y="1270000"/>
            <a:ext cx="78867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5445"/>
            <a:ext cx="3886200" cy="5029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5445"/>
            <a:ext cx="3886200" cy="5029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4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BB83F7-EA5F-5543-B20B-ABA60310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12725"/>
            <a:ext cx="78867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ABD95D-79E2-A442-9AE8-74F683DF6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76400"/>
            <a:ext cx="7886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1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chemeClr val="bg2">
              <a:lumMod val="25000"/>
            </a:schemeClr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SE350: Operating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4: Concurrency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Lifecycle of Processes</a:t>
            </a: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628650" y="4410635"/>
            <a:ext cx="7886700" cy="2234640"/>
          </a:xfrm>
        </p:spPr>
        <p:txBody>
          <a:bodyPr/>
          <a:lstStyle/>
          <a:p>
            <a:r>
              <a:rPr lang="en-US" altLang="ko-KR" sz="2400" dirty="0"/>
              <a:t>As process is executed, its state changes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New</a:t>
            </a:r>
            <a:r>
              <a:rPr lang="en-US" altLang="ko-KR" sz="2000" dirty="0"/>
              <a:t>: Process is being created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Ready</a:t>
            </a:r>
            <a:r>
              <a:rPr lang="en-US" altLang="ko-KR" sz="2000" dirty="0"/>
              <a:t>: Process is waiting to run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Running</a:t>
            </a:r>
            <a:r>
              <a:rPr lang="en-US" altLang="ko-KR" sz="2000" dirty="0"/>
              <a:t>: Instructions are being executed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Waiting</a:t>
            </a:r>
            <a:r>
              <a:rPr lang="en-US" altLang="ko-KR" sz="2000" dirty="0"/>
              <a:t>: Process waiting for some event to occur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Terminated</a:t>
            </a:r>
            <a:r>
              <a:rPr lang="en-US" altLang="ko-KR" sz="2000" dirty="0"/>
              <a:t>: Process has finished execution</a:t>
            </a:r>
          </a:p>
        </p:txBody>
      </p:sp>
      <p:pic>
        <p:nvPicPr>
          <p:cNvPr id="32" name="Picture 1">
            <a:extLst>
              <a:ext uri="{FF2B5EF4-FFF2-40B4-BE49-F238E27FC236}">
                <a16:creationId xmlns:a16="http://schemas.microsoft.com/office/drawing/2014/main" id="{2223F21A-0108-A940-8F9B-8E8B51914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39" y="1492800"/>
            <a:ext cx="6765322" cy="26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DEF916-9E3D-F148-9990-62E02686C713}"/>
              </a:ext>
            </a:extLst>
          </p:cNvPr>
          <p:cNvSpPr/>
          <p:nvPr/>
        </p:nvSpPr>
        <p:spPr>
          <a:xfrm>
            <a:off x="1189338" y="1492800"/>
            <a:ext cx="1343549" cy="61838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6D7C13B-C540-984C-B556-37233A1E381C}"/>
              </a:ext>
            </a:extLst>
          </p:cNvPr>
          <p:cNvSpPr/>
          <p:nvPr/>
        </p:nvSpPr>
        <p:spPr>
          <a:xfrm>
            <a:off x="2740770" y="2333330"/>
            <a:ext cx="1343549" cy="61838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A43D857-FBC5-1145-A720-92D0980B0813}"/>
              </a:ext>
            </a:extLst>
          </p:cNvPr>
          <p:cNvSpPr/>
          <p:nvPr/>
        </p:nvSpPr>
        <p:spPr>
          <a:xfrm>
            <a:off x="3825858" y="3511774"/>
            <a:ext cx="1343549" cy="61838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417C76D-4202-5940-B77F-55E7CF07A19C}"/>
              </a:ext>
            </a:extLst>
          </p:cNvPr>
          <p:cNvSpPr/>
          <p:nvPr/>
        </p:nvSpPr>
        <p:spPr>
          <a:xfrm>
            <a:off x="4846938" y="2333330"/>
            <a:ext cx="1343549" cy="61838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6C4D3A-E769-B349-AD2F-33E0BECF4C87}"/>
              </a:ext>
            </a:extLst>
          </p:cNvPr>
          <p:cNvSpPr/>
          <p:nvPr/>
        </p:nvSpPr>
        <p:spPr>
          <a:xfrm>
            <a:off x="6611115" y="1492800"/>
            <a:ext cx="1343549" cy="61838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6A6982E-6F04-0F49-BB6E-EA7645ABBAD1}"/>
              </a:ext>
            </a:extLst>
          </p:cNvPr>
          <p:cNvSpPr/>
          <p:nvPr/>
        </p:nvSpPr>
        <p:spPr>
          <a:xfrm rot="5400000">
            <a:off x="4982276" y="3044363"/>
            <a:ext cx="751600" cy="566313"/>
          </a:xfrm>
          <a:custGeom>
            <a:avLst/>
            <a:gdLst>
              <a:gd name="connsiteX0" fmla="*/ 0 w 758952"/>
              <a:gd name="connsiteY0" fmla="*/ 0 h 548640"/>
              <a:gd name="connsiteX1" fmla="*/ 457200 w 758952"/>
              <a:gd name="connsiteY1" fmla="*/ 182880 h 548640"/>
              <a:gd name="connsiteX2" fmla="*/ 758952 w 758952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952" h="548640">
                <a:moveTo>
                  <a:pt x="0" y="0"/>
                </a:moveTo>
                <a:cubicBezTo>
                  <a:pt x="165354" y="45720"/>
                  <a:pt x="330708" y="91440"/>
                  <a:pt x="457200" y="182880"/>
                </a:cubicBezTo>
                <a:cubicBezTo>
                  <a:pt x="583692" y="274320"/>
                  <a:pt x="671322" y="411480"/>
                  <a:pt x="758952" y="548640"/>
                </a:cubicBezTo>
              </a:path>
            </a:pathLst>
          </a:custGeom>
          <a:noFill/>
          <a:ln w="57150" cap="rnd">
            <a:solidFill>
              <a:srgbClr val="7030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7DA54AE-4BDD-454B-B34D-72B21A71E0D6}"/>
              </a:ext>
            </a:extLst>
          </p:cNvPr>
          <p:cNvSpPr/>
          <p:nvPr/>
        </p:nvSpPr>
        <p:spPr>
          <a:xfrm>
            <a:off x="5650992" y="1783080"/>
            <a:ext cx="960120" cy="550250"/>
          </a:xfrm>
          <a:custGeom>
            <a:avLst/>
            <a:gdLst>
              <a:gd name="connsiteX0" fmla="*/ 0 w 932688"/>
              <a:gd name="connsiteY0" fmla="*/ 512064 h 512064"/>
              <a:gd name="connsiteX1" fmla="*/ 393192 w 932688"/>
              <a:gd name="connsiteY1" fmla="*/ 128016 h 512064"/>
              <a:gd name="connsiteX2" fmla="*/ 932688 w 932688"/>
              <a:gd name="connsiteY2" fmla="*/ 0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688" h="512064">
                <a:moveTo>
                  <a:pt x="0" y="512064"/>
                </a:moveTo>
                <a:cubicBezTo>
                  <a:pt x="118872" y="362712"/>
                  <a:pt x="237744" y="213360"/>
                  <a:pt x="393192" y="128016"/>
                </a:cubicBezTo>
                <a:cubicBezTo>
                  <a:pt x="548640" y="42672"/>
                  <a:pt x="740664" y="21336"/>
                  <a:pt x="932688" y="0"/>
                </a:cubicBezTo>
              </a:path>
            </a:pathLst>
          </a:custGeom>
          <a:noFill/>
          <a:ln w="57150" cap="rnd">
            <a:solidFill>
              <a:srgbClr val="7030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BB54E15-1528-E342-9584-B3366BD0B698}"/>
              </a:ext>
            </a:extLst>
          </p:cNvPr>
          <p:cNvSpPr/>
          <p:nvPr/>
        </p:nvSpPr>
        <p:spPr>
          <a:xfrm>
            <a:off x="3467916" y="2949921"/>
            <a:ext cx="2020824" cy="283524"/>
          </a:xfrm>
          <a:custGeom>
            <a:avLst/>
            <a:gdLst>
              <a:gd name="connsiteX0" fmla="*/ 0 w 2020824"/>
              <a:gd name="connsiteY0" fmla="*/ 0 h 283524"/>
              <a:gd name="connsiteX1" fmla="*/ 475488 w 2020824"/>
              <a:gd name="connsiteY1" fmla="*/ 210312 h 283524"/>
              <a:gd name="connsiteX2" fmla="*/ 1069848 w 2020824"/>
              <a:gd name="connsiteY2" fmla="*/ 283464 h 283524"/>
              <a:gd name="connsiteX3" fmla="*/ 1655064 w 2020824"/>
              <a:gd name="connsiteY3" fmla="*/ 201168 h 283524"/>
              <a:gd name="connsiteX4" fmla="*/ 2020824 w 2020824"/>
              <a:gd name="connsiteY4" fmla="*/ 9144 h 2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824" h="283524">
                <a:moveTo>
                  <a:pt x="0" y="0"/>
                </a:moveTo>
                <a:cubicBezTo>
                  <a:pt x="148590" y="81534"/>
                  <a:pt x="297180" y="163068"/>
                  <a:pt x="475488" y="210312"/>
                </a:cubicBezTo>
                <a:cubicBezTo>
                  <a:pt x="653796" y="257556"/>
                  <a:pt x="873252" y="284988"/>
                  <a:pt x="1069848" y="283464"/>
                </a:cubicBezTo>
                <a:cubicBezTo>
                  <a:pt x="1266444" y="281940"/>
                  <a:pt x="1496568" y="246888"/>
                  <a:pt x="1655064" y="201168"/>
                </a:cubicBezTo>
                <a:cubicBezTo>
                  <a:pt x="1813560" y="155448"/>
                  <a:pt x="1917192" y="82296"/>
                  <a:pt x="2020824" y="9144"/>
                </a:cubicBezTo>
              </a:path>
            </a:pathLst>
          </a:custGeom>
          <a:noFill/>
          <a:ln w="57150" cap="rnd">
            <a:solidFill>
              <a:srgbClr val="7030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CED80DB0-C643-9640-8BF3-2307BB95D8FB}"/>
              </a:ext>
            </a:extLst>
          </p:cNvPr>
          <p:cNvSpPr/>
          <p:nvPr/>
        </p:nvSpPr>
        <p:spPr>
          <a:xfrm rot="15742942">
            <a:off x="3167770" y="3132866"/>
            <a:ext cx="853492" cy="389552"/>
          </a:xfrm>
          <a:custGeom>
            <a:avLst/>
            <a:gdLst>
              <a:gd name="connsiteX0" fmla="*/ 0 w 932688"/>
              <a:gd name="connsiteY0" fmla="*/ 512064 h 512064"/>
              <a:gd name="connsiteX1" fmla="*/ 393192 w 932688"/>
              <a:gd name="connsiteY1" fmla="*/ 128016 h 512064"/>
              <a:gd name="connsiteX2" fmla="*/ 932688 w 932688"/>
              <a:gd name="connsiteY2" fmla="*/ 0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688" h="512064">
                <a:moveTo>
                  <a:pt x="0" y="512064"/>
                </a:moveTo>
                <a:cubicBezTo>
                  <a:pt x="118872" y="362712"/>
                  <a:pt x="237744" y="213360"/>
                  <a:pt x="393192" y="128016"/>
                </a:cubicBezTo>
                <a:cubicBezTo>
                  <a:pt x="548640" y="42672"/>
                  <a:pt x="740664" y="21336"/>
                  <a:pt x="932688" y="0"/>
                </a:cubicBezTo>
              </a:path>
            </a:pathLst>
          </a:custGeom>
          <a:noFill/>
          <a:ln w="57150" cap="rnd">
            <a:solidFill>
              <a:srgbClr val="7030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760D849-A3D9-B045-BE56-17F901CDF128}"/>
              </a:ext>
            </a:extLst>
          </p:cNvPr>
          <p:cNvSpPr/>
          <p:nvPr/>
        </p:nvSpPr>
        <p:spPr>
          <a:xfrm>
            <a:off x="2560320" y="1781091"/>
            <a:ext cx="759040" cy="560189"/>
          </a:xfrm>
          <a:custGeom>
            <a:avLst/>
            <a:gdLst>
              <a:gd name="connsiteX0" fmla="*/ 0 w 771277"/>
              <a:gd name="connsiteY0" fmla="*/ 0 h 548640"/>
              <a:gd name="connsiteX1" fmla="*/ 492981 w 771277"/>
              <a:gd name="connsiteY1" fmla="*/ 182880 h 548640"/>
              <a:gd name="connsiteX2" fmla="*/ 771277 w 771277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1277" h="548640">
                <a:moveTo>
                  <a:pt x="0" y="0"/>
                </a:moveTo>
                <a:cubicBezTo>
                  <a:pt x="182217" y="45720"/>
                  <a:pt x="364435" y="91440"/>
                  <a:pt x="492981" y="182880"/>
                </a:cubicBezTo>
                <a:cubicBezTo>
                  <a:pt x="621527" y="274320"/>
                  <a:pt x="696402" y="411480"/>
                  <a:pt x="771277" y="548640"/>
                </a:cubicBezTo>
              </a:path>
            </a:pathLst>
          </a:custGeom>
          <a:noFill/>
          <a:ln w="57150" cap="rnd">
            <a:solidFill>
              <a:srgbClr val="7030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D60A6AA-454D-DB4C-BBDD-BAB607005C1C}"/>
              </a:ext>
            </a:extLst>
          </p:cNvPr>
          <p:cNvSpPr/>
          <p:nvPr/>
        </p:nvSpPr>
        <p:spPr>
          <a:xfrm>
            <a:off x="3500961" y="1963973"/>
            <a:ext cx="2033148" cy="381662"/>
          </a:xfrm>
          <a:custGeom>
            <a:avLst/>
            <a:gdLst>
              <a:gd name="connsiteX0" fmla="*/ 1987827 w 1987827"/>
              <a:gd name="connsiteY0" fmla="*/ 339619 h 363473"/>
              <a:gd name="connsiteX1" fmla="*/ 1383527 w 1987827"/>
              <a:gd name="connsiteY1" fmla="*/ 45421 h 363473"/>
              <a:gd name="connsiteX2" fmla="*/ 675861 w 1987827"/>
              <a:gd name="connsiteY2" fmla="*/ 13616 h 363473"/>
              <a:gd name="connsiteX3" fmla="*/ 206734 w 1987827"/>
              <a:gd name="connsiteY3" fmla="*/ 172642 h 363473"/>
              <a:gd name="connsiteX4" fmla="*/ 0 w 1987827"/>
              <a:gd name="connsiteY4" fmla="*/ 363473 h 3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827" h="363473">
                <a:moveTo>
                  <a:pt x="1987827" y="339619"/>
                </a:moveTo>
                <a:cubicBezTo>
                  <a:pt x="1795007" y="219687"/>
                  <a:pt x="1602188" y="99755"/>
                  <a:pt x="1383527" y="45421"/>
                </a:cubicBezTo>
                <a:cubicBezTo>
                  <a:pt x="1164866" y="-8913"/>
                  <a:pt x="871993" y="-7588"/>
                  <a:pt x="675861" y="13616"/>
                </a:cubicBezTo>
                <a:cubicBezTo>
                  <a:pt x="479729" y="34819"/>
                  <a:pt x="319377" y="114333"/>
                  <a:pt x="206734" y="172642"/>
                </a:cubicBezTo>
                <a:cubicBezTo>
                  <a:pt x="94091" y="230951"/>
                  <a:pt x="47045" y="297212"/>
                  <a:pt x="0" y="363473"/>
                </a:cubicBezTo>
              </a:path>
            </a:pathLst>
          </a:custGeom>
          <a:noFill/>
          <a:ln w="57150" cap="rnd">
            <a:solidFill>
              <a:srgbClr val="7030A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667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xit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uiExpand="1" build="p" bldLvl="2"/>
      <p:bldP spid="4" grpId="0" animBg="1"/>
      <p:bldP spid="4" grpId="1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5" grpId="0" animBg="1"/>
      <p:bldP spid="35" grpId="1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7" grpId="0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48" grpId="0" animBg="1"/>
      <p:bldP spid="48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Ready Queue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5306204"/>
            <a:ext cx="8610600" cy="1246996"/>
          </a:xfrm>
        </p:spPr>
        <p:txBody>
          <a:bodyPr/>
          <a:lstStyle/>
          <a:p>
            <a:r>
              <a:rPr lang="en-US" altLang="en-US" sz="2000" dirty="0"/>
              <a:t>PCBs move from queue to queue as they change state</a:t>
            </a:r>
          </a:p>
          <a:p>
            <a:pPr lvl="1"/>
            <a:r>
              <a:rPr lang="en-US" altLang="en-US" sz="1800" dirty="0"/>
              <a:t>Decisions about which order to remove from queues are </a:t>
            </a:r>
            <a:r>
              <a:rPr lang="en-US" altLang="en-US" sz="1800" dirty="0">
                <a:solidFill>
                  <a:srgbClr val="FF0000"/>
                </a:solidFill>
              </a:rPr>
              <a:t>scheduling</a:t>
            </a:r>
            <a:r>
              <a:rPr lang="en-US" altLang="en-US" sz="1800" dirty="0"/>
              <a:t> decisions</a:t>
            </a:r>
          </a:p>
          <a:p>
            <a:pPr lvl="1"/>
            <a:r>
              <a:rPr lang="en-US" altLang="en-US" sz="1800" dirty="0"/>
              <a:t>Many algorithms possible (more on this in a few weeks)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B3F0EF-1603-0F42-BE5F-4312D48C9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23" y="1580370"/>
            <a:ext cx="5678953" cy="327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Ready Queue And I/O Device Queues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dirty="0"/>
              <a:t>Process not running </a:t>
            </a:r>
            <a:r>
              <a:rPr lang="en-US" altLang="ko-KR" sz="2000" dirty="0">
                <a:sym typeface="Symbol" panose="05050102010706020507" pitchFamily="18" charset="2"/>
              </a:rPr>
              <a:t> PCB </a:t>
            </a:r>
            <a:r>
              <a:rPr lang="en-US" altLang="ko-KR" sz="2000" dirty="0"/>
              <a:t>is in some scheduler queue</a:t>
            </a:r>
          </a:p>
          <a:p>
            <a:pPr lvl="1"/>
            <a:r>
              <a:rPr lang="en-US" altLang="ko-KR" sz="1800" dirty="0"/>
              <a:t>Separate queue for each device/signal/condition </a:t>
            </a:r>
          </a:p>
          <a:p>
            <a:pPr lvl="1"/>
            <a:r>
              <a:rPr lang="en-US" altLang="ko-KR" sz="1800" dirty="0"/>
              <a:t>Each queue can have different scheduler policy</a:t>
            </a:r>
          </a:p>
        </p:txBody>
      </p:sp>
      <p:grpSp>
        <p:nvGrpSpPr>
          <p:cNvPr id="359562" name="Group 138"/>
          <p:cNvGrpSpPr>
            <a:grpSpLocks/>
          </p:cNvGrpSpPr>
          <p:nvPr/>
        </p:nvGrpSpPr>
        <p:grpSpPr bwMode="auto">
          <a:xfrm>
            <a:off x="2778466" y="3033854"/>
            <a:ext cx="5206283" cy="1239591"/>
            <a:chOff x="1432" y="527"/>
            <a:chExt cx="4032" cy="960"/>
          </a:xfrm>
        </p:grpSpPr>
        <p:grpSp>
          <p:nvGrpSpPr>
            <p:cNvPr id="16472" name="Group 24"/>
            <p:cNvGrpSpPr>
              <a:grpSpLocks/>
            </p:cNvGrpSpPr>
            <p:nvPr/>
          </p:nvGrpSpPr>
          <p:grpSpPr bwMode="auto">
            <a:xfrm>
              <a:off x="2440" y="527"/>
              <a:ext cx="624" cy="864"/>
              <a:chOff x="2208" y="528"/>
              <a:chExt cx="672" cy="1008"/>
            </a:xfrm>
          </p:grpSpPr>
          <p:sp>
            <p:nvSpPr>
              <p:cNvPr id="16491" name="Rectangle 2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endParaRPr lang="en-US" altLang="ko-KR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endParaRPr lang="ko-KR" altLang="en-US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Other State</a:t>
                </a:r>
              </a:p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PCB</a:t>
                </a:r>
                <a:r>
                  <a:rPr lang="en-US" altLang="ko-KR" sz="1200" b="0" baseline="-2500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9</a:t>
                </a:r>
                <a:endParaRPr lang="en-US" altLang="ko-KR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6492" name="Rectangle 22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Link</a:t>
                </a:r>
              </a:p>
            </p:txBody>
          </p:sp>
          <p:sp>
            <p:nvSpPr>
              <p:cNvPr id="16493" name="Rectangle 23"/>
              <p:cNvSpPr>
                <a:spLocks noChangeArrowheads="1"/>
              </p:cNvSpPr>
              <p:nvPr/>
            </p:nvSpPr>
            <p:spPr bwMode="auto">
              <a:xfrm>
                <a:off x="2208" y="747"/>
                <a:ext cx="672" cy="23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Registers</a:t>
                </a:r>
              </a:p>
            </p:txBody>
          </p:sp>
        </p:grpSp>
        <p:grpSp>
          <p:nvGrpSpPr>
            <p:cNvPr id="16473" name="Group 29"/>
            <p:cNvGrpSpPr>
              <a:grpSpLocks/>
            </p:cNvGrpSpPr>
            <p:nvPr/>
          </p:nvGrpSpPr>
          <p:grpSpPr bwMode="auto">
            <a:xfrm>
              <a:off x="3352" y="527"/>
              <a:ext cx="624" cy="864"/>
              <a:chOff x="2208" y="528"/>
              <a:chExt cx="672" cy="1008"/>
            </a:xfrm>
          </p:grpSpPr>
          <p:sp>
            <p:nvSpPr>
              <p:cNvPr id="16488" name="Rectangle 30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endParaRPr lang="en-US" altLang="ko-KR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endParaRPr lang="ko-KR" altLang="en-US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Other State</a:t>
                </a:r>
              </a:p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PCB</a:t>
                </a:r>
                <a:r>
                  <a:rPr lang="en-US" altLang="ko-KR" sz="1200" b="0" baseline="-2500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6</a:t>
                </a:r>
                <a:endParaRPr lang="en-US" altLang="ko-KR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6489" name="Rectangle 3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Link</a:t>
                </a:r>
              </a:p>
            </p:txBody>
          </p:sp>
          <p:sp>
            <p:nvSpPr>
              <p:cNvPr id="16490" name="Rectangle 32"/>
              <p:cNvSpPr>
                <a:spLocks noChangeArrowheads="1"/>
              </p:cNvSpPr>
              <p:nvPr/>
            </p:nvSpPr>
            <p:spPr bwMode="auto">
              <a:xfrm>
                <a:off x="2208" y="747"/>
                <a:ext cx="672" cy="23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Registers</a:t>
                </a:r>
              </a:p>
            </p:txBody>
          </p:sp>
        </p:grpSp>
        <p:grpSp>
          <p:nvGrpSpPr>
            <p:cNvPr id="16474" name="Group 33"/>
            <p:cNvGrpSpPr>
              <a:grpSpLocks/>
            </p:cNvGrpSpPr>
            <p:nvPr/>
          </p:nvGrpSpPr>
          <p:grpSpPr bwMode="auto">
            <a:xfrm>
              <a:off x="4456" y="527"/>
              <a:ext cx="624" cy="864"/>
              <a:chOff x="2208" y="528"/>
              <a:chExt cx="672" cy="1008"/>
            </a:xfrm>
          </p:grpSpPr>
          <p:sp>
            <p:nvSpPr>
              <p:cNvPr id="16485" name="Rectangle 3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endParaRPr lang="en-US" altLang="ko-KR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endParaRPr lang="ko-KR" altLang="en-US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Other State</a:t>
                </a:r>
              </a:p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PCB</a:t>
                </a:r>
                <a:r>
                  <a:rPr lang="en-US" altLang="ko-KR" sz="1200" b="0" baseline="-2500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16</a:t>
                </a:r>
                <a:endParaRPr lang="en-US" altLang="ko-KR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6486" name="Rectangle 35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Link</a:t>
                </a:r>
              </a:p>
            </p:txBody>
          </p:sp>
          <p:sp>
            <p:nvSpPr>
              <p:cNvPr id="16487" name="Rectangle 36"/>
              <p:cNvSpPr>
                <a:spLocks noChangeArrowheads="1"/>
              </p:cNvSpPr>
              <p:nvPr/>
            </p:nvSpPr>
            <p:spPr bwMode="auto">
              <a:xfrm>
                <a:off x="2208" y="747"/>
                <a:ext cx="672" cy="23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Registers</a:t>
                </a:r>
              </a:p>
            </p:txBody>
          </p:sp>
        </p:grpSp>
        <p:grpSp>
          <p:nvGrpSpPr>
            <p:cNvPr id="16475" name="Group 42"/>
            <p:cNvGrpSpPr>
              <a:grpSpLocks/>
            </p:cNvGrpSpPr>
            <p:nvPr/>
          </p:nvGrpSpPr>
          <p:grpSpPr bwMode="auto">
            <a:xfrm>
              <a:off x="5272" y="623"/>
              <a:ext cx="192" cy="192"/>
              <a:chOff x="2448" y="2016"/>
              <a:chExt cx="192" cy="192"/>
            </a:xfrm>
          </p:grpSpPr>
          <p:sp>
            <p:nvSpPr>
              <p:cNvPr id="16481" name="Line 25"/>
              <p:cNvSpPr>
                <a:spLocks noChangeShapeType="1"/>
              </p:cNvSpPr>
              <p:nvPr/>
            </p:nvSpPr>
            <p:spPr bwMode="auto">
              <a:xfrm>
                <a:off x="2448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6482" name="Line 26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6483" name="Line 27"/>
              <p:cNvSpPr>
                <a:spLocks noChangeShapeType="1"/>
              </p:cNvSpPr>
              <p:nvPr/>
            </p:nvSpPr>
            <p:spPr bwMode="auto">
              <a:xfrm>
                <a:off x="2520" y="220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6484" name="Line 41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</p:grpSp>
        <p:sp>
          <p:nvSpPr>
            <p:cNvPr id="16476" name="Line 43"/>
            <p:cNvSpPr>
              <a:spLocks noChangeShapeType="1"/>
            </p:cNvSpPr>
            <p:nvPr/>
          </p:nvSpPr>
          <p:spPr bwMode="auto">
            <a:xfrm>
              <a:off x="3064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Gill Sans Light" panose="020B0302020104020203" pitchFamily="34" charset="-79"/>
                <a:ea typeface="Consolas" charset="0"/>
                <a:cs typeface="Gill Sans Light" panose="020B0302020104020203" pitchFamily="34" charset="-79"/>
              </a:endParaRPr>
            </a:p>
          </p:txBody>
        </p:sp>
        <p:sp>
          <p:nvSpPr>
            <p:cNvPr id="16477" name="Line 44"/>
            <p:cNvSpPr>
              <a:spLocks noChangeShapeType="1"/>
            </p:cNvSpPr>
            <p:nvPr/>
          </p:nvSpPr>
          <p:spPr bwMode="auto">
            <a:xfrm>
              <a:off x="3976" y="62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Gill Sans Light" panose="020B0302020104020203" pitchFamily="34" charset="-79"/>
                <a:ea typeface="Consolas" charset="0"/>
                <a:cs typeface="Gill Sans Light" panose="020B0302020104020203" pitchFamily="34" charset="-79"/>
              </a:endParaRPr>
            </a:p>
          </p:txBody>
        </p:sp>
        <p:sp>
          <p:nvSpPr>
            <p:cNvPr id="16478" name="Line 45"/>
            <p:cNvSpPr>
              <a:spLocks noChangeShapeType="1"/>
            </p:cNvSpPr>
            <p:nvPr/>
          </p:nvSpPr>
          <p:spPr bwMode="auto">
            <a:xfrm>
              <a:off x="5080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Gill Sans Light" panose="020B0302020104020203" pitchFamily="34" charset="-79"/>
                <a:ea typeface="Consolas" charset="0"/>
                <a:cs typeface="Gill Sans Light" panose="020B0302020104020203" pitchFamily="34" charset="-79"/>
              </a:endParaRPr>
            </a:p>
          </p:txBody>
        </p:sp>
        <p:sp>
          <p:nvSpPr>
            <p:cNvPr id="16479" name="Line 81"/>
            <p:cNvSpPr>
              <a:spLocks noChangeShapeType="1"/>
            </p:cNvSpPr>
            <p:nvPr/>
          </p:nvSpPr>
          <p:spPr bwMode="auto">
            <a:xfrm>
              <a:off x="1432" y="623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Gill Sans Light" panose="020B0302020104020203" pitchFamily="34" charset="-79"/>
                <a:ea typeface="Consolas" charset="0"/>
                <a:cs typeface="Gill Sans Light" panose="020B0302020104020203" pitchFamily="34" charset="-79"/>
              </a:endParaRPr>
            </a:p>
          </p:txBody>
        </p:sp>
        <p:sp>
          <p:nvSpPr>
            <p:cNvPr id="16480" name="Freeform 86"/>
            <p:cNvSpPr>
              <a:spLocks/>
            </p:cNvSpPr>
            <p:nvPr/>
          </p:nvSpPr>
          <p:spPr bwMode="auto">
            <a:xfrm>
              <a:off x="1432" y="671"/>
              <a:ext cx="3024" cy="816"/>
            </a:xfrm>
            <a:custGeom>
              <a:avLst/>
              <a:gdLst>
                <a:gd name="T0" fmla="*/ 0 w 3024"/>
                <a:gd name="T1" fmla="*/ 154 h 912"/>
                <a:gd name="T2" fmla="*/ 816 w 3024"/>
                <a:gd name="T3" fmla="*/ 730 h 912"/>
                <a:gd name="T4" fmla="*/ 2640 w 3024"/>
                <a:gd name="T5" fmla="*/ 730 h 912"/>
                <a:gd name="T6" fmla="*/ 3024 w 3024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4" h="912">
                  <a:moveTo>
                    <a:pt x="0" y="192"/>
                  </a:moveTo>
                  <a:lnTo>
                    <a:pt x="816" y="912"/>
                  </a:lnTo>
                  <a:lnTo>
                    <a:pt x="2640" y="912"/>
                  </a:lnTo>
                  <a:lnTo>
                    <a:pt x="302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Gill Sans Light" panose="020B0302020104020203" pitchFamily="34" charset="-79"/>
                <a:ea typeface="Consolas" charset="0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359560" name="Group 136"/>
          <p:cNvGrpSpPr>
            <a:grpSpLocks/>
          </p:cNvGrpSpPr>
          <p:nvPr/>
        </p:nvGrpSpPr>
        <p:grpSpPr bwMode="auto">
          <a:xfrm>
            <a:off x="2796408" y="5616336"/>
            <a:ext cx="1921366" cy="1115632"/>
            <a:chOff x="1432" y="2543"/>
            <a:chExt cx="1488" cy="864"/>
          </a:xfrm>
        </p:grpSpPr>
        <p:grpSp>
          <p:nvGrpSpPr>
            <p:cNvPr id="16458" name="Group 104"/>
            <p:cNvGrpSpPr>
              <a:grpSpLocks/>
            </p:cNvGrpSpPr>
            <p:nvPr/>
          </p:nvGrpSpPr>
          <p:grpSpPr bwMode="auto">
            <a:xfrm>
              <a:off x="1912" y="2543"/>
              <a:ext cx="1008" cy="864"/>
              <a:chOff x="1680" y="2544"/>
              <a:chExt cx="1008" cy="912"/>
            </a:xfrm>
          </p:grpSpPr>
          <p:grpSp>
            <p:nvGrpSpPr>
              <p:cNvPr id="16461" name="Group 70"/>
              <p:cNvGrpSpPr>
                <a:grpSpLocks/>
              </p:cNvGrpSpPr>
              <p:nvPr/>
            </p:nvGrpSpPr>
            <p:grpSpPr bwMode="auto">
              <a:xfrm>
                <a:off x="1680" y="2544"/>
                <a:ext cx="624" cy="912"/>
                <a:chOff x="2208" y="528"/>
                <a:chExt cx="672" cy="1008"/>
              </a:xfrm>
            </p:grpSpPr>
            <p:sp>
              <p:nvSpPr>
                <p:cNvPr id="1646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  <a:p>
                  <a:endPara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  <a:p>
                  <a:endParaRPr lang="ko-KR" altLang="en-US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  <a:p>
                  <a:r>
                    <a:rPr lang="en-US" altLang="ko-KR" sz="1200" b="0" dirty="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rPr>
                    <a:t>Other State</a:t>
                  </a:r>
                </a:p>
                <a:p>
                  <a:r>
                    <a:rPr lang="en-US" altLang="ko-KR" sz="1200" b="0" dirty="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rPr>
                    <a:t>PCB</a:t>
                  </a:r>
                  <a:r>
                    <a:rPr lang="en-US" altLang="ko-KR" sz="1200" b="0" baseline="-25000" dirty="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rPr>
                    <a:t>8</a:t>
                  </a:r>
                  <a:endPara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70" name="Rectangle 72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200" b="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rPr>
                    <a:t>Link</a:t>
                  </a:r>
                </a:p>
              </p:txBody>
            </p:sp>
            <p:sp>
              <p:nvSpPr>
                <p:cNvPr id="16471" name="Rectangle 73"/>
                <p:cNvSpPr>
                  <a:spLocks noChangeArrowheads="1"/>
                </p:cNvSpPr>
                <p:nvPr/>
              </p:nvSpPr>
              <p:spPr bwMode="auto">
                <a:xfrm>
                  <a:off x="2208" y="747"/>
                  <a:ext cx="672" cy="233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200" b="0" dirty="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rPr>
                    <a:t>Registers</a:t>
                  </a:r>
                </a:p>
              </p:txBody>
            </p:sp>
          </p:grpSp>
          <p:grpSp>
            <p:nvGrpSpPr>
              <p:cNvPr id="16462" name="Group 89"/>
              <p:cNvGrpSpPr>
                <a:grpSpLocks/>
              </p:cNvGrpSpPr>
              <p:nvPr/>
            </p:nvGrpSpPr>
            <p:grpSpPr bwMode="auto">
              <a:xfrm>
                <a:off x="2304" y="2640"/>
                <a:ext cx="384" cy="192"/>
                <a:chOff x="2304" y="2640"/>
                <a:chExt cx="384" cy="192"/>
              </a:xfrm>
            </p:grpSpPr>
            <p:grpSp>
              <p:nvGrpSpPr>
                <p:cNvPr id="16463" name="Group 74"/>
                <p:cNvGrpSpPr>
                  <a:grpSpLocks/>
                </p:cNvGrpSpPr>
                <p:nvPr/>
              </p:nvGrpSpPr>
              <p:grpSpPr bwMode="auto">
                <a:xfrm>
                  <a:off x="2496" y="2640"/>
                  <a:ext cx="192" cy="192"/>
                  <a:chOff x="2448" y="2016"/>
                  <a:chExt cx="192" cy="192"/>
                </a:xfrm>
              </p:grpSpPr>
              <p:sp>
                <p:nvSpPr>
                  <p:cNvPr id="16465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1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endParaRPr>
                  </a:p>
                </p:txBody>
              </p:sp>
              <p:sp>
                <p:nvSpPr>
                  <p:cNvPr id="16466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216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endParaRPr>
                  </a:p>
                </p:txBody>
              </p:sp>
              <p:sp>
                <p:nvSpPr>
                  <p:cNvPr id="1646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0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endParaRPr>
                  </a:p>
                </p:txBody>
              </p:sp>
              <p:sp>
                <p:nvSpPr>
                  <p:cNvPr id="1646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16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endParaRPr>
                  </a:p>
                </p:txBody>
              </p:sp>
            </p:grpSp>
            <p:sp>
              <p:nvSpPr>
                <p:cNvPr id="16464" name="Line 79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</p:grpSp>
        </p:grpSp>
        <p:sp>
          <p:nvSpPr>
            <p:cNvPr id="16459" name="Line 87"/>
            <p:cNvSpPr>
              <a:spLocks noChangeShapeType="1"/>
            </p:cNvSpPr>
            <p:nvPr/>
          </p:nvSpPr>
          <p:spPr bwMode="auto">
            <a:xfrm flipV="1">
              <a:off x="1432" y="2639"/>
              <a:ext cx="48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Gill Sans Light" panose="020B0302020104020203" pitchFamily="34" charset="-79"/>
                <a:ea typeface="Consolas" charset="0"/>
                <a:cs typeface="Gill Sans Light" panose="020B0302020104020203" pitchFamily="34" charset="-79"/>
              </a:endParaRPr>
            </a:p>
          </p:txBody>
        </p:sp>
        <p:sp>
          <p:nvSpPr>
            <p:cNvPr id="16460" name="Line 88"/>
            <p:cNvSpPr>
              <a:spLocks noChangeShapeType="1"/>
            </p:cNvSpPr>
            <p:nvPr/>
          </p:nvSpPr>
          <p:spPr bwMode="auto">
            <a:xfrm flipV="1">
              <a:off x="1432" y="2687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Gill Sans Light" panose="020B0302020104020203" pitchFamily="34" charset="-79"/>
                <a:ea typeface="Consolas" charset="0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359559" name="Group 135"/>
          <p:cNvGrpSpPr>
            <a:grpSpLocks/>
          </p:cNvGrpSpPr>
          <p:nvPr/>
        </p:nvGrpSpPr>
        <p:grpSpPr bwMode="auto">
          <a:xfrm>
            <a:off x="2716487" y="5141159"/>
            <a:ext cx="557816" cy="557816"/>
            <a:chOff x="1384" y="2159"/>
            <a:chExt cx="432" cy="432"/>
          </a:xfrm>
        </p:grpSpPr>
        <p:grpSp>
          <p:nvGrpSpPr>
            <p:cNvPr id="16444" name="Group 90"/>
            <p:cNvGrpSpPr>
              <a:grpSpLocks/>
            </p:cNvGrpSpPr>
            <p:nvPr/>
          </p:nvGrpSpPr>
          <p:grpSpPr bwMode="auto">
            <a:xfrm>
              <a:off x="1432" y="2159"/>
              <a:ext cx="384" cy="192"/>
              <a:chOff x="2304" y="2640"/>
              <a:chExt cx="384" cy="192"/>
            </a:xfrm>
          </p:grpSpPr>
          <p:grpSp>
            <p:nvGrpSpPr>
              <p:cNvPr id="16452" name="Group 91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54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55" name="Line 93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56" name="Line 94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57" name="Line 9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</p:grpSp>
          <p:sp>
            <p:nvSpPr>
              <p:cNvPr id="16453" name="Line 96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</p:grpSp>
        <p:grpSp>
          <p:nvGrpSpPr>
            <p:cNvPr id="16445" name="Group 97"/>
            <p:cNvGrpSpPr>
              <a:grpSpLocks/>
            </p:cNvGrpSpPr>
            <p:nvPr/>
          </p:nvGrpSpPr>
          <p:grpSpPr bwMode="auto">
            <a:xfrm>
              <a:off x="1384" y="2399"/>
              <a:ext cx="384" cy="192"/>
              <a:chOff x="2304" y="2640"/>
              <a:chExt cx="384" cy="192"/>
            </a:xfrm>
          </p:grpSpPr>
          <p:grpSp>
            <p:nvGrpSpPr>
              <p:cNvPr id="16446" name="Group 98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48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49" name="Line 100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50" name="Line 101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51" name="Line 102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</p:grpSp>
          <p:sp>
            <p:nvSpPr>
              <p:cNvPr id="16447" name="Line 103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</p:grpSp>
      </p:grpSp>
      <p:grpSp>
        <p:nvGrpSpPr>
          <p:cNvPr id="359561" name="Group 137"/>
          <p:cNvGrpSpPr>
            <a:grpSpLocks/>
          </p:cNvGrpSpPr>
          <p:nvPr/>
        </p:nvGrpSpPr>
        <p:grpSpPr bwMode="auto">
          <a:xfrm>
            <a:off x="2778466" y="4397405"/>
            <a:ext cx="4586487" cy="1301571"/>
            <a:chOff x="1432" y="1583"/>
            <a:chExt cx="3552" cy="1008"/>
          </a:xfrm>
        </p:grpSpPr>
        <p:grpSp>
          <p:nvGrpSpPr>
            <p:cNvPr id="16426" name="Group 52"/>
            <p:cNvGrpSpPr>
              <a:grpSpLocks/>
            </p:cNvGrpSpPr>
            <p:nvPr/>
          </p:nvGrpSpPr>
          <p:grpSpPr bwMode="auto">
            <a:xfrm>
              <a:off x="2824" y="1583"/>
              <a:ext cx="624" cy="864"/>
              <a:chOff x="2208" y="528"/>
              <a:chExt cx="672" cy="1008"/>
            </a:xfrm>
          </p:grpSpPr>
          <p:sp>
            <p:nvSpPr>
              <p:cNvPr id="16441" name="Rectangle 53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endParaRPr lang="en-US" altLang="ko-KR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endParaRPr lang="ko-KR" altLang="en-US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Other State</a:t>
                </a:r>
              </a:p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PCB</a:t>
                </a:r>
                <a:r>
                  <a:rPr lang="en-US" altLang="ko-KR" sz="1200" b="0" baseline="-2500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2</a:t>
                </a:r>
                <a:endParaRPr lang="en-US" altLang="ko-KR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6442" name="Rectangle 5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Link</a:t>
                </a:r>
              </a:p>
            </p:txBody>
          </p:sp>
          <p:sp>
            <p:nvSpPr>
              <p:cNvPr id="16443" name="Rectangle 55"/>
              <p:cNvSpPr>
                <a:spLocks noChangeArrowheads="1"/>
              </p:cNvSpPr>
              <p:nvPr/>
            </p:nvSpPr>
            <p:spPr bwMode="auto">
              <a:xfrm>
                <a:off x="2208" y="747"/>
                <a:ext cx="672" cy="23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Registers</a:t>
                </a:r>
              </a:p>
            </p:txBody>
          </p:sp>
        </p:grpSp>
        <p:sp>
          <p:nvSpPr>
            <p:cNvPr id="16427" name="Line 66"/>
            <p:cNvSpPr>
              <a:spLocks noChangeShapeType="1"/>
            </p:cNvSpPr>
            <p:nvPr/>
          </p:nvSpPr>
          <p:spPr bwMode="auto">
            <a:xfrm>
              <a:off x="3448" y="1679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Gill Sans Light" panose="020B0302020104020203" pitchFamily="34" charset="-79"/>
                <a:ea typeface="Consolas" charset="0"/>
                <a:cs typeface="Gill Sans Light" panose="020B0302020104020203" pitchFamily="34" charset="-79"/>
              </a:endParaRPr>
            </a:p>
          </p:txBody>
        </p:sp>
        <p:grpSp>
          <p:nvGrpSpPr>
            <p:cNvPr id="16428" name="Group 68"/>
            <p:cNvGrpSpPr>
              <a:grpSpLocks/>
            </p:cNvGrpSpPr>
            <p:nvPr/>
          </p:nvGrpSpPr>
          <p:grpSpPr bwMode="auto">
            <a:xfrm>
              <a:off x="3976" y="1583"/>
              <a:ext cx="1008" cy="864"/>
              <a:chOff x="3984" y="2064"/>
              <a:chExt cx="1008" cy="912"/>
            </a:xfrm>
          </p:grpSpPr>
          <p:grpSp>
            <p:nvGrpSpPr>
              <p:cNvPr id="16431" name="Group 56"/>
              <p:cNvGrpSpPr>
                <a:grpSpLocks/>
              </p:cNvGrpSpPr>
              <p:nvPr/>
            </p:nvGrpSpPr>
            <p:grpSpPr bwMode="auto">
              <a:xfrm>
                <a:off x="3984" y="2064"/>
                <a:ext cx="624" cy="912"/>
                <a:chOff x="2208" y="528"/>
                <a:chExt cx="672" cy="1008"/>
              </a:xfrm>
            </p:grpSpPr>
            <p:sp>
              <p:nvSpPr>
                <p:cNvPr id="16438" name="Rectangle 57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  <a:p>
                  <a:endPara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  <a:p>
                  <a:endParaRPr lang="ko-KR" altLang="en-US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  <a:p>
                  <a:r>
                    <a:rPr lang="en-US" altLang="ko-KR" sz="1200" b="0" dirty="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rPr>
                    <a:t>Other State</a:t>
                  </a:r>
                </a:p>
                <a:p>
                  <a:r>
                    <a:rPr lang="en-US" altLang="ko-KR" sz="1200" b="0" dirty="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rPr>
                    <a:t>PCB</a:t>
                  </a:r>
                  <a:r>
                    <a:rPr lang="en-US" altLang="ko-KR" sz="1200" b="0" baseline="-25000" dirty="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rPr>
                    <a:t>3</a:t>
                  </a:r>
                  <a:endPara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39" name="Rectangle 58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200" b="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rPr>
                    <a:t>Link</a:t>
                  </a:r>
                </a:p>
              </p:txBody>
            </p:sp>
            <p:sp>
              <p:nvSpPr>
                <p:cNvPr id="1644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8" y="747"/>
                  <a:ext cx="672" cy="233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200" b="0">
                      <a:latin typeface="Gill Sans Light" panose="020B0302020104020203" pitchFamily="34" charset="-79"/>
                      <a:ea typeface="Consolas" charset="0"/>
                      <a:cs typeface="Gill Sans Light" panose="020B0302020104020203" pitchFamily="34" charset="-79"/>
                    </a:rPr>
                    <a:t>Registers</a:t>
                  </a:r>
                </a:p>
              </p:txBody>
            </p:sp>
          </p:grpSp>
          <p:grpSp>
            <p:nvGrpSpPr>
              <p:cNvPr id="16432" name="Group 60"/>
              <p:cNvGrpSpPr>
                <a:grpSpLocks/>
              </p:cNvGrpSpPr>
              <p:nvPr/>
            </p:nvGrpSpPr>
            <p:grpSpPr bwMode="auto">
              <a:xfrm>
                <a:off x="4800" y="2160"/>
                <a:ext cx="192" cy="192"/>
                <a:chOff x="2448" y="2016"/>
                <a:chExt cx="192" cy="192"/>
              </a:xfrm>
            </p:grpSpPr>
            <p:sp>
              <p:nvSpPr>
                <p:cNvPr id="16434" name="Line 6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35" name="Line 6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36" name="Line 6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37" name="Line 6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</p:grpSp>
          <p:sp>
            <p:nvSpPr>
              <p:cNvPr id="16433" name="Line 67"/>
              <p:cNvSpPr>
                <a:spLocks noChangeShapeType="1"/>
              </p:cNvSpPr>
              <p:nvPr/>
            </p:nvSpPr>
            <p:spPr bwMode="auto">
              <a:xfrm>
                <a:off x="4608" y="216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</p:grpSp>
        <p:sp>
          <p:nvSpPr>
            <p:cNvPr id="16429" name="Line 105"/>
            <p:cNvSpPr>
              <a:spLocks noChangeShapeType="1"/>
            </p:cNvSpPr>
            <p:nvPr/>
          </p:nvSpPr>
          <p:spPr bwMode="auto">
            <a:xfrm>
              <a:off x="1432" y="167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Gill Sans Light" panose="020B0302020104020203" pitchFamily="34" charset="-79"/>
                <a:ea typeface="Consolas" charset="0"/>
                <a:cs typeface="Gill Sans Light" panose="020B0302020104020203" pitchFamily="34" charset="-79"/>
              </a:endParaRPr>
            </a:p>
          </p:txBody>
        </p:sp>
        <p:sp>
          <p:nvSpPr>
            <p:cNvPr id="16430" name="Freeform 106"/>
            <p:cNvSpPr>
              <a:spLocks/>
            </p:cNvSpPr>
            <p:nvPr/>
          </p:nvSpPr>
          <p:spPr bwMode="auto">
            <a:xfrm>
              <a:off x="1432" y="1775"/>
              <a:ext cx="2544" cy="816"/>
            </a:xfrm>
            <a:custGeom>
              <a:avLst/>
              <a:gdLst>
                <a:gd name="T0" fmla="*/ 0 w 2544"/>
                <a:gd name="T1" fmla="*/ 96 h 816"/>
                <a:gd name="T2" fmla="*/ 1488 w 2544"/>
                <a:gd name="T3" fmla="*/ 816 h 816"/>
                <a:gd name="T4" fmla="*/ 2160 w 2544"/>
                <a:gd name="T5" fmla="*/ 816 h 816"/>
                <a:gd name="T6" fmla="*/ 2544 w 2544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4" h="816">
                  <a:moveTo>
                    <a:pt x="0" y="96"/>
                  </a:moveTo>
                  <a:lnTo>
                    <a:pt x="1488" y="816"/>
                  </a:lnTo>
                  <a:lnTo>
                    <a:pt x="2160" y="816"/>
                  </a:lnTo>
                  <a:lnTo>
                    <a:pt x="254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Gill Sans Light" panose="020B0302020104020203" pitchFamily="34" charset="-79"/>
                <a:ea typeface="Consolas" charset="0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359558" name="Group 134"/>
          <p:cNvGrpSpPr>
            <a:grpSpLocks/>
          </p:cNvGrpSpPr>
          <p:nvPr/>
        </p:nvGrpSpPr>
        <p:grpSpPr bwMode="auto">
          <a:xfrm>
            <a:off x="2729535" y="3803706"/>
            <a:ext cx="557816" cy="557816"/>
            <a:chOff x="1384" y="1103"/>
            <a:chExt cx="432" cy="432"/>
          </a:xfrm>
        </p:grpSpPr>
        <p:grpSp>
          <p:nvGrpSpPr>
            <p:cNvPr id="16412" name="Group 109"/>
            <p:cNvGrpSpPr>
              <a:grpSpLocks/>
            </p:cNvGrpSpPr>
            <p:nvPr/>
          </p:nvGrpSpPr>
          <p:grpSpPr bwMode="auto">
            <a:xfrm>
              <a:off x="1432" y="1103"/>
              <a:ext cx="384" cy="192"/>
              <a:chOff x="2304" y="2640"/>
              <a:chExt cx="384" cy="192"/>
            </a:xfrm>
          </p:grpSpPr>
          <p:grpSp>
            <p:nvGrpSpPr>
              <p:cNvPr id="16420" name="Group 110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22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23" name="Line 11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24" name="Line 11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25" name="Line 11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</p:grpSp>
          <p:sp>
            <p:nvSpPr>
              <p:cNvPr id="16421" name="Line 115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</p:grpSp>
        <p:grpSp>
          <p:nvGrpSpPr>
            <p:cNvPr id="16413" name="Group 116"/>
            <p:cNvGrpSpPr>
              <a:grpSpLocks/>
            </p:cNvGrpSpPr>
            <p:nvPr/>
          </p:nvGrpSpPr>
          <p:grpSpPr bwMode="auto">
            <a:xfrm>
              <a:off x="1384" y="1343"/>
              <a:ext cx="384" cy="192"/>
              <a:chOff x="2304" y="2640"/>
              <a:chExt cx="384" cy="192"/>
            </a:xfrm>
          </p:grpSpPr>
          <p:grpSp>
            <p:nvGrpSpPr>
              <p:cNvPr id="16414" name="Group 117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16" name="Line 118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17" name="Line 119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18" name="Line 120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  <p:sp>
              <p:nvSpPr>
                <p:cNvPr id="16419" name="Line 121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endParaRPr>
                </a:p>
              </p:txBody>
            </p:sp>
          </p:grpSp>
          <p:sp>
            <p:nvSpPr>
              <p:cNvPr id="16415" name="Line 122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endParaRPr>
              </a:p>
            </p:txBody>
          </p:sp>
        </p:grpSp>
      </p:grpSp>
      <p:grpSp>
        <p:nvGrpSpPr>
          <p:cNvPr id="359557" name="Group 133"/>
          <p:cNvGrpSpPr>
            <a:grpSpLocks/>
          </p:cNvGrpSpPr>
          <p:nvPr/>
        </p:nvGrpSpPr>
        <p:grpSpPr bwMode="auto">
          <a:xfrm>
            <a:off x="1165707" y="3011903"/>
            <a:ext cx="1612761" cy="3244888"/>
            <a:chOff x="183" y="510"/>
            <a:chExt cx="1249" cy="2513"/>
          </a:xfrm>
        </p:grpSpPr>
        <p:sp>
          <p:nvSpPr>
            <p:cNvPr id="16394" name="Rectangle 19"/>
            <p:cNvSpPr>
              <a:spLocks noChangeArrowheads="1"/>
            </p:cNvSpPr>
            <p:nvPr/>
          </p:nvSpPr>
          <p:spPr bwMode="auto">
            <a:xfrm>
              <a:off x="808" y="2111"/>
              <a:ext cx="624" cy="1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Head</a:t>
              </a:r>
            </a:p>
          </p:txBody>
        </p:sp>
        <p:sp>
          <p:nvSpPr>
            <p:cNvPr id="16395" name="Rectangle 20"/>
            <p:cNvSpPr>
              <a:spLocks noChangeArrowheads="1"/>
            </p:cNvSpPr>
            <p:nvPr/>
          </p:nvSpPr>
          <p:spPr bwMode="auto">
            <a:xfrm>
              <a:off x="808" y="2303"/>
              <a:ext cx="624" cy="19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Tail</a:t>
              </a:r>
            </a:p>
          </p:txBody>
        </p:sp>
        <p:sp>
          <p:nvSpPr>
            <p:cNvPr id="16396" name="Rectangle 124"/>
            <p:cNvSpPr>
              <a:spLocks noChangeArrowheads="1"/>
            </p:cNvSpPr>
            <p:nvPr/>
          </p:nvSpPr>
          <p:spPr bwMode="auto">
            <a:xfrm>
              <a:off x="808" y="1055"/>
              <a:ext cx="624" cy="1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Head</a:t>
              </a:r>
            </a:p>
          </p:txBody>
        </p:sp>
        <p:sp>
          <p:nvSpPr>
            <p:cNvPr id="16397" name="Rectangle 125"/>
            <p:cNvSpPr>
              <a:spLocks noChangeArrowheads="1"/>
            </p:cNvSpPr>
            <p:nvPr/>
          </p:nvSpPr>
          <p:spPr bwMode="auto">
            <a:xfrm>
              <a:off x="808" y="1247"/>
              <a:ext cx="624" cy="19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Tail</a:t>
              </a:r>
            </a:p>
          </p:txBody>
        </p:sp>
        <p:grpSp>
          <p:nvGrpSpPr>
            <p:cNvPr id="16398" name="Group 8"/>
            <p:cNvGrpSpPr>
              <a:grpSpLocks/>
            </p:cNvGrpSpPr>
            <p:nvPr/>
          </p:nvGrpSpPr>
          <p:grpSpPr bwMode="auto">
            <a:xfrm>
              <a:off x="808" y="527"/>
              <a:ext cx="624" cy="384"/>
              <a:chOff x="672" y="768"/>
              <a:chExt cx="720" cy="480"/>
            </a:xfrm>
          </p:grpSpPr>
          <p:sp>
            <p:nvSpPr>
              <p:cNvPr id="16410" name="Rectangle 5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Head</a:t>
                </a:r>
              </a:p>
            </p:txBody>
          </p:sp>
          <p:sp>
            <p:nvSpPr>
              <p:cNvPr id="16411" name="Rectangle 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Tail</a:t>
                </a:r>
              </a:p>
            </p:txBody>
          </p:sp>
        </p:grpSp>
        <p:grpSp>
          <p:nvGrpSpPr>
            <p:cNvPr id="16399" name="Group 12"/>
            <p:cNvGrpSpPr>
              <a:grpSpLocks/>
            </p:cNvGrpSpPr>
            <p:nvPr/>
          </p:nvGrpSpPr>
          <p:grpSpPr bwMode="auto">
            <a:xfrm>
              <a:off x="808" y="1583"/>
              <a:ext cx="624" cy="384"/>
              <a:chOff x="672" y="768"/>
              <a:chExt cx="720" cy="480"/>
            </a:xfrm>
          </p:grpSpPr>
          <p:sp>
            <p:nvSpPr>
              <p:cNvPr id="16408" name="Rectangle 13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Head</a:t>
                </a:r>
              </a:p>
            </p:txBody>
          </p:sp>
          <p:sp>
            <p:nvSpPr>
              <p:cNvPr id="16409" name="Rectangle 14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Tail</a:t>
                </a:r>
              </a:p>
            </p:txBody>
          </p:sp>
        </p:grpSp>
        <p:grpSp>
          <p:nvGrpSpPr>
            <p:cNvPr id="16400" name="Group 15"/>
            <p:cNvGrpSpPr>
              <a:grpSpLocks/>
            </p:cNvGrpSpPr>
            <p:nvPr/>
          </p:nvGrpSpPr>
          <p:grpSpPr bwMode="auto">
            <a:xfrm>
              <a:off x="808" y="2639"/>
              <a:ext cx="624" cy="384"/>
              <a:chOff x="672" y="768"/>
              <a:chExt cx="720" cy="480"/>
            </a:xfrm>
          </p:grpSpPr>
          <p:sp>
            <p:nvSpPr>
              <p:cNvPr id="16406" name="Rectangle 1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Head</a:t>
                </a:r>
              </a:p>
            </p:txBody>
          </p:sp>
          <p:sp>
            <p:nvSpPr>
              <p:cNvPr id="16407" name="Rectangle 1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200" b="0" dirty="0">
                    <a:latin typeface="Gill Sans Light" panose="020B0302020104020203" pitchFamily="34" charset="-79"/>
                    <a:ea typeface="Consolas" charset="0"/>
                    <a:cs typeface="Gill Sans Light" panose="020B0302020104020203" pitchFamily="34" charset="-79"/>
                  </a:rPr>
                  <a:t>Tail</a:t>
                </a:r>
              </a:p>
            </p:txBody>
          </p:sp>
        </p:grpSp>
        <p:sp>
          <p:nvSpPr>
            <p:cNvPr id="16401" name="Text Box 126"/>
            <p:cNvSpPr txBox="1">
              <a:spLocks noChangeArrowheads="1"/>
            </p:cNvSpPr>
            <p:nvPr/>
          </p:nvSpPr>
          <p:spPr bwMode="auto">
            <a:xfrm>
              <a:off x="225" y="510"/>
              <a:ext cx="472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Ready</a:t>
              </a:r>
            </a:p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Queue</a:t>
              </a:r>
            </a:p>
          </p:txBody>
        </p:sp>
        <p:sp>
          <p:nvSpPr>
            <p:cNvPr id="16402" name="Text Box 127"/>
            <p:cNvSpPr txBox="1">
              <a:spLocks noChangeArrowheads="1"/>
            </p:cNvSpPr>
            <p:nvPr/>
          </p:nvSpPr>
          <p:spPr bwMode="auto">
            <a:xfrm>
              <a:off x="244" y="1055"/>
              <a:ext cx="43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USB</a:t>
              </a:r>
            </a:p>
            <a:p>
              <a:r>
                <a:rPr lang="en-US" altLang="ko-KR" sz="1200" b="0" dirty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Unit 0</a:t>
              </a:r>
            </a:p>
          </p:txBody>
        </p:sp>
        <p:sp>
          <p:nvSpPr>
            <p:cNvPr id="16403" name="Text Box 128"/>
            <p:cNvSpPr txBox="1">
              <a:spLocks noChangeArrowheads="1"/>
            </p:cNvSpPr>
            <p:nvPr/>
          </p:nvSpPr>
          <p:spPr bwMode="auto">
            <a:xfrm>
              <a:off x="244" y="1535"/>
              <a:ext cx="43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Disk</a:t>
              </a:r>
            </a:p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Unit 0</a:t>
              </a:r>
            </a:p>
          </p:txBody>
        </p:sp>
        <p:sp>
          <p:nvSpPr>
            <p:cNvPr id="16404" name="Text Box 129"/>
            <p:cNvSpPr txBox="1">
              <a:spLocks noChangeArrowheads="1"/>
            </p:cNvSpPr>
            <p:nvPr/>
          </p:nvSpPr>
          <p:spPr bwMode="auto">
            <a:xfrm>
              <a:off x="244" y="2063"/>
              <a:ext cx="43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Disk</a:t>
              </a:r>
            </a:p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Unit 2</a:t>
              </a:r>
            </a:p>
          </p:txBody>
        </p:sp>
        <p:sp>
          <p:nvSpPr>
            <p:cNvPr id="16405" name="Text Box 130"/>
            <p:cNvSpPr txBox="1">
              <a:spLocks noChangeArrowheads="1"/>
            </p:cNvSpPr>
            <p:nvPr/>
          </p:nvSpPr>
          <p:spPr bwMode="auto">
            <a:xfrm>
              <a:off x="183" y="2591"/>
              <a:ext cx="55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Ether</a:t>
              </a:r>
            </a:p>
            <a:p>
              <a:r>
                <a:rPr lang="en-US" altLang="ko-KR" sz="1200" b="0">
                  <a:latin typeface="Gill Sans Light" panose="020B0302020104020203" pitchFamily="34" charset="-79"/>
                  <a:ea typeface="Consolas" charset="0"/>
                  <a:cs typeface="Gill Sans Light" panose="020B0302020104020203" pitchFamily="34" charset="-79"/>
                </a:rPr>
                <a:t>Netwk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7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Drawback of </a:t>
            </a:r>
            <a:r>
              <a:rPr lang="en-US" altLang="ko-KR"/>
              <a:t>Traditional UNIX </a:t>
            </a:r>
            <a:r>
              <a:rPr lang="en-US" altLang="ko-KR" dirty="0"/>
              <a:t>Process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/>
              <a:t>Silly example:</a:t>
            </a:r>
            <a:endParaRPr lang="en-US" altLang="ko-KR" sz="1600" dirty="0">
              <a:latin typeface="Ubuntu Mono" panose="020B0509030602030204" pitchFamily="49" charset="0"/>
            </a:endParaRP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main() {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    </a:t>
            </a:r>
            <a:r>
              <a:rPr lang="en-US" altLang="ko-KR" sz="1800" dirty="0" err="1">
                <a:latin typeface="Ubuntu Mono" panose="020B0509030602030204" pitchFamily="49" charset="0"/>
              </a:rPr>
              <a:t>ComputePI</a:t>
            </a:r>
            <a:r>
              <a:rPr lang="en-US" altLang="ko-KR" sz="1800" dirty="0">
                <a:latin typeface="Ubuntu Mono" panose="020B0509030602030204" pitchFamily="49" charset="0"/>
              </a:rPr>
              <a:t>(“</a:t>
            </a:r>
            <a:r>
              <a:rPr lang="en-US" altLang="ko-KR" sz="1800" dirty="0" err="1">
                <a:latin typeface="Ubuntu Mono" panose="020B0509030602030204" pitchFamily="49" charset="0"/>
              </a:rPr>
              <a:t>pi.txt</a:t>
            </a:r>
            <a:r>
              <a:rPr lang="en-US" altLang="ko-KR" sz="1800" dirty="0">
                <a:latin typeface="Ubuntu Mono" panose="020B0509030602030204" pitchFamily="49" charset="0"/>
              </a:rPr>
              <a:t>”);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    </a:t>
            </a:r>
            <a:r>
              <a:rPr lang="en-US" altLang="ko-KR" sz="1800" dirty="0" err="1">
                <a:latin typeface="Ubuntu Mono" panose="020B0509030602030204" pitchFamily="49" charset="0"/>
              </a:rPr>
              <a:t>PrintClassList</a:t>
            </a:r>
            <a:r>
              <a:rPr lang="en-US" altLang="ko-KR" sz="1800" dirty="0">
                <a:latin typeface="Ubuntu Mono" panose="020B0509030602030204" pitchFamily="49" charset="0"/>
              </a:rPr>
              <a:t>(“</a:t>
            </a:r>
            <a:r>
              <a:rPr lang="en-US" altLang="ko-KR" sz="1800" dirty="0" err="1">
                <a:latin typeface="Ubuntu Mono" panose="020B0509030602030204" pitchFamily="49" charset="0"/>
              </a:rPr>
              <a:t>class.txt</a:t>
            </a:r>
            <a:r>
              <a:rPr lang="en-US" altLang="ko-KR" sz="1800" dirty="0">
                <a:latin typeface="Ubuntu Mono" panose="020B0509030602030204" pitchFamily="49" charset="0"/>
              </a:rPr>
              <a:t>”);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}</a:t>
            </a:r>
            <a:endParaRPr lang="en-US" altLang="ko-KR" sz="2000" dirty="0"/>
          </a:p>
          <a:p>
            <a:r>
              <a:rPr lang="en-US" altLang="ko-KR" sz="2400" dirty="0"/>
              <a:t>Would program ever print out class list?</a:t>
            </a:r>
          </a:p>
          <a:p>
            <a:pPr lvl="1"/>
            <a:r>
              <a:rPr lang="en-US" altLang="ko-KR" sz="2000" dirty="0"/>
              <a:t>No! </a:t>
            </a:r>
            <a:r>
              <a:rPr lang="en-US" altLang="ko-KR" sz="1800" dirty="0" err="1">
                <a:latin typeface="Ubuntu Mono" panose="020B0509030602030204" pitchFamily="49" charset="0"/>
              </a:rPr>
              <a:t>ComputePI</a:t>
            </a:r>
            <a:r>
              <a:rPr lang="en-US" altLang="ko-KR" sz="2000" dirty="0"/>
              <a:t> would never finish!</a:t>
            </a:r>
          </a:p>
          <a:p>
            <a:r>
              <a:rPr lang="en-US" altLang="ko-KR" sz="2400" dirty="0"/>
              <a:t>Better example:</a:t>
            </a:r>
            <a:endParaRPr lang="en-US" altLang="ko-KR" sz="1600" dirty="0"/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main() {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    </a:t>
            </a:r>
            <a:r>
              <a:rPr lang="en-US" altLang="ko-KR" sz="1800" dirty="0" err="1">
                <a:latin typeface="Ubuntu Mono" panose="020B0509030602030204" pitchFamily="49" charset="0"/>
              </a:rPr>
              <a:t>ReadLargeFile</a:t>
            </a:r>
            <a:r>
              <a:rPr lang="en-US" altLang="ko-KR" sz="1800" dirty="0">
                <a:latin typeface="Ubuntu Mono" panose="020B0509030602030204" pitchFamily="49" charset="0"/>
              </a:rPr>
              <a:t>(“</a:t>
            </a:r>
            <a:r>
              <a:rPr lang="en-US" altLang="ko-KR" sz="1800" dirty="0" err="1">
                <a:latin typeface="Ubuntu Mono" panose="020B0509030602030204" pitchFamily="49" charset="0"/>
              </a:rPr>
              <a:t>pi.txt</a:t>
            </a:r>
            <a:r>
              <a:rPr lang="en-US" altLang="ko-KR" sz="1800" dirty="0">
                <a:latin typeface="Ubuntu Mono" panose="020B0509030602030204" pitchFamily="49" charset="0"/>
              </a:rPr>
              <a:t>”);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    </a:t>
            </a:r>
            <a:r>
              <a:rPr lang="en-US" altLang="ko-KR" sz="1800" dirty="0" err="1">
                <a:latin typeface="Ubuntu Mono" panose="020B0509030602030204" pitchFamily="49" charset="0"/>
              </a:rPr>
              <a:t>RenderUserInterface</a:t>
            </a:r>
            <a:r>
              <a:rPr lang="en-US" altLang="ko-KR" sz="1800" dirty="0">
                <a:latin typeface="Ubuntu Mono" panose="020B0509030602030204" pitchFamily="49" charset="0"/>
              </a:rPr>
              <a:t>();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6285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OS’s need to handle </a:t>
            </a:r>
            <a:r>
              <a:rPr lang="en-US" sz="2400" dirty="0">
                <a:solidFill>
                  <a:srgbClr val="FF0000"/>
                </a:solidFill>
              </a:rPr>
              <a:t>multiple things at once (MTAO)</a:t>
            </a:r>
          </a:p>
          <a:p>
            <a:pPr lvl="1"/>
            <a:r>
              <a:rPr lang="en-US" sz="2000" dirty="0"/>
              <a:t>Processes, interrupts, background system maintenance </a:t>
            </a:r>
          </a:p>
          <a:p>
            <a:r>
              <a:rPr lang="en-US" sz="2400" dirty="0"/>
              <a:t>Servers need to handle MTAO</a:t>
            </a:r>
          </a:p>
          <a:p>
            <a:pPr lvl="1"/>
            <a:r>
              <a:rPr lang="en-US" sz="2000" dirty="0"/>
              <a:t>Multiple connections handled simultaneously</a:t>
            </a:r>
          </a:p>
          <a:p>
            <a:r>
              <a:rPr lang="en-US" sz="2400" dirty="0"/>
              <a:t>Parallel programs need to handle MTAO</a:t>
            </a:r>
          </a:p>
          <a:p>
            <a:pPr lvl="1"/>
            <a:r>
              <a:rPr lang="en-US" sz="2000" dirty="0"/>
              <a:t>To achieve better performance</a:t>
            </a:r>
          </a:p>
          <a:p>
            <a:r>
              <a:rPr lang="en-US" sz="2400" dirty="0"/>
              <a:t>Programs with user interfaces often need to handle MTAO</a:t>
            </a:r>
          </a:p>
          <a:p>
            <a:pPr lvl="1"/>
            <a:r>
              <a:rPr lang="en-US" sz="2000" dirty="0"/>
              <a:t>To achieve user responsiveness while doing computation</a:t>
            </a:r>
          </a:p>
          <a:p>
            <a:r>
              <a:rPr lang="en-US" sz="2400" dirty="0"/>
              <a:t>Network and disk programs need to handle MTAO</a:t>
            </a:r>
          </a:p>
          <a:p>
            <a:pPr lvl="1"/>
            <a:r>
              <a:rPr lang="en-US" sz="2000" dirty="0"/>
              <a:t>To hide network/disk latency</a:t>
            </a:r>
          </a:p>
        </p:txBody>
      </p:sp>
    </p:spTree>
    <p:extLst>
      <p:ext uri="{BB962C8B-B14F-4D97-AF65-F5344CB8AC3E}">
        <p14:creationId xmlns:p14="http://schemas.microsoft.com/office/powerpoint/2010/main" val="21477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Process with Threads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76400"/>
            <a:ext cx="5727521" cy="4968875"/>
          </a:xfrm>
        </p:spPr>
        <p:txBody>
          <a:bodyPr/>
          <a:lstStyle/>
          <a:p>
            <a:r>
              <a:rPr lang="en-US" sz="2000" dirty="0"/>
              <a:t>Thread: sequential execution stream within process </a:t>
            </a:r>
            <a:br>
              <a:rPr lang="en-US" sz="2000" dirty="0"/>
            </a:br>
            <a:r>
              <a:rPr lang="en-US" sz="2000" dirty="0"/>
              <a:t>(sometimes called “</a:t>
            </a:r>
            <a:r>
              <a:rPr lang="en-US" sz="2000" dirty="0">
                <a:solidFill>
                  <a:srgbClr val="FF0000"/>
                </a:solidFill>
              </a:rPr>
              <a:t>lightweight process</a:t>
            </a:r>
            <a:r>
              <a:rPr lang="en-US" sz="2000" dirty="0"/>
              <a:t>”)</a:t>
            </a:r>
          </a:p>
          <a:p>
            <a:pPr lvl="1"/>
            <a:r>
              <a:rPr lang="en-US" sz="1800" dirty="0"/>
              <a:t>Process still contains single address space</a:t>
            </a:r>
          </a:p>
          <a:p>
            <a:pPr lvl="1"/>
            <a:r>
              <a:rPr lang="en-US" sz="1800" dirty="0"/>
              <a:t>No protection between threads</a:t>
            </a:r>
          </a:p>
          <a:p>
            <a:pPr lvl="3"/>
            <a:endParaRPr lang="en-US" sz="1200" dirty="0"/>
          </a:p>
          <a:p>
            <a:r>
              <a:rPr lang="en-US" sz="2000" dirty="0"/>
              <a:t>Multithreading: single program made up of different concurrent activities (sometimes called </a:t>
            </a:r>
            <a:r>
              <a:rPr lang="en-US" sz="2000" dirty="0">
                <a:solidFill>
                  <a:srgbClr val="FF0000"/>
                </a:solidFill>
              </a:rPr>
              <a:t>multitasking</a:t>
            </a:r>
            <a:r>
              <a:rPr lang="en-US" sz="2000" dirty="0"/>
              <a:t>)</a:t>
            </a:r>
          </a:p>
          <a:p>
            <a:pPr lvl="2"/>
            <a:endParaRPr lang="en-US" sz="1200" dirty="0"/>
          </a:p>
          <a:p>
            <a:r>
              <a:rPr lang="en-US" sz="2000" dirty="0"/>
              <a:t>Some states are </a:t>
            </a:r>
            <a:r>
              <a:rPr lang="en-US" sz="2000" dirty="0">
                <a:solidFill>
                  <a:srgbClr val="FF0000"/>
                </a:solidFill>
              </a:rPr>
              <a:t>shared</a:t>
            </a:r>
            <a:r>
              <a:rPr lang="en-US" sz="2000" dirty="0"/>
              <a:t> by all threads</a:t>
            </a:r>
          </a:p>
          <a:p>
            <a:pPr lvl="1"/>
            <a:r>
              <a:rPr lang="en-US" sz="1800" dirty="0"/>
              <a:t>Content of memory (global variables, heap)</a:t>
            </a:r>
          </a:p>
          <a:p>
            <a:pPr lvl="1"/>
            <a:r>
              <a:rPr lang="en-US" sz="1800" dirty="0"/>
              <a:t>I/O state (file descriptors, network connections, etc.)</a:t>
            </a:r>
          </a:p>
          <a:p>
            <a:pPr lvl="3"/>
            <a:endParaRPr lang="en-US" sz="1200" dirty="0"/>
          </a:p>
          <a:p>
            <a:r>
              <a:rPr lang="en-US" sz="2000" dirty="0"/>
              <a:t>Some states “</a:t>
            </a:r>
            <a:r>
              <a:rPr lang="en-US" sz="2000" dirty="0">
                <a:solidFill>
                  <a:srgbClr val="FF0000"/>
                </a:solidFill>
              </a:rPr>
              <a:t>private</a:t>
            </a:r>
            <a:r>
              <a:rPr lang="en-US" sz="2000" dirty="0"/>
              <a:t>” to each thread</a:t>
            </a:r>
          </a:p>
          <a:p>
            <a:pPr lvl="1"/>
            <a:r>
              <a:rPr lang="en-US" sz="1800" dirty="0"/>
              <a:t>CPU registers (including PC) and stack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FB59D38-FCB5-0A4C-AE56-9E875B029D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2"/>
          <a:stretch/>
        </p:blipFill>
        <p:spPr bwMode="auto">
          <a:xfrm>
            <a:off x="6356171" y="1983720"/>
            <a:ext cx="2608234" cy="289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Side Note: </a:t>
            </a:r>
            <a:br>
              <a:rPr lang="en-US" altLang="ko-KR" dirty="0"/>
            </a:br>
            <a:r>
              <a:rPr lang="en-US" altLang="ko-KR" dirty="0"/>
              <a:t>Memory Footprint of Multiple Threads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/>
              <a:t>How do we position stacks relative to each other?</a:t>
            </a:r>
          </a:p>
          <a:p>
            <a:r>
              <a:rPr lang="en-US" altLang="ko-KR" sz="2400" dirty="0"/>
              <a:t>What maximum size should we choose for stacks?</a:t>
            </a:r>
          </a:p>
          <a:p>
            <a:pPr lvl="1"/>
            <a:r>
              <a:rPr lang="en-US" altLang="ko-KR" sz="2000" dirty="0"/>
              <a:t>8KB for </a:t>
            </a:r>
            <a:r>
              <a:rPr lang="en-US" altLang="ko-KR" sz="2000" dirty="0">
                <a:solidFill>
                  <a:srgbClr val="FF0000"/>
                </a:solidFill>
              </a:rPr>
              <a:t>kernel-level</a:t>
            </a:r>
            <a:r>
              <a:rPr lang="en-US" altLang="ko-KR" sz="2000" dirty="0"/>
              <a:t> stacks in Linux on x86</a:t>
            </a:r>
          </a:p>
          <a:p>
            <a:pPr lvl="1"/>
            <a:r>
              <a:rPr lang="en-US" altLang="ko-KR" sz="2000" dirty="0"/>
              <a:t>Less need for tight space constraint for user-level stacks</a:t>
            </a:r>
          </a:p>
          <a:p>
            <a:r>
              <a:rPr lang="en-US" altLang="ko-KR" sz="2400" dirty="0"/>
              <a:t>What happens if threads violate this?</a:t>
            </a:r>
          </a:p>
          <a:p>
            <a:pPr lvl="1"/>
            <a:r>
              <a:rPr lang="en-US" altLang="ko-KR" sz="2000" dirty="0"/>
              <a:t>“… program termination and/or corrupted data”</a:t>
            </a:r>
          </a:p>
          <a:p>
            <a:r>
              <a:rPr lang="en-US" altLang="ko-KR" sz="2400" dirty="0"/>
              <a:t>How might you catch violations?</a:t>
            </a:r>
          </a:p>
          <a:p>
            <a:pPr lvl="1"/>
            <a:r>
              <a:rPr lang="en-US" altLang="ko-KR" sz="2000" dirty="0"/>
              <a:t>Place guard values at top and bottom of each stack</a:t>
            </a:r>
          </a:p>
          <a:p>
            <a:pPr lvl="1"/>
            <a:r>
              <a:rPr lang="en-US" altLang="ko-KR" sz="2000" dirty="0"/>
              <a:t>Check values on every context switch</a:t>
            </a:r>
          </a:p>
          <a:p>
            <a:pPr lvl="1"/>
            <a:endParaRPr lang="en-US" altLang="ko-KR" sz="20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153585" y="2768786"/>
            <a:ext cx="1676828" cy="3403414"/>
            <a:chOff x="3648" y="1008"/>
            <a:chExt cx="1348" cy="2736"/>
          </a:xfrm>
        </p:grpSpPr>
        <p:grpSp>
          <p:nvGrpSpPr>
            <p:cNvPr id="34821" name="Group 16"/>
            <p:cNvGrpSpPr>
              <a:grpSpLocks/>
            </p:cNvGrpSpPr>
            <p:nvPr/>
          </p:nvGrpSpPr>
          <p:grpSpPr bwMode="auto">
            <a:xfrm>
              <a:off x="3648" y="1008"/>
              <a:ext cx="1056" cy="2736"/>
              <a:chOff x="3648" y="1008"/>
              <a:chExt cx="1056" cy="2736"/>
            </a:xfrm>
          </p:grpSpPr>
          <p:sp>
            <p:nvSpPr>
              <p:cNvPr id="34823" name="Rectangle 4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2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56" cy="33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Code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056" cy="288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dirty="0"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Global Data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056" cy="48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Heap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33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Stack 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056" cy="432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Stack 2</a:t>
                </a:r>
              </a:p>
            </p:txBody>
          </p:sp>
          <p:sp>
            <p:nvSpPr>
              <p:cNvPr id="34829" name="Line 12"/>
              <p:cNvSpPr>
                <a:spLocks noChangeShapeType="1"/>
              </p:cNvSpPr>
              <p:nvPr/>
            </p:nvSpPr>
            <p:spPr bwMode="auto">
              <a:xfrm>
                <a:off x="4176" y="134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176" y="216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 flipV="1">
                <a:off x="4176" y="245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endParaRPr>
              </a:p>
            </p:txBody>
          </p:sp>
        </p:grpSp>
        <p:sp>
          <p:nvSpPr>
            <p:cNvPr id="34822" name="Text Box 15"/>
            <p:cNvSpPr txBox="1">
              <a:spLocks noChangeArrowheads="1"/>
            </p:cNvSpPr>
            <p:nvPr/>
          </p:nvSpPr>
          <p:spPr bwMode="auto">
            <a:xfrm rot="5400000">
              <a:off x="4342" y="2226"/>
              <a:ext cx="105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altLang="ko-KR" b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7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 Thread Descriptor </a:t>
            </a:r>
            <a:br>
              <a:rPr lang="en-US" altLang="ko-KR" dirty="0"/>
            </a:br>
            <a:r>
              <a:rPr lang="en-US" altLang="ko-KR" dirty="0"/>
              <a:t>(Kernel Supported Threads)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Each thread has </a:t>
            </a:r>
            <a:r>
              <a:rPr lang="en-US" altLang="ko-KR" dirty="0">
                <a:solidFill>
                  <a:srgbClr val="FF0000"/>
                </a:solidFill>
              </a:rPr>
              <a:t>Thread Control Block (TCB)</a:t>
            </a:r>
          </a:p>
          <a:p>
            <a:pPr lvl="1"/>
            <a:r>
              <a:rPr lang="en-US" altLang="ko-KR" dirty="0"/>
              <a:t>Execution State</a:t>
            </a:r>
          </a:p>
          <a:p>
            <a:pPr lvl="2"/>
            <a:r>
              <a:rPr lang="en-US" altLang="ko-KR" dirty="0"/>
              <a:t>CPU registers, program counter (PC), pointer to stack (SP)</a:t>
            </a:r>
          </a:p>
          <a:p>
            <a:pPr lvl="1"/>
            <a:r>
              <a:rPr lang="en-US" altLang="ko-KR" dirty="0"/>
              <a:t>Scheduling info</a:t>
            </a:r>
          </a:p>
          <a:p>
            <a:pPr lvl="2"/>
            <a:r>
              <a:rPr lang="en-US" altLang="ko-KR" dirty="0"/>
              <a:t>State, priority, CPU time</a:t>
            </a:r>
          </a:p>
          <a:p>
            <a:pPr lvl="1"/>
            <a:r>
              <a:rPr lang="en-US" altLang="ko-KR" dirty="0"/>
              <a:t>Various pointers (for implementing scheduling queues)</a:t>
            </a:r>
          </a:p>
          <a:p>
            <a:pPr lvl="1"/>
            <a:r>
              <a:rPr lang="en-US" altLang="ko-KR" dirty="0"/>
              <a:t>Pointer to enclosing process (PCB) – user threads</a:t>
            </a:r>
          </a:p>
          <a:p>
            <a:pPr lvl="1"/>
            <a:r>
              <a:rPr lang="mr-IN" altLang="ko-KR" dirty="0"/>
              <a:t>…</a:t>
            </a:r>
            <a:r>
              <a:rPr lang="en-US" altLang="ko-KR" dirty="0"/>
              <a:t> (add stuff as you find a need)</a:t>
            </a:r>
          </a:p>
          <a:p>
            <a:r>
              <a:rPr lang="en-US" altLang="ko-KR" dirty="0"/>
              <a:t>OS Keeps track of  TCBs in “kernel memory”</a:t>
            </a:r>
          </a:p>
          <a:p>
            <a:pPr lvl="1"/>
            <a:r>
              <a:rPr lang="en-US" altLang="ko-KR" dirty="0"/>
              <a:t>In array, or linked list, or …</a:t>
            </a:r>
          </a:p>
        </p:txBody>
      </p:sp>
    </p:spTree>
    <p:extLst>
      <p:ext uri="{BB962C8B-B14F-4D97-AF65-F5344CB8AC3E}">
        <p14:creationId xmlns:p14="http://schemas.microsoft.com/office/powerpoint/2010/main" val="15751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Thread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>
                <a:latin typeface="Ubuntu Mono" panose="020B0509030602030204" pitchFamily="49" charset="0"/>
              </a:rPr>
              <a:t>thread_create</a:t>
            </a:r>
            <a:r>
              <a:rPr lang="en-US" sz="2200" dirty="0">
                <a:latin typeface="Ubuntu Mono" panose="020B0509030602030204" pitchFamily="49" charset="0"/>
              </a:rPr>
              <a:t>(thread*, </a:t>
            </a:r>
            <a:r>
              <a:rPr lang="en-US" sz="2200" dirty="0" err="1">
                <a:latin typeface="Ubuntu Mono" panose="020B0509030602030204" pitchFamily="49" charset="0"/>
              </a:rPr>
              <a:t>func</a:t>
            </a:r>
            <a:r>
              <a:rPr lang="en-US" sz="2200" dirty="0">
                <a:latin typeface="Ubuntu Mono" panose="020B0509030602030204" pitchFamily="49" charset="0"/>
              </a:rPr>
              <a:t>*, </a:t>
            </a:r>
            <a:r>
              <a:rPr lang="en-US" sz="2200" dirty="0" err="1">
                <a:latin typeface="Ubuntu Mono" panose="020B0509030602030204" pitchFamily="49" charset="0"/>
              </a:rPr>
              <a:t>args</a:t>
            </a:r>
            <a:r>
              <a:rPr lang="en-US" sz="2200" dirty="0">
                <a:latin typeface="Ubuntu Mono" panose="020B0509030602030204" pitchFamily="49" charset="0"/>
              </a:rPr>
              <a:t>*)</a:t>
            </a:r>
          </a:p>
          <a:p>
            <a:pPr lvl="1"/>
            <a:r>
              <a:rPr lang="en-US" sz="2000" dirty="0"/>
              <a:t>Create new thread to run </a:t>
            </a:r>
            <a:r>
              <a:rPr lang="en-US" sz="1800" dirty="0" err="1">
                <a:latin typeface="Ubuntu Mono" panose="020B0509030602030204" pitchFamily="49" charset="0"/>
              </a:rPr>
              <a:t>func</a:t>
            </a:r>
            <a:r>
              <a:rPr lang="en-US" sz="1800" dirty="0">
                <a:latin typeface="Ubuntu Mono" panose="020B0509030602030204" pitchFamily="49" charset="0"/>
              </a:rPr>
              <a:t>(</a:t>
            </a:r>
            <a:r>
              <a:rPr lang="en-US" sz="1800" dirty="0" err="1">
                <a:latin typeface="Ubuntu Mono" panose="020B0509030602030204" pitchFamily="49" charset="0"/>
              </a:rPr>
              <a:t>args</a:t>
            </a:r>
            <a:r>
              <a:rPr lang="en-US" sz="1800" dirty="0">
                <a:latin typeface="Ubuntu Mono" panose="020B0509030602030204" pitchFamily="49" charset="0"/>
              </a:rPr>
              <a:t>)</a:t>
            </a:r>
          </a:p>
          <a:p>
            <a:r>
              <a:rPr lang="en-US" sz="2200" dirty="0" err="1">
                <a:latin typeface="Ubuntu Mono" panose="020B0509030602030204" pitchFamily="49" charset="0"/>
              </a:rPr>
              <a:t>thread_yield</a:t>
            </a:r>
            <a:r>
              <a:rPr lang="en-US" sz="2200" dirty="0">
                <a:latin typeface="Ubuntu Mono" panose="020B0509030602030204" pitchFamily="49" charset="0"/>
              </a:rPr>
              <a:t>()</a:t>
            </a:r>
          </a:p>
          <a:p>
            <a:pPr lvl="1"/>
            <a:r>
              <a:rPr lang="en-US" sz="2000" dirty="0"/>
              <a:t>Relinquish processor voluntarily</a:t>
            </a:r>
          </a:p>
          <a:p>
            <a:r>
              <a:rPr lang="en-US" sz="2200" dirty="0" err="1">
                <a:latin typeface="Ubuntu Mono" panose="020B0509030602030204" pitchFamily="49" charset="0"/>
              </a:rPr>
              <a:t>thread_join</a:t>
            </a:r>
            <a:r>
              <a:rPr lang="en-US" sz="2200" dirty="0">
                <a:latin typeface="Ubuntu Mono" panose="020B0509030602030204" pitchFamily="49" charset="0"/>
              </a:rPr>
              <a:t>(thread)</a:t>
            </a:r>
          </a:p>
          <a:p>
            <a:pPr lvl="1"/>
            <a:r>
              <a:rPr lang="en-US" sz="2000" dirty="0"/>
              <a:t>In parent, wait for the thread to exit, then return</a:t>
            </a:r>
          </a:p>
          <a:p>
            <a:r>
              <a:rPr lang="en-US" sz="2200" dirty="0" err="1">
                <a:latin typeface="Ubuntu Mono" panose="020B0509030602030204" pitchFamily="49" charset="0"/>
              </a:rPr>
              <a:t>thread_exit</a:t>
            </a:r>
            <a:r>
              <a:rPr lang="en-US" sz="2200" dirty="0">
                <a:latin typeface="Ubuntu Mono" panose="020B0509030602030204" pitchFamily="49" charset="0"/>
              </a:rPr>
              <a:t>()</a:t>
            </a:r>
          </a:p>
          <a:p>
            <a:pPr lvl="1"/>
            <a:r>
              <a:rPr lang="en-US" sz="2000" dirty="0"/>
              <a:t>Quit thread and clean up, wake up joiner if any</a:t>
            </a:r>
          </a:p>
          <a:p>
            <a:endParaRPr lang="en-US" sz="2400" dirty="0"/>
          </a:p>
          <a:p>
            <a:r>
              <a:rPr lang="en-US" sz="2000" dirty="0" err="1">
                <a:latin typeface="Ubuntu Mono" panose="020B0509030602030204" pitchFamily="49" charset="0"/>
              </a:rPr>
              <a:t>pThreads</a:t>
            </a:r>
            <a:r>
              <a:rPr lang="en-US" sz="2400" dirty="0"/>
              <a:t>: POSIX standard for thread programming</a:t>
            </a:r>
            <a:br>
              <a:rPr lang="en-US" sz="2400" dirty="0"/>
            </a:br>
            <a:r>
              <a:rPr lang="en-US" sz="2000" dirty="0">
                <a:solidFill>
                  <a:srgbClr val="002060"/>
                </a:solidFill>
              </a:rPr>
              <a:t>[POSIX.1c, Threads extensions (IEEE Std 1003.1c-1995)]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65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Lifecycle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F3B9AF-53BC-3C4E-9398-196EDEEC2710}"/>
              </a:ext>
            </a:extLst>
          </p:cNvPr>
          <p:cNvGrpSpPr/>
          <p:nvPr/>
        </p:nvGrpSpPr>
        <p:grpSpPr>
          <a:xfrm>
            <a:off x="541584" y="2680481"/>
            <a:ext cx="1000195" cy="1000195"/>
            <a:chOff x="541584" y="2680481"/>
            <a:chExt cx="1000195" cy="10001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AE02728-E5D3-CE47-A1DA-BF5F8AE67521}"/>
                </a:ext>
              </a:extLst>
            </p:cNvPr>
            <p:cNvSpPr/>
            <p:nvPr/>
          </p:nvSpPr>
          <p:spPr>
            <a:xfrm>
              <a:off x="541584" y="2680481"/>
              <a:ext cx="1000195" cy="100019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5C0884-FF7B-1140-A597-8D1662E07EF5}"/>
                </a:ext>
              </a:extLst>
            </p:cNvPr>
            <p:cNvSpPr txBox="1"/>
            <p:nvPr/>
          </p:nvSpPr>
          <p:spPr>
            <a:xfrm>
              <a:off x="818953" y="2955571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Init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28AF625-1CB9-4749-B1EB-0D85D1D74A94}"/>
              </a:ext>
            </a:extLst>
          </p:cNvPr>
          <p:cNvGrpSpPr/>
          <p:nvPr/>
        </p:nvGrpSpPr>
        <p:grpSpPr>
          <a:xfrm>
            <a:off x="2902203" y="2680481"/>
            <a:ext cx="1000195" cy="1000195"/>
            <a:chOff x="2902203" y="2680481"/>
            <a:chExt cx="1000195" cy="10001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648479-2638-C44E-8F48-5BDAE5DEB771}"/>
                </a:ext>
              </a:extLst>
            </p:cNvPr>
            <p:cNvSpPr/>
            <p:nvPr/>
          </p:nvSpPr>
          <p:spPr>
            <a:xfrm>
              <a:off x="2902203" y="2680481"/>
              <a:ext cx="1000195" cy="100019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FF7F6B-D981-5944-9862-ABCA2999C17E}"/>
                </a:ext>
              </a:extLst>
            </p:cNvPr>
            <p:cNvSpPr txBox="1"/>
            <p:nvPr/>
          </p:nvSpPr>
          <p:spPr>
            <a:xfrm>
              <a:off x="3023030" y="296588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Ready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2B31C5-DECF-F14F-91DF-6EF7021CECD5}"/>
              </a:ext>
            </a:extLst>
          </p:cNvPr>
          <p:cNvGrpSpPr/>
          <p:nvPr/>
        </p:nvGrpSpPr>
        <p:grpSpPr>
          <a:xfrm>
            <a:off x="5262822" y="2640140"/>
            <a:ext cx="1000195" cy="1000195"/>
            <a:chOff x="5262822" y="2640140"/>
            <a:chExt cx="1000195" cy="100019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9A951BE-DC0E-434E-887D-502C4E3D776B}"/>
                </a:ext>
              </a:extLst>
            </p:cNvPr>
            <p:cNvSpPr/>
            <p:nvPr/>
          </p:nvSpPr>
          <p:spPr>
            <a:xfrm>
              <a:off x="5262822" y="2640140"/>
              <a:ext cx="1000195" cy="100019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9BCB9D-1D1D-4244-BDA0-ED85275378C1}"/>
                </a:ext>
              </a:extLst>
            </p:cNvPr>
            <p:cNvSpPr txBox="1"/>
            <p:nvPr/>
          </p:nvSpPr>
          <p:spPr>
            <a:xfrm>
              <a:off x="5308227" y="2955571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Running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A69059-48D8-C542-B4CA-214B4ABFCA33}"/>
              </a:ext>
            </a:extLst>
          </p:cNvPr>
          <p:cNvGrpSpPr/>
          <p:nvPr/>
        </p:nvGrpSpPr>
        <p:grpSpPr>
          <a:xfrm>
            <a:off x="7623441" y="2640140"/>
            <a:ext cx="1000195" cy="1000195"/>
            <a:chOff x="7623441" y="2640140"/>
            <a:chExt cx="1000195" cy="10001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708EF7-A891-6747-ACAD-5089715FE117}"/>
                </a:ext>
              </a:extLst>
            </p:cNvPr>
            <p:cNvSpPr/>
            <p:nvPr/>
          </p:nvSpPr>
          <p:spPr>
            <a:xfrm>
              <a:off x="7623441" y="2640140"/>
              <a:ext cx="1000195" cy="10001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D390E2-26DF-0E44-90B0-C7CB4F913F6A}"/>
                </a:ext>
              </a:extLst>
            </p:cNvPr>
            <p:cNvSpPr txBox="1"/>
            <p:nvPr/>
          </p:nvSpPr>
          <p:spPr>
            <a:xfrm>
              <a:off x="7668926" y="2962299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Finished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B8244B-670D-7D43-BABF-07F47417B2FF}"/>
              </a:ext>
            </a:extLst>
          </p:cNvPr>
          <p:cNvGrpSpPr/>
          <p:nvPr/>
        </p:nvGrpSpPr>
        <p:grpSpPr>
          <a:xfrm>
            <a:off x="4070512" y="4866965"/>
            <a:ext cx="1000195" cy="1000195"/>
            <a:chOff x="4070512" y="4866965"/>
            <a:chExt cx="1000195" cy="100019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37A326-0376-114B-97CE-5B780C9ABE9B}"/>
                </a:ext>
              </a:extLst>
            </p:cNvPr>
            <p:cNvSpPr/>
            <p:nvPr/>
          </p:nvSpPr>
          <p:spPr>
            <a:xfrm>
              <a:off x="4070512" y="4866965"/>
              <a:ext cx="1000195" cy="10001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C5EF66-73FC-514E-8993-2406FDD60599}"/>
                </a:ext>
              </a:extLst>
            </p:cNvPr>
            <p:cNvSpPr txBox="1"/>
            <p:nvPr/>
          </p:nvSpPr>
          <p:spPr>
            <a:xfrm>
              <a:off x="4131048" y="5158332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Waiting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4EC898-6B59-FB4E-9CA0-BBC85055EDDA}"/>
              </a:ext>
            </a:extLst>
          </p:cNvPr>
          <p:cNvCxnSpPr/>
          <p:nvPr/>
        </p:nvCxnSpPr>
        <p:spPr>
          <a:xfrm>
            <a:off x="3914461" y="3084867"/>
            <a:ext cx="136042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A6D1E6-AE68-164C-B7E8-123347D49A80}"/>
              </a:ext>
            </a:extLst>
          </p:cNvPr>
          <p:cNvGrpSpPr/>
          <p:nvPr/>
        </p:nvGrpSpPr>
        <p:grpSpPr>
          <a:xfrm>
            <a:off x="1456397" y="2844117"/>
            <a:ext cx="1531188" cy="658753"/>
            <a:chOff x="1456397" y="2844117"/>
            <a:chExt cx="1531188" cy="65875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6C03CC-2659-EA48-A1B8-11402A4C3A0F}"/>
                </a:ext>
              </a:extLst>
            </p:cNvPr>
            <p:cNvCxnSpPr>
              <a:stCxn id="3" idx="6"/>
              <a:endCxn id="6" idx="2"/>
            </p:cNvCxnSpPr>
            <p:nvPr/>
          </p:nvCxnSpPr>
          <p:spPr>
            <a:xfrm>
              <a:off x="1541779" y="3180579"/>
              <a:ext cx="13604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776D21-7010-7B4D-BBFC-3ECD327309DA}"/>
                </a:ext>
              </a:extLst>
            </p:cNvPr>
            <p:cNvSpPr txBox="1"/>
            <p:nvPr/>
          </p:nvSpPr>
          <p:spPr>
            <a:xfrm>
              <a:off x="1456397" y="3195093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Ubuntu Mono" panose="020B0509030602030204" pitchFamily="49" charset="0"/>
                </a:rPr>
                <a:t>thread_create</a:t>
              </a:r>
              <a:r>
                <a:rPr lang="en-US" sz="1400" dirty="0">
                  <a:latin typeface="Ubuntu Mono" panose="020B0509030602030204" pitchFamily="49" charset="0"/>
                </a:rPr>
                <a:t>()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149A55-AD80-6A42-B44F-B9125112CCAF}"/>
                </a:ext>
              </a:extLst>
            </p:cNvPr>
            <p:cNvSpPr txBox="1"/>
            <p:nvPr/>
          </p:nvSpPr>
          <p:spPr>
            <a:xfrm>
              <a:off x="1539063" y="2844117"/>
              <a:ext cx="13580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Thread Creation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13AA38-5A7B-324B-A783-11EDCA410C28}"/>
              </a:ext>
            </a:extLst>
          </p:cNvPr>
          <p:cNvGrpSpPr/>
          <p:nvPr/>
        </p:nvGrpSpPr>
        <p:grpSpPr>
          <a:xfrm>
            <a:off x="3707385" y="3269027"/>
            <a:ext cx="1805623" cy="937682"/>
            <a:chOff x="3707385" y="3269027"/>
            <a:chExt cx="1805623" cy="93768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C84D36F-4AC3-3F4E-B6C9-2F2C03913E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3749" y="3269027"/>
              <a:ext cx="13604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9C2B14-266D-1745-9FE5-A711119E1697}"/>
                </a:ext>
              </a:extLst>
            </p:cNvPr>
            <p:cNvSpPr txBox="1"/>
            <p:nvPr/>
          </p:nvSpPr>
          <p:spPr>
            <a:xfrm>
              <a:off x="3938999" y="3898932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Ubuntu Mono" panose="020B0509030602030204" pitchFamily="49" charset="0"/>
                </a:rPr>
                <a:t>thread_yield</a:t>
              </a:r>
              <a:r>
                <a:rPr lang="en-US" sz="1400" dirty="0">
                  <a:latin typeface="Ubuntu Mono" panose="020B0509030602030204" pitchFamily="49" charset="0"/>
                </a:rPr>
                <a:t>()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F7C138-61BD-CE44-865C-5CF17A2A8B7A}"/>
                </a:ext>
              </a:extLst>
            </p:cNvPr>
            <p:cNvSpPr txBox="1"/>
            <p:nvPr/>
          </p:nvSpPr>
          <p:spPr>
            <a:xfrm>
              <a:off x="3707385" y="3449902"/>
              <a:ext cx="1805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Thread Yield/Scheduler</a:t>
              </a:r>
              <a:b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Suspends Thread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EB7139-CEC7-6D4F-A8D5-145B9EE053A2}"/>
              </a:ext>
            </a:extLst>
          </p:cNvPr>
          <p:cNvSpPr txBox="1"/>
          <p:nvPr/>
        </p:nvSpPr>
        <p:spPr>
          <a:xfrm>
            <a:off x="3911983" y="2519686"/>
            <a:ext cx="1344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Scheduler</a:t>
            </a:r>
            <a:b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Resumes Thread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51034C1-C519-EB4C-B43A-35E226576C69}"/>
              </a:ext>
            </a:extLst>
          </p:cNvPr>
          <p:cNvGrpSpPr/>
          <p:nvPr/>
        </p:nvGrpSpPr>
        <p:grpSpPr>
          <a:xfrm>
            <a:off x="6263017" y="2801682"/>
            <a:ext cx="1367829" cy="665092"/>
            <a:chOff x="6263017" y="2801682"/>
            <a:chExt cx="1367829" cy="66509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36CDA13-CDE4-7246-883B-6C863C6BA5DB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6263017" y="3140238"/>
              <a:ext cx="13604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969304-BBE5-D44B-8FEA-55EB970BFF83}"/>
                </a:ext>
              </a:extLst>
            </p:cNvPr>
            <p:cNvSpPr txBox="1"/>
            <p:nvPr/>
          </p:nvSpPr>
          <p:spPr>
            <a:xfrm>
              <a:off x="6279194" y="3158997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Ubuntu Mono" panose="020B0509030602030204" pitchFamily="49" charset="0"/>
                </a:rPr>
                <a:t>thread_exit</a:t>
              </a:r>
              <a:r>
                <a:rPr lang="en-US" sz="1400" dirty="0">
                  <a:latin typeface="Ubuntu Mono" panose="020B0509030602030204" pitchFamily="49" charset="0"/>
                </a:rPr>
                <a:t>()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692439-195E-D94D-A0ED-BEF3DEB710B5}"/>
                </a:ext>
              </a:extLst>
            </p:cNvPr>
            <p:cNvSpPr txBox="1"/>
            <p:nvPr/>
          </p:nvSpPr>
          <p:spPr>
            <a:xfrm>
              <a:off x="6442130" y="2801682"/>
              <a:ext cx="1002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Thread Exit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29FCB8-E7D4-E44F-A0C4-B096E7435CEA}"/>
              </a:ext>
            </a:extLst>
          </p:cNvPr>
          <p:cNvGrpSpPr/>
          <p:nvPr/>
        </p:nvGrpSpPr>
        <p:grpSpPr>
          <a:xfrm>
            <a:off x="5077353" y="3681665"/>
            <a:ext cx="2515252" cy="1756610"/>
            <a:chOff x="5077353" y="3681665"/>
            <a:chExt cx="2515252" cy="1756610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3A34D96-4A07-5D45-ADDE-4B0C49C17B7A}"/>
                </a:ext>
              </a:extLst>
            </p:cNvPr>
            <p:cNvSpPr/>
            <p:nvPr/>
          </p:nvSpPr>
          <p:spPr>
            <a:xfrm>
              <a:off x="5077353" y="3681665"/>
              <a:ext cx="697831" cy="1756610"/>
            </a:xfrm>
            <a:custGeom>
              <a:avLst/>
              <a:gdLst>
                <a:gd name="connsiteX0" fmla="*/ 697831 w 697831"/>
                <a:gd name="connsiteY0" fmla="*/ 0 h 1756610"/>
                <a:gd name="connsiteX1" fmla="*/ 565484 w 697831"/>
                <a:gd name="connsiteY1" fmla="*/ 1383631 h 1756610"/>
                <a:gd name="connsiteX2" fmla="*/ 0 w 697831"/>
                <a:gd name="connsiteY2" fmla="*/ 1756610 h 175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7831" h="1756610">
                  <a:moveTo>
                    <a:pt x="697831" y="0"/>
                  </a:moveTo>
                  <a:cubicBezTo>
                    <a:pt x="689810" y="545431"/>
                    <a:pt x="681789" y="1090863"/>
                    <a:pt x="565484" y="1383631"/>
                  </a:cubicBezTo>
                  <a:cubicBezTo>
                    <a:pt x="449179" y="1676399"/>
                    <a:pt x="224589" y="1716504"/>
                    <a:pt x="0" y="175661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6BE8F4-66D2-9743-BDD8-B8E59E485BFB}"/>
                </a:ext>
              </a:extLst>
            </p:cNvPr>
            <p:cNvSpPr txBox="1"/>
            <p:nvPr/>
          </p:nvSpPr>
          <p:spPr>
            <a:xfrm>
              <a:off x="5766304" y="4394239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Ubuntu Mono" panose="020B0509030602030204" pitchFamily="49" charset="0"/>
                </a:rPr>
                <a:t>thread_join</a:t>
              </a:r>
              <a:r>
                <a:rPr lang="en-US" sz="1400" dirty="0">
                  <a:latin typeface="Ubuntu Mono" panose="020B0509030602030204" pitchFamily="49" charset="0"/>
                </a:rPr>
                <a:t>()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180B21-888D-B447-89FE-69E3F47D3A75}"/>
                </a:ext>
              </a:extLst>
            </p:cNvPr>
            <p:cNvSpPr txBox="1"/>
            <p:nvPr/>
          </p:nvSpPr>
          <p:spPr>
            <a:xfrm>
              <a:off x="5775184" y="4125626"/>
              <a:ext cx="1817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Thread Waits for Event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8DF1E8-6C25-2042-A499-1BD979B22B96}"/>
              </a:ext>
            </a:extLst>
          </p:cNvPr>
          <p:cNvGrpSpPr/>
          <p:nvPr/>
        </p:nvGrpSpPr>
        <p:grpSpPr>
          <a:xfrm>
            <a:off x="1544276" y="3675945"/>
            <a:ext cx="2515252" cy="1756610"/>
            <a:chOff x="1544276" y="3675945"/>
            <a:chExt cx="2515252" cy="1756610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7ABEF5B-6202-A74D-BF62-7920576EFAC4}"/>
                </a:ext>
              </a:extLst>
            </p:cNvPr>
            <p:cNvSpPr/>
            <p:nvPr/>
          </p:nvSpPr>
          <p:spPr>
            <a:xfrm flipH="1">
              <a:off x="3361697" y="3675945"/>
              <a:ext cx="697831" cy="1756610"/>
            </a:xfrm>
            <a:custGeom>
              <a:avLst/>
              <a:gdLst>
                <a:gd name="connsiteX0" fmla="*/ 697831 w 697831"/>
                <a:gd name="connsiteY0" fmla="*/ 0 h 1756610"/>
                <a:gd name="connsiteX1" fmla="*/ 565484 w 697831"/>
                <a:gd name="connsiteY1" fmla="*/ 1383631 h 1756610"/>
                <a:gd name="connsiteX2" fmla="*/ 0 w 697831"/>
                <a:gd name="connsiteY2" fmla="*/ 1756610 h 175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7831" h="1756610">
                  <a:moveTo>
                    <a:pt x="697831" y="0"/>
                  </a:moveTo>
                  <a:cubicBezTo>
                    <a:pt x="689810" y="545431"/>
                    <a:pt x="681789" y="1090863"/>
                    <a:pt x="565484" y="1383631"/>
                  </a:cubicBezTo>
                  <a:cubicBezTo>
                    <a:pt x="449179" y="1676399"/>
                    <a:pt x="224589" y="1716504"/>
                    <a:pt x="0" y="175661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AD6D78-B692-4E45-9968-4F4C2FCE98ED}"/>
                </a:ext>
              </a:extLst>
            </p:cNvPr>
            <p:cNvSpPr txBox="1"/>
            <p:nvPr/>
          </p:nvSpPr>
          <p:spPr>
            <a:xfrm>
              <a:off x="1833886" y="4388788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err="1">
                  <a:latin typeface="Ubuntu Mono" panose="020B0509030602030204" pitchFamily="49" charset="0"/>
                </a:rPr>
                <a:t>thread_signal</a:t>
              </a:r>
              <a:r>
                <a:rPr lang="en-US" sz="1400" dirty="0">
                  <a:latin typeface="Ubuntu Mono" panose="020B0509030602030204" pitchFamily="49" charset="0"/>
                </a:rPr>
                <a:t>()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0A0A67-6769-9C4A-89A9-6B7B7516F8D4}"/>
                </a:ext>
              </a:extLst>
            </p:cNvPr>
            <p:cNvSpPr txBox="1"/>
            <p:nvPr/>
          </p:nvSpPr>
          <p:spPr>
            <a:xfrm>
              <a:off x="1544276" y="4120175"/>
              <a:ext cx="1817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Thread Waits for 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6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C38546-BB2D-AA45-9C83-0AAC7370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DB162D-CE72-AD41-882E-4FF8822C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59121"/>
            <a:ext cx="7886700" cy="986154"/>
          </a:xfrm>
        </p:spPr>
        <p:txBody>
          <a:bodyPr/>
          <a:lstStyle/>
          <a:p>
            <a:r>
              <a:rPr lang="en-US" sz="2000" dirty="0"/>
              <a:t>Will be available until the end of term</a:t>
            </a:r>
          </a:p>
          <a:p>
            <a:r>
              <a:rPr lang="en-US" sz="2000" dirty="0"/>
              <a:t>Will be checked regularly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2CEB0-440E-C74B-8CDA-CBCE2BC275B6}"/>
              </a:ext>
            </a:extLst>
          </p:cNvPr>
          <p:cNvSpPr/>
          <p:nvPr/>
        </p:nvSpPr>
        <p:spPr>
          <a:xfrm>
            <a:off x="2098470" y="4221364"/>
            <a:ext cx="4947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https://</a:t>
            </a:r>
            <a:r>
              <a:rPr lang="en-US" sz="2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forms.gle</a:t>
            </a: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/L6oS18zZApNF3ERb8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E622F48-43A0-3A4C-8AB2-9ED889A2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444" y="1849408"/>
            <a:ext cx="1721111" cy="17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Use of Threads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dirty="0"/>
              <a:t>Rewrite program with threads (</a:t>
            </a:r>
            <a:r>
              <a:rPr lang="en-US" altLang="ko-KR" sz="2000" i="1" dirty="0">
                <a:solidFill>
                  <a:srgbClr val="0070C0"/>
                </a:solidFill>
              </a:rPr>
              <a:t>loose syntax</a:t>
            </a:r>
            <a:r>
              <a:rPr lang="en-US" altLang="ko-KR" sz="2000" dirty="0"/>
              <a:t>)</a:t>
            </a:r>
          </a:p>
          <a:p>
            <a:pPr lvl="1"/>
            <a:endParaRPr lang="en-US" altLang="ko-KR" sz="1200" dirty="0">
              <a:latin typeface="Ubuntu Mono" panose="020B0509030602030204" pitchFamily="49" charset="0"/>
            </a:endParaRP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	main() {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	    </a:t>
            </a:r>
            <a:r>
              <a:rPr lang="en-US" altLang="ko-KR" sz="1600" dirty="0" err="1">
                <a:solidFill>
                  <a:srgbClr val="FF0000"/>
                </a:solidFill>
                <a:latin typeface="Ubuntu Mono" panose="020B0509030602030204" pitchFamily="49" charset="0"/>
              </a:rPr>
              <a:t>thread_t</a:t>
            </a:r>
            <a:r>
              <a:rPr lang="en-US" altLang="ko-KR" sz="1600" dirty="0">
                <a:solidFill>
                  <a:srgbClr val="FF0000"/>
                </a:solidFill>
                <a:latin typeface="Ubuntu Mono" panose="020B0509030602030204" pitchFamily="49" charset="0"/>
              </a:rPr>
              <a:t> </a:t>
            </a:r>
            <a:r>
              <a:rPr lang="en-US" altLang="ko-KR" sz="1600" dirty="0">
                <a:latin typeface="Ubuntu Mono" panose="020B0509030602030204" pitchFamily="49" charset="0"/>
              </a:rPr>
              <a:t>threads[2];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	    </a:t>
            </a:r>
            <a:r>
              <a:rPr lang="en-US" altLang="ko-KR" sz="1600" dirty="0" err="1">
                <a:solidFill>
                  <a:srgbClr val="FF0000"/>
                </a:solidFill>
                <a:latin typeface="Ubuntu Mono" panose="020B0509030602030204" pitchFamily="49" charset="0"/>
              </a:rPr>
              <a:t>thread_create</a:t>
            </a:r>
            <a:r>
              <a:rPr lang="en-US" altLang="ko-KR" sz="1600" dirty="0">
                <a:latin typeface="Ubuntu Mono" panose="020B0509030602030204" pitchFamily="49" charset="0"/>
              </a:rPr>
              <a:t>(&amp;threads[0], &amp;</a:t>
            </a:r>
            <a:r>
              <a:rPr lang="en-US" altLang="ko-KR" sz="1600" dirty="0" err="1">
                <a:latin typeface="Ubuntu Mono" panose="020B0509030602030204" pitchFamily="49" charset="0"/>
              </a:rPr>
              <a:t>ComputePI</a:t>
            </a:r>
            <a:r>
              <a:rPr lang="en-US" altLang="ko-KR" sz="1600" dirty="0">
                <a:latin typeface="Ubuntu Mono" panose="020B0509030602030204" pitchFamily="49" charset="0"/>
              </a:rPr>
              <a:t>, “</a:t>
            </a:r>
            <a:r>
              <a:rPr lang="en-US" altLang="ko-KR" sz="1600" dirty="0" err="1">
                <a:latin typeface="Ubuntu Mono" panose="020B0509030602030204" pitchFamily="49" charset="0"/>
              </a:rPr>
              <a:t>pi.txt</a:t>
            </a:r>
            <a:r>
              <a:rPr lang="en-US" altLang="ko-KR" sz="1600" dirty="0">
                <a:latin typeface="Ubuntu Mono" panose="020B0509030602030204" pitchFamily="49" charset="0"/>
              </a:rPr>
              <a:t>”);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	    </a:t>
            </a:r>
            <a:r>
              <a:rPr lang="en-US" altLang="ko-KR" sz="1600" dirty="0" err="1">
                <a:solidFill>
                  <a:srgbClr val="FF0000"/>
                </a:solidFill>
                <a:latin typeface="Ubuntu Mono" panose="020B0509030602030204" pitchFamily="49" charset="0"/>
              </a:rPr>
              <a:t>thread_create</a:t>
            </a:r>
            <a:r>
              <a:rPr lang="en-US" altLang="ko-KR" sz="1600" dirty="0">
                <a:latin typeface="Ubuntu Mono" panose="020B0509030602030204" pitchFamily="49" charset="0"/>
              </a:rPr>
              <a:t>(&amp;threads[1], &amp;</a:t>
            </a:r>
            <a:r>
              <a:rPr lang="en-US" altLang="ko-KR" sz="1600" dirty="0" err="1">
                <a:latin typeface="Ubuntu Mono" panose="020B0509030602030204" pitchFamily="49" charset="0"/>
              </a:rPr>
              <a:t>PrintClassList</a:t>
            </a:r>
            <a:r>
              <a:rPr lang="en-US" altLang="ko-KR" sz="1600" dirty="0">
                <a:latin typeface="Ubuntu Mono" panose="020B0509030602030204" pitchFamily="49" charset="0"/>
              </a:rPr>
              <a:t>, “</a:t>
            </a:r>
            <a:r>
              <a:rPr lang="en-US" altLang="ko-KR" sz="1600" dirty="0" err="1">
                <a:latin typeface="Ubuntu Mono" panose="020B0509030602030204" pitchFamily="49" charset="0"/>
              </a:rPr>
              <a:t>class.txt</a:t>
            </a:r>
            <a:r>
              <a:rPr lang="en-US" altLang="ko-KR" sz="1600" dirty="0">
                <a:latin typeface="Ubuntu Mono" panose="020B0509030602030204" pitchFamily="49" charset="0"/>
              </a:rPr>
              <a:t>”);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	}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	</a:t>
            </a:r>
            <a:endParaRPr lang="en-US" altLang="ko-KR" sz="2000" dirty="0"/>
          </a:p>
          <a:p>
            <a:r>
              <a:rPr lang="en-US" altLang="ko-KR" sz="2000" dirty="0"/>
              <a:t>What does </a:t>
            </a:r>
            <a:r>
              <a:rPr lang="en-US" altLang="ko-KR" sz="1800" dirty="0" err="1">
                <a:latin typeface="Ubuntu Mono" panose="020B0509030602030204" pitchFamily="49" charset="0"/>
              </a:rPr>
              <a:t>thread_create</a:t>
            </a:r>
            <a:r>
              <a:rPr lang="en-US" altLang="ko-KR" sz="2000" dirty="0"/>
              <a:t> do?</a:t>
            </a:r>
          </a:p>
          <a:p>
            <a:pPr lvl="1"/>
            <a:r>
              <a:rPr lang="en-US" altLang="ko-KR" sz="1800" dirty="0"/>
              <a:t>Creates independent thread</a:t>
            </a:r>
          </a:p>
          <a:p>
            <a:pPr lvl="1"/>
            <a:r>
              <a:rPr lang="en-US" altLang="ko-KR" sz="1800" dirty="0"/>
              <a:t>Behaves as if there are two separate CPUs</a:t>
            </a:r>
          </a:p>
          <a:p>
            <a:pPr lvl="1"/>
            <a:endParaRPr lang="en-US" altLang="ko-KR" sz="18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8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ea typeface="Gulim" panose="020B0600000101010101" pitchFamily="34" charset="-127"/>
              </a:rPr>
              <a:t>Conceptually</a:t>
            </a:r>
            <a:r>
              <a:rPr lang="en-US" altLang="ko-KR" sz="2000" dirty="0">
                <a:ea typeface="Gulim" panose="020B0600000101010101" pitchFamily="34" charset="-127"/>
              </a:rPr>
              <a:t>, dispatching loop of OS looks as follows</a:t>
            </a:r>
            <a:br>
              <a:rPr lang="en-US" altLang="ko-KR" sz="2000" dirty="0">
                <a:ea typeface="Gulim" panose="020B0600000101010101" pitchFamily="34" charset="-127"/>
              </a:rPr>
            </a:b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77000"/>
              </a:lnSpc>
              <a:buFontTx/>
              <a:buNone/>
            </a:pPr>
            <a:r>
              <a:rPr lang="en-US" altLang="ko-KR" sz="1600" dirty="0">
                <a:latin typeface="Ubuntu Mono" panose="020B05090306020302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Loop {</a:t>
            </a:r>
          </a:p>
          <a:p>
            <a:pPr>
              <a:lnSpc>
                <a:spcPct val="77000"/>
              </a:lnSpc>
              <a:buFontTx/>
              <a:buNone/>
            </a:pP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		    </a:t>
            </a:r>
            <a:r>
              <a:rPr lang="en-US" altLang="ko-KR" sz="1600" dirty="0" err="1">
                <a:latin typeface="Ubuntu Mono" panose="020B0509030602030204" pitchFamily="49" charset="0"/>
                <a:ea typeface="Consolas" charset="0"/>
                <a:cs typeface="Consolas" charset="0"/>
              </a:rPr>
              <a:t>RunThread</a:t>
            </a: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(); </a:t>
            </a:r>
          </a:p>
          <a:p>
            <a:pPr>
              <a:lnSpc>
                <a:spcPct val="77000"/>
              </a:lnSpc>
              <a:buFontTx/>
              <a:buNone/>
            </a:pP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		    </a:t>
            </a:r>
            <a:r>
              <a:rPr lang="en-US" altLang="ko-KR" sz="1600" dirty="0" err="1">
                <a:latin typeface="Ubuntu Mono" panose="020B0509030602030204" pitchFamily="49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77000"/>
              </a:lnSpc>
              <a:buFontTx/>
              <a:buNone/>
            </a:pP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		    </a:t>
            </a:r>
            <a:r>
              <a:rPr lang="en-US" altLang="ko-KR" sz="1600" dirty="0" err="1">
                <a:latin typeface="Ubuntu Mono" panose="020B0509030602030204" pitchFamily="49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(</a:t>
            </a:r>
            <a:r>
              <a:rPr lang="en-US" altLang="ko-KR" sz="1600" dirty="0" err="1">
                <a:latin typeface="Ubuntu Mono" panose="020B0509030602030204" pitchFamily="49" charset="0"/>
                <a:ea typeface="Consolas" charset="0"/>
                <a:cs typeface="Consolas" charset="0"/>
              </a:rPr>
              <a:t>curTCB</a:t>
            </a: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77000"/>
              </a:lnSpc>
              <a:buFontTx/>
              <a:buNone/>
            </a:pP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		    </a:t>
            </a:r>
            <a:r>
              <a:rPr lang="en-US" altLang="ko-KR" sz="1600" dirty="0" err="1">
                <a:latin typeface="Ubuntu Mono" panose="020B0509030602030204" pitchFamily="49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(</a:t>
            </a:r>
            <a:r>
              <a:rPr lang="en-US" altLang="ko-KR" sz="1600" dirty="0" err="1">
                <a:latin typeface="Ubuntu Mono" panose="020B0509030602030204" pitchFamily="49" charset="0"/>
                <a:ea typeface="Consolas" charset="0"/>
                <a:cs typeface="Consolas" charset="0"/>
              </a:rPr>
              <a:t>newTCB</a:t>
            </a: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77000"/>
              </a:lnSpc>
              <a:buFontTx/>
              <a:buNone/>
            </a:pPr>
            <a:r>
              <a:rPr lang="en-US" altLang="ko-KR" sz="1600" dirty="0">
                <a:latin typeface="Ubuntu Mono" panose="020B0509030602030204" pitchFamily="49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endParaRPr lang="en-US" altLang="ko-KR" sz="1600" dirty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sz="2000" dirty="0">
                <a:ea typeface="Gulim" panose="020B0600000101010101" pitchFamily="34" charset="-127"/>
              </a:rPr>
              <a:t>This is </a:t>
            </a:r>
            <a:r>
              <a:rPr lang="en-US" altLang="ko-KR" sz="2000" i="1" dirty="0">
                <a:solidFill>
                  <a:srgbClr val="FF0000"/>
                </a:solidFill>
                <a:ea typeface="Gulim" panose="020B0600000101010101" pitchFamily="34" charset="-127"/>
              </a:rPr>
              <a:t>infinite</a:t>
            </a:r>
            <a:r>
              <a:rPr lang="en-US" altLang="ko-KR" sz="2000" dirty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1800" dirty="0">
                <a:ea typeface="Gulim" panose="020B0600000101010101" pitchFamily="34" charset="-127"/>
              </a:rPr>
              <a:t>One could argue that this is all that OS does</a:t>
            </a:r>
          </a:p>
          <a:p>
            <a:r>
              <a:rPr lang="en-US" altLang="ko-KR" sz="2000" dirty="0">
                <a:ea typeface="Gulim" panose="020B0600000101010101" pitchFamily="34" charset="-127"/>
              </a:rPr>
              <a:t>Should we ever exit this loop?</a:t>
            </a:r>
          </a:p>
          <a:p>
            <a:pPr lvl="1"/>
            <a:r>
              <a:rPr lang="en-US" altLang="ko-KR" sz="1800" dirty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26817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Running Threads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/>
              <a:t>What does </a:t>
            </a:r>
            <a:r>
              <a:rPr lang="en-US" altLang="ko-KR" sz="2000" dirty="0" err="1">
                <a:latin typeface="Ubuntu Mono" panose="020B0509030602030204" pitchFamily="49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>
                <a:latin typeface="Ubuntu Mono" panose="020B0509030602030204" pitchFamily="49" charset="0"/>
                <a:ea typeface="Consolas" charset="0"/>
                <a:cs typeface="Consolas" charset="0"/>
              </a:rPr>
              <a:t>()</a:t>
            </a:r>
            <a:r>
              <a:rPr lang="en-US" altLang="ko-KR" sz="2400" dirty="0"/>
              <a:t> do?</a:t>
            </a:r>
          </a:p>
          <a:p>
            <a:pPr lvl="1"/>
            <a:r>
              <a:rPr lang="en-US" altLang="ko-KR" sz="2000" dirty="0"/>
              <a:t>Loads thread’s state (registers, PC, stack pointer) into CPU</a:t>
            </a:r>
          </a:p>
          <a:p>
            <a:pPr lvl="1"/>
            <a:r>
              <a:rPr lang="en-US" altLang="ko-KR" sz="2000" dirty="0"/>
              <a:t>Loads environment (virtual memory space, etc.)</a:t>
            </a:r>
          </a:p>
          <a:p>
            <a:r>
              <a:rPr lang="en-US" altLang="ko-KR" sz="2400" dirty="0"/>
              <a:t>What does </a:t>
            </a:r>
            <a:r>
              <a:rPr lang="en-US" altLang="ko-KR" sz="2000" dirty="0" err="1">
                <a:latin typeface="Ubuntu Mono" panose="020B0509030602030204" pitchFamily="49" charset="0"/>
              </a:rPr>
              <a:t>RunThread</a:t>
            </a:r>
            <a:r>
              <a:rPr lang="en-US" altLang="ko-KR" sz="2000" dirty="0">
                <a:latin typeface="Ubuntu Mono" panose="020B0509030602030204" pitchFamily="49" charset="0"/>
              </a:rPr>
              <a:t>() </a:t>
            </a:r>
            <a:r>
              <a:rPr lang="en-US" altLang="ko-KR" sz="2400" dirty="0"/>
              <a:t>do?</a:t>
            </a:r>
          </a:p>
          <a:p>
            <a:pPr lvl="1"/>
            <a:r>
              <a:rPr lang="en-US" altLang="ko-KR" sz="2000" dirty="0"/>
              <a:t>Jump to PC</a:t>
            </a:r>
          </a:p>
          <a:p>
            <a:r>
              <a:rPr lang="en-US" altLang="ko-KR" sz="2400" dirty="0"/>
              <a:t>How does dispatcher get control back?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Internal events</a:t>
            </a:r>
            <a:r>
              <a:rPr lang="en-US" altLang="ko-KR" sz="2000" dirty="0"/>
              <a:t>: thread returns control voluntarily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External events</a:t>
            </a:r>
            <a:r>
              <a:rPr lang="en-US" altLang="ko-KR" sz="2000" dirty="0"/>
              <a:t>: thread gets preempted</a:t>
            </a:r>
          </a:p>
          <a:p>
            <a:pPr lvl="1"/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2728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dirty="0"/>
              <a:t>Blocking on I/O</a:t>
            </a:r>
          </a:p>
          <a:p>
            <a:pPr lvl="1"/>
            <a:r>
              <a:rPr lang="en-US" altLang="ko-KR" sz="1800" dirty="0"/>
              <a:t>Requesting I/O implicitly yields CPU</a:t>
            </a:r>
          </a:p>
          <a:p>
            <a:r>
              <a:rPr lang="en-US" altLang="ko-KR" sz="2000" dirty="0"/>
              <a:t>Waiting on “</a:t>
            </a:r>
            <a:r>
              <a:rPr lang="en-US" altLang="ko-KR" sz="2000" i="1" dirty="0"/>
              <a:t>signal</a:t>
            </a:r>
            <a:r>
              <a:rPr lang="en-US" altLang="ko-KR" sz="2000" dirty="0"/>
              <a:t>” from other thread</a:t>
            </a:r>
          </a:p>
          <a:p>
            <a:pPr lvl="1"/>
            <a:r>
              <a:rPr lang="en-US" altLang="ko-KR" sz="1800" dirty="0"/>
              <a:t>Thread asks to wait and thus yields CPU</a:t>
            </a:r>
          </a:p>
          <a:p>
            <a:r>
              <a:rPr lang="en-US" altLang="ko-KR" sz="2000" dirty="0"/>
              <a:t>Thread executes </a:t>
            </a:r>
            <a:r>
              <a:rPr lang="en-US" altLang="ko-KR" sz="1800" dirty="0" err="1">
                <a:latin typeface="Ubuntu Mono" panose="020B0509030602030204" pitchFamily="49" charset="0"/>
              </a:rPr>
              <a:t>thread_yield</a:t>
            </a:r>
            <a:r>
              <a:rPr lang="en-US" altLang="ko-KR" sz="1800" dirty="0">
                <a:latin typeface="Ubuntu Mono" panose="020B0509030602030204" pitchFamily="49" charset="0"/>
              </a:rPr>
              <a:t>()</a:t>
            </a:r>
          </a:p>
          <a:p>
            <a:pPr lvl="1"/>
            <a:r>
              <a:rPr lang="en-US" altLang="ko-KR" sz="1800" dirty="0"/>
              <a:t>Thread volunteers to give up CPU</a:t>
            </a:r>
          </a:p>
          <a:p>
            <a:pPr lvl="1"/>
            <a:endParaRPr lang="en-US" altLang="ko-KR" sz="18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</a:t>
            </a:r>
            <a:r>
              <a:rPr lang="en-US" altLang="ko-KR" sz="1800" dirty="0" err="1">
                <a:latin typeface="Ubuntu Mono" panose="020B0509030602030204" pitchFamily="49" charset="0"/>
              </a:rPr>
              <a:t>ComputePI</a:t>
            </a:r>
            <a:r>
              <a:rPr lang="en-US" altLang="ko-KR" sz="1800" dirty="0">
                <a:latin typeface="Ubuntu Mono" panose="020B0509030602030204" pitchFamily="49" charset="0"/>
              </a:rPr>
              <a:t>()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    while(</a:t>
            </a:r>
            <a:r>
              <a:rPr lang="en-US" altLang="ko-KR" sz="18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TRUE</a:t>
            </a:r>
            <a:r>
              <a:rPr lang="en-US" altLang="ko-KR" sz="1800" dirty="0">
                <a:latin typeface="Ubuntu Mono" panose="020B0509030602030204" pitchFamily="49" charset="0"/>
              </a:rPr>
              <a:t>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        </a:t>
            </a:r>
            <a:r>
              <a:rPr lang="en-US" altLang="ko-KR" sz="1800" dirty="0" err="1">
                <a:latin typeface="Ubuntu Mono" panose="020B0509030602030204" pitchFamily="49" charset="0"/>
              </a:rPr>
              <a:t>ComputeNextDigit</a:t>
            </a:r>
            <a:r>
              <a:rPr lang="en-US" altLang="ko-KR" sz="1800" dirty="0">
                <a:latin typeface="Ubuntu Mono" panose="020B0509030602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        </a:t>
            </a:r>
            <a:r>
              <a:rPr lang="en-US" altLang="ko-KR" sz="1800" dirty="0" err="1">
                <a:solidFill>
                  <a:srgbClr val="FF0000"/>
                </a:solidFill>
                <a:latin typeface="Ubuntu Mono" panose="020B0509030602030204" pitchFamily="49" charset="0"/>
              </a:rPr>
              <a:t>thread_yield</a:t>
            </a:r>
            <a:r>
              <a:rPr lang="en-US" altLang="ko-KR" sz="1800" dirty="0">
                <a:solidFill>
                  <a:srgbClr val="FF0000"/>
                </a:solidFill>
                <a:latin typeface="Ubuntu Mono" panose="020B0509030602030204" pitchFamily="49" charset="0"/>
              </a:rPr>
              <a:t>()</a:t>
            </a:r>
            <a:r>
              <a:rPr lang="en-US" altLang="ko-KR" sz="1800" dirty="0">
                <a:latin typeface="Ubuntu Mono" panose="020B0509030602030204" pitchFamily="49" charset="0"/>
              </a:rPr>
              <a:t>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  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800" dirty="0">
                <a:latin typeface="Ubuntu Mono" panose="020B05090306020302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3983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Stack for Yielding Thread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12737C-2793-DC4D-8B57-2602EB91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70174"/>
            <a:ext cx="7886700" cy="1775101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	</a:t>
            </a:r>
            <a:r>
              <a:rPr lang="en-US" altLang="ko-KR" sz="2000" dirty="0" err="1">
                <a:latin typeface="Ubuntu Mono" panose="020B0509030602030204" pitchFamily="49" charset="0"/>
              </a:rPr>
              <a:t>run_new_thread</a:t>
            </a:r>
            <a:r>
              <a:rPr lang="en-US" altLang="ko-KR" sz="2000" dirty="0">
                <a:latin typeface="Ubuntu Mono" panose="020B0509030602030204" pitchFamily="49" charset="0"/>
              </a:rPr>
              <a:t>()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	    </a:t>
            </a:r>
            <a:r>
              <a:rPr lang="en-US" altLang="ko-KR" sz="2000" dirty="0" err="1">
                <a:latin typeface="Ubuntu Mono" panose="020B0509030602030204" pitchFamily="49" charset="0"/>
              </a:rPr>
              <a:t>newTCB</a:t>
            </a:r>
            <a:r>
              <a:rPr lang="en-US" altLang="ko-KR" sz="2000" dirty="0">
                <a:latin typeface="Ubuntu Mono" panose="020B0509030602030204" pitchFamily="49" charset="0"/>
              </a:rPr>
              <a:t> = </a:t>
            </a:r>
            <a:r>
              <a:rPr lang="en-US" altLang="ko-KR" sz="2000" dirty="0" err="1">
                <a:latin typeface="Ubuntu Mono" panose="020B0509030602030204" pitchFamily="49" charset="0"/>
              </a:rPr>
              <a:t>PickNewThread</a:t>
            </a:r>
            <a:r>
              <a:rPr lang="en-US" altLang="ko-KR" sz="2000" dirty="0">
                <a:latin typeface="Ubuntu Mono" panose="020B0509030602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	    </a:t>
            </a:r>
            <a:r>
              <a:rPr lang="en-US" altLang="ko-KR" sz="2000" dirty="0">
                <a:solidFill>
                  <a:srgbClr val="FF0000"/>
                </a:solidFill>
                <a:latin typeface="Ubuntu Mono" panose="020B0509030602030204" pitchFamily="49" charset="0"/>
              </a:rPr>
              <a:t>switch</a:t>
            </a:r>
            <a:r>
              <a:rPr lang="en-US" altLang="ko-KR" sz="2000" dirty="0">
                <a:latin typeface="Ubuntu Mono" panose="020B0509030602030204" pitchFamily="49" charset="0"/>
              </a:rPr>
              <a:t>(</a:t>
            </a:r>
            <a:r>
              <a:rPr lang="en-US" altLang="ko-KR" sz="2000" dirty="0" err="1">
                <a:latin typeface="Ubuntu Mono" panose="020B0509030602030204" pitchFamily="49" charset="0"/>
              </a:rPr>
              <a:t>curTCB</a:t>
            </a:r>
            <a:r>
              <a:rPr lang="en-US" altLang="ko-KR" sz="2000" dirty="0">
                <a:latin typeface="Ubuntu Mono" panose="020B0509030602030204" pitchFamily="49" charset="0"/>
              </a:rPr>
              <a:t>, </a:t>
            </a:r>
            <a:r>
              <a:rPr lang="en-US" altLang="ko-KR" sz="2000" dirty="0" err="1">
                <a:latin typeface="Ubuntu Mono" panose="020B0509030602030204" pitchFamily="49" charset="0"/>
              </a:rPr>
              <a:t>newTCB</a:t>
            </a:r>
            <a:r>
              <a:rPr lang="en-US" altLang="ko-KR" sz="2000" dirty="0">
                <a:latin typeface="Ubuntu Mono" panose="020B0509030602030204" pitchFamily="49" charset="0"/>
              </a:rPr>
              <a:t>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	    </a:t>
            </a:r>
            <a:r>
              <a:rPr lang="en-US" altLang="ko-KR" sz="2000" dirty="0" err="1">
                <a:latin typeface="Ubuntu Mono" panose="020B0509030602030204" pitchFamily="49" charset="0"/>
              </a:rPr>
              <a:t>thread_house_keeping</a:t>
            </a:r>
            <a:r>
              <a:rPr lang="en-US" altLang="ko-KR" sz="2000" dirty="0">
                <a:latin typeface="Ubuntu Mono" panose="020B0509030602030204" pitchFamily="49" charset="0"/>
              </a:rPr>
              <a:t>(); </a:t>
            </a:r>
            <a:r>
              <a:rPr lang="en-US" altLang="ko-KR" sz="2000" dirty="0">
                <a:solidFill>
                  <a:srgbClr val="00B050"/>
                </a:solidFill>
                <a:latin typeface="Ubuntu Mono" panose="020B0509030602030204" pitchFamily="49" charset="0"/>
              </a:rPr>
              <a:t>/* Do any cleanup */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	}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3582987" y="2412123"/>
            <a:ext cx="1974850" cy="484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thread_yield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3581011" y="1947742"/>
            <a:ext cx="1974850" cy="484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ComputePI</a:t>
            </a:r>
          </a:p>
        </p:txBody>
      </p:sp>
      <p:sp>
        <p:nvSpPr>
          <p:cNvPr id="21517" name="Text Box 11"/>
          <p:cNvSpPr txBox="1">
            <a:spLocks noChangeArrowheads="1"/>
          </p:cNvSpPr>
          <p:nvPr/>
        </p:nvSpPr>
        <p:spPr bwMode="auto">
          <a:xfrm rot="5400000">
            <a:off x="6021118" y="2856589"/>
            <a:ext cx="1495286" cy="3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Stacks growth</a:t>
            </a:r>
          </a:p>
        </p:txBody>
      </p:sp>
      <p:sp>
        <p:nvSpPr>
          <p:cNvPr id="21518" name="Line 10"/>
          <p:cNvSpPr>
            <a:spLocks noChangeShapeType="1"/>
          </p:cNvSpPr>
          <p:nvPr/>
        </p:nvSpPr>
        <p:spPr bwMode="auto">
          <a:xfrm>
            <a:off x="6587775" y="2213856"/>
            <a:ext cx="0" cy="16611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 flipV="1">
            <a:off x="3582983" y="3214526"/>
            <a:ext cx="1974853" cy="4844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run_new_thread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514" name="Arc 13"/>
          <p:cNvSpPr>
            <a:spLocks/>
          </p:cNvSpPr>
          <p:nvPr/>
        </p:nvSpPr>
        <p:spPr bwMode="auto">
          <a:xfrm flipH="1">
            <a:off x="3127248" y="2623439"/>
            <a:ext cx="455735" cy="836172"/>
          </a:xfrm>
          <a:custGeom>
            <a:avLst/>
            <a:gdLst>
              <a:gd name="T0" fmla="*/ 0 w 21600"/>
              <a:gd name="T1" fmla="*/ 0 h 43068"/>
              <a:gd name="T2" fmla="*/ 0 w 21600"/>
              <a:gd name="T3" fmla="*/ 3 h 43068"/>
              <a:gd name="T4" fmla="*/ 0 w 21600"/>
              <a:gd name="T5" fmla="*/ 2 h 43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0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07"/>
                  <a:pt x="13322" y="41853"/>
                  <a:pt x="2383" y="43068"/>
                </a:cubicBezTo>
              </a:path>
              <a:path w="21600" h="430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07"/>
                  <a:pt x="13322" y="41853"/>
                  <a:pt x="2383" y="4306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 rot="16200000">
            <a:off x="2332628" y="2831945"/>
            <a:ext cx="1226866" cy="36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Trap to OS</a:t>
            </a:r>
          </a:p>
        </p:txBody>
      </p:sp>
      <p:sp>
        <p:nvSpPr>
          <p:cNvPr id="21516" name="Rectangle 19"/>
          <p:cNvSpPr>
            <a:spLocks noChangeArrowheads="1"/>
          </p:cNvSpPr>
          <p:nvPr/>
        </p:nvSpPr>
        <p:spPr bwMode="auto">
          <a:xfrm>
            <a:off x="3582983" y="3698929"/>
            <a:ext cx="1974853" cy="4152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switch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022B4A1E-FA41-9B49-AD29-C5C4CB40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6" y="2194088"/>
            <a:ext cx="8515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Thread</a:t>
            </a:r>
            <a:b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</a:br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Stack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5AF4C9A8-0615-1342-95EE-AD081940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834" y="3353511"/>
            <a:ext cx="7675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Kernel</a:t>
            </a:r>
            <a:b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</a:br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6861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21513" grpId="0" animBg="1"/>
      <p:bldP spid="21514" grpId="0" animBg="1"/>
      <p:bldP spid="21515" grpId="0"/>
      <p:bldP spid="21516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Do Stacks Look Like?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615445"/>
            <a:ext cx="3490775" cy="5029828"/>
          </a:xfrm>
        </p:spPr>
        <p:txBody>
          <a:bodyPr/>
          <a:lstStyle/>
          <a:p>
            <a:r>
              <a:rPr lang="en-US" altLang="ko-KR" sz="2000" dirty="0"/>
              <a:t>Suppose we have 2 threads</a:t>
            </a:r>
          </a:p>
          <a:p>
            <a:endParaRPr lang="en-US" altLang="ko-KR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A()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    B();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ko-KR" sz="2000" dirty="0">
              <a:latin typeface="Ubuntu Mono" panose="020B0509030602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B()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    while(TRUE)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        </a:t>
            </a:r>
            <a:r>
              <a:rPr lang="en-US" altLang="ko-KR" sz="2000" dirty="0" err="1">
                <a:latin typeface="Ubuntu Mono" panose="020B0509030602030204" pitchFamily="49" charset="0"/>
              </a:rPr>
              <a:t>thread_yield</a:t>
            </a:r>
            <a:r>
              <a:rPr lang="en-US" altLang="ko-KR" sz="2000" dirty="0">
                <a:latin typeface="Ubuntu Mono" panose="020B0509030602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  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>
                <a:latin typeface="Ubuntu Mono" panose="020B0509030602030204" pitchFamily="49" charset="0"/>
              </a:rPr>
              <a:t>}</a:t>
            </a: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BAD8E461-41EA-424B-A74E-E245327AD56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66959" y="2892209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 err="1">
                <a:latin typeface="Consolas" charset="0"/>
                <a:ea typeface="Consolas" charset="0"/>
                <a:cs typeface="Consolas" charset="0"/>
              </a:rPr>
              <a:t>thread_yield</a:t>
            </a:r>
            <a:endParaRPr lang="en-US" altLang="ko-KR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01BA3B4D-7BA8-5941-AC9C-2D960118A3E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66957" y="2509693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B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5E47CD0F-B430-9C4A-962F-AE82A7DA104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66955" y="3638730"/>
            <a:ext cx="1483736" cy="400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 err="1">
                <a:latin typeface="Consolas" charset="0"/>
                <a:ea typeface="Consolas" charset="0"/>
                <a:cs typeface="Consolas" charset="0"/>
              </a:rPr>
              <a:t>run_new_thread</a:t>
            </a:r>
            <a:endParaRPr lang="en-US" altLang="ko-KR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713C68B9-3368-ED43-9C3D-F725B44B9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955" y="4028731"/>
            <a:ext cx="1483736" cy="3431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switch</a:t>
            </a: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C1BA9D5D-BB48-B84B-98BE-2334534925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66958" y="2108127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4F7B2-EE8F-7142-B4CD-E64189246C7C}"/>
              </a:ext>
            </a:extLst>
          </p:cNvPr>
          <p:cNvSpPr txBox="1"/>
          <p:nvPr/>
        </p:nvSpPr>
        <p:spPr>
          <a:xfrm>
            <a:off x="7262070" y="1686876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Thread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35E334-647B-7B4C-A7F0-6A141921E9AF}"/>
              </a:ext>
            </a:extLst>
          </p:cNvPr>
          <p:cNvSpPr txBox="1"/>
          <p:nvPr/>
        </p:nvSpPr>
        <p:spPr>
          <a:xfrm>
            <a:off x="4635791" y="1677106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Thread 1</a:t>
            </a:r>
          </a:p>
        </p:txBody>
      </p:sp>
      <p:sp>
        <p:nvSpPr>
          <p:cNvPr id="55" name="Content Placeholder 4">
            <a:extLst>
              <a:ext uri="{FF2B5EF4-FFF2-40B4-BE49-F238E27FC236}">
                <a16:creationId xmlns:a16="http://schemas.microsoft.com/office/drawing/2014/main" id="{50149C26-398A-6247-BFDE-9977C443353D}"/>
              </a:ext>
            </a:extLst>
          </p:cNvPr>
          <p:cNvSpPr txBox="1">
            <a:spLocks/>
          </p:cNvSpPr>
          <p:nvPr/>
        </p:nvSpPr>
        <p:spPr bwMode="auto">
          <a:xfrm>
            <a:off x="4561871" y="5262762"/>
            <a:ext cx="3679205" cy="121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21306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defRPr>
            </a:lvl1pPr>
            <a:lvl2pPr marL="6858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21306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defRPr>
            </a:lvl2pPr>
            <a:lvl3pPr marL="11430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21306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defRPr>
            </a:lvl3pPr>
            <a:lvl4pPr marL="16002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21306A"/>
              </a:buClr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10000"/>
                  </a:schemeClr>
                </a:solidFill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defRPr>
            </a:lvl4pPr>
            <a:lvl5pPr marL="2057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21306A"/>
              </a:buClr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10000"/>
                  </a:schemeClr>
                </a:solidFill>
                <a:latin typeface="Gill Sans Light" panose="020B0302020104020203" pitchFamily="34" charset="-79"/>
                <a:ea typeface="CMU Sans Serif Medium" panose="02000603000000000000" pitchFamily="2" charset="0"/>
                <a:cs typeface="Gill Sans Light" panose="020B03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100" dirty="0" err="1">
                <a:latin typeface="Ubuntu Mono" panose="020B0509030602030204" pitchFamily="49" charset="0"/>
              </a:rPr>
              <a:t>run_new_thread</a:t>
            </a:r>
            <a:r>
              <a:rPr lang="en-US" altLang="ko-KR" sz="1100" dirty="0">
                <a:latin typeface="Ubuntu Mono" panose="020B0509030602030204" pitchFamily="49" charset="0"/>
              </a:rPr>
              <a:t>() {</a:t>
            </a:r>
          </a:p>
          <a:p>
            <a:pPr marL="0" indent="0" defTabSz="91440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100" dirty="0">
                <a:latin typeface="Ubuntu Mono" panose="020B0509030602030204" pitchFamily="49" charset="0"/>
              </a:rPr>
              <a:t>    </a:t>
            </a:r>
            <a:r>
              <a:rPr lang="en-US" altLang="ko-KR" sz="1100" dirty="0" err="1">
                <a:latin typeface="Ubuntu Mono" panose="020B0509030602030204" pitchFamily="49" charset="0"/>
              </a:rPr>
              <a:t>newThread</a:t>
            </a:r>
            <a:r>
              <a:rPr lang="en-US" altLang="ko-KR" sz="1100" dirty="0">
                <a:latin typeface="Ubuntu Mono" panose="020B0509030602030204" pitchFamily="49" charset="0"/>
              </a:rPr>
              <a:t> = </a:t>
            </a:r>
            <a:r>
              <a:rPr lang="en-US" altLang="ko-KR" sz="1100" dirty="0" err="1">
                <a:latin typeface="Ubuntu Mono" panose="020B0509030602030204" pitchFamily="49" charset="0"/>
              </a:rPr>
              <a:t>PickNewThread</a:t>
            </a:r>
            <a:r>
              <a:rPr lang="en-US" altLang="ko-KR" sz="1100" dirty="0">
                <a:latin typeface="Ubuntu Mono" panose="020B0509030602030204" pitchFamily="49" charset="0"/>
              </a:rPr>
              <a:t>();</a:t>
            </a:r>
          </a:p>
          <a:p>
            <a:pPr marL="0" indent="0" defTabSz="91440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100" dirty="0">
                <a:latin typeface="Ubuntu Mono" panose="020B0509030602030204" pitchFamily="49" charset="0"/>
              </a:rPr>
              <a:t>    </a:t>
            </a:r>
            <a:r>
              <a:rPr lang="en-US" altLang="ko-KR" sz="1100" dirty="0">
                <a:solidFill>
                  <a:srgbClr val="FF0000"/>
                </a:solidFill>
                <a:latin typeface="Ubuntu Mono" panose="020B0509030602030204" pitchFamily="49" charset="0"/>
              </a:rPr>
              <a:t>switch</a:t>
            </a:r>
            <a:r>
              <a:rPr lang="en-US" altLang="ko-KR" sz="1100" dirty="0">
                <a:latin typeface="Ubuntu Mono" panose="020B0509030602030204" pitchFamily="49" charset="0"/>
              </a:rPr>
              <a:t>(</a:t>
            </a:r>
            <a:r>
              <a:rPr lang="en-US" altLang="ko-KR" sz="1100" dirty="0" err="1">
                <a:latin typeface="Ubuntu Mono" panose="020B0509030602030204" pitchFamily="49" charset="0"/>
              </a:rPr>
              <a:t>curTCB</a:t>
            </a:r>
            <a:r>
              <a:rPr lang="en-US" altLang="ko-KR" sz="1100" dirty="0">
                <a:latin typeface="Ubuntu Mono" panose="020B0509030602030204" pitchFamily="49" charset="0"/>
              </a:rPr>
              <a:t>, </a:t>
            </a:r>
            <a:r>
              <a:rPr lang="en-US" altLang="ko-KR" sz="1100" dirty="0" err="1">
                <a:latin typeface="Ubuntu Mono" panose="020B0509030602030204" pitchFamily="49" charset="0"/>
              </a:rPr>
              <a:t>newTCB</a:t>
            </a:r>
            <a:r>
              <a:rPr lang="en-US" altLang="ko-KR" sz="1100" dirty="0">
                <a:latin typeface="Ubuntu Mono" panose="020B0509030602030204" pitchFamily="49" charset="0"/>
              </a:rPr>
              <a:t>);</a:t>
            </a:r>
          </a:p>
          <a:p>
            <a:pPr marL="0" indent="0" defTabSz="91440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100" dirty="0">
                <a:latin typeface="Ubuntu Mono" panose="020B0509030602030204" pitchFamily="49" charset="0"/>
              </a:rPr>
              <a:t>    </a:t>
            </a:r>
            <a:r>
              <a:rPr lang="en-US" altLang="ko-KR" sz="1100" dirty="0" err="1">
                <a:latin typeface="Ubuntu Mono" panose="020B0509030602030204" pitchFamily="49" charset="0"/>
              </a:rPr>
              <a:t>thread_house_keeping</a:t>
            </a:r>
            <a:r>
              <a:rPr lang="en-US" altLang="ko-KR" sz="1100" dirty="0">
                <a:latin typeface="Ubuntu Mono" panose="020B0509030602030204" pitchFamily="49" charset="0"/>
              </a:rPr>
              <a:t>(); </a:t>
            </a:r>
            <a:r>
              <a:rPr lang="en-US" altLang="ko-KR" sz="1100" dirty="0">
                <a:solidFill>
                  <a:srgbClr val="00B050"/>
                </a:solidFill>
                <a:latin typeface="Ubuntu Mono" panose="020B0509030602030204" pitchFamily="49" charset="0"/>
              </a:rPr>
              <a:t>/* Do any cleanup */</a:t>
            </a:r>
          </a:p>
          <a:p>
            <a:pPr marL="0" indent="0" defTabSz="91440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100" dirty="0">
                <a:latin typeface="Ubuntu Mono" panose="020B0509030602030204" pitchFamily="49" charset="0"/>
              </a:rPr>
              <a:t>}</a:t>
            </a:r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4BF8A2BD-53C5-4649-A453-F36BB585756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38094" y="2892209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 err="1">
                <a:latin typeface="Consolas" charset="0"/>
                <a:ea typeface="Consolas" charset="0"/>
                <a:cs typeface="Consolas" charset="0"/>
              </a:rPr>
              <a:t>thread_yield</a:t>
            </a:r>
            <a:endParaRPr lang="en-US" altLang="ko-KR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7" name="Rectangle 8">
            <a:extLst>
              <a:ext uri="{FF2B5EF4-FFF2-40B4-BE49-F238E27FC236}">
                <a16:creationId xmlns:a16="http://schemas.microsoft.com/office/drawing/2014/main" id="{C789AA24-F7D0-3F4C-AB80-F68B797305B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38092" y="2509693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B</a:t>
            </a: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1A99A2B0-85AB-D946-9B8B-C8867037DD7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38090" y="3638730"/>
            <a:ext cx="1483736" cy="400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 err="1">
                <a:latin typeface="Consolas" charset="0"/>
                <a:ea typeface="Consolas" charset="0"/>
                <a:cs typeface="Consolas" charset="0"/>
              </a:rPr>
              <a:t>run_new_thread</a:t>
            </a:r>
            <a:endParaRPr lang="en-US" altLang="ko-KR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9" name="Rectangle 19">
            <a:extLst>
              <a:ext uri="{FF2B5EF4-FFF2-40B4-BE49-F238E27FC236}">
                <a16:creationId xmlns:a16="http://schemas.microsoft.com/office/drawing/2014/main" id="{D4EFD85D-8456-3F43-9B5F-954ABE1A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090" y="4028731"/>
            <a:ext cx="1483736" cy="3431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switch</a:t>
            </a:r>
          </a:p>
        </p:txBody>
      </p:sp>
      <p:sp>
        <p:nvSpPr>
          <p:cNvPr id="60" name="Rectangle 8">
            <a:extLst>
              <a:ext uri="{FF2B5EF4-FFF2-40B4-BE49-F238E27FC236}">
                <a16:creationId xmlns:a16="http://schemas.microsoft.com/office/drawing/2014/main" id="{D2B0BAC8-A24F-C147-A06C-26E7DE1E848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38093" y="2108127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A</a:t>
            </a:r>
          </a:p>
        </p:txBody>
      </p:sp>
      <p:sp>
        <p:nvSpPr>
          <p:cNvPr id="8" name="Curved Up Arrow 7">
            <a:extLst>
              <a:ext uri="{FF2B5EF4-FFF2-40B4-BE49-F238E27FC236}">
                <a16:creationId xmlns:a16="http://schemas.microsoft.com/office/drawing/2014/main" id="{86152E31-F7D1-454A-BBD5-5B52284E6825}"/>
              </a:ext>
            </a:extLst>
          </p:cNvPr>
          <p:cNvSpPr/>
          <p:nvPr/>
        </p:nvSpPr>
        <p:spPr>
          <a:xfrm>
            <a:off x="5668211" y="4670570"/>
            <a:ext cx="1466523" cy="511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Curved Up Arrow 61">
            <a:extLst>
              <a:ext uri="{FF2B5EF4-FFF2-40B4-BE49-F238E27FC236}">
                <a16:creationId xmlns:a16="http://schemas.microsoft.com/office/drawing/2014/main" id="{662DCB99-010A-DA40-A869-DFD9B728584D}"/>
              </a:ext>
            </a:extLst>
          </p:cNvPr>
          <p:cNvSpPr/>
          <p:nvPr/>
        </p:nvSpPr>
        <p:spPr>
          <a:xfrm flipH="1">
            <a:off x="5594470" y="4665810"/>
            <a:ext cx="1466523" cy="511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uiExpand="1" build="p"/>
      <p:bldP spid="36" grpId="0" animBg="1"/>
      <p:bldP spid="37" grpId="0" animBg="1"/>
      <p:bldP spid="40" grpId="0" animBg="1"/>
      <p:bldP spid="43" grpId="0" animBg="1"/>
      <p:bldP spid="46" grpId="0" animBg="1"/>
      <p:bldP spid="55" grpId="0"/>
      <p:bldP spid="56" grpId="0" animBg="1"/>
      <p:bldP spid="56" grpId="1" animBg="1"/>
      <p:bldP spid="56" grpId="2" animBg="1"/>
      <p:bldP spid="57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8" grpId="0" animBg="1"/>
      <p:bldP spid="8" grpId="1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>
                <a:ea typeface="Gulim" panose="020B0600000101010101" pitchFamily="34" charset="-127"/>
              </a:rPr>
              <a:t>Saving/Restoring State: Context Switch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buNone/>
            </a:pPr>
            <a:r>
              <a:rPr lang="en-CA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 We enter as </a:t>
            </a:r>
            <a:r>
              <a:rPr lang="en-CA" sz="1600" dirty="0" err="1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curTCB</a:t>
            </a:r>
            <a:r>
              <a:rPr lang="en-CA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, but we return as </a:t>
            </a:r>
            <a:r>
              <a:rPr lang="en-CA" sz="1600" dirty="0" err="1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newTCB</a:t>
            </a:r>
            <a:endParaRPr lang="en-CA" sz="1600" dirty="0">
              <a:solidFill>
                <a:schemeClr val="accent3">
                  <a:lumMod val="50000"/>
                </a:schemeClr>
              </a:solidFill>
              <a:latin typeface="Ubuntu Mono" panose="020B0509030602030204" pitchFamily="49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CA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 Returns with </a:t>
            </a:r>
            <a:r>
              <a:rPr lang="en-CA" sz="1600" dirty="0" err="1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newTCB’s</a:t>
            </a:r>
            <a:r>
              <a:rPr lang="en-CA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 registers and stack</a:t>
            </a:r>
          </a:p>
          <a:p>
            <a:pPr>
              <a:lnSpc>
                <a:spcPct val="70000"/>
              </a:lnSpc>
              <a:buNone/>
            </a:pPr>
            <a:endParaRPr lang="en-CA" sz="1600" dirty="0">
              <a:solidFill>
                <a:schemeClr val="accent3">
                  <a:lumMod val="50000"/>
                </a:schemeClr>
              </a:solidFill>
              <a:latin typeface="Ubuntu Mono" panose="020B0509030602030204" pitchFamily="49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CA" sz="1600" dirty="0">
                <a:solidFill>
                  <a:srgbClr val="FF0000"/>
                </a:solidFill>
                <a:latin typeface="Ubuntu Mono" panose="020B0509030602030204" pitchFamily="49" charset="0"/>
              </a:rPr>
              <a:t>switch</a:t>
            </a:r>
            <a:r>
              <a:rPr lang="en-CA" sz="1600" dirty="0">
                <a:latin typeface="Ubuntu Mono" panose="020B0509030602030204" pitchFamily="49" charset="0"/>
              </a:rPr>
              <a:t>(</a:t>
            </a:r>
            <a:r>
              <a:rPr lang="en-CA" sz="1600" dirty="0" err="1">
                <a:latin typeface="Ubuntu Mono" panose="020B0509030602030204" pitchFamily="49" charset="0"/>
              </a:rPr>
              <a:t>curTCB</a:t>
            </a:r>
            <a:r>
              <a:rPr lang="en-CA" sz="1600" dirty="0">
                <a:latin typeface="Ubuntu Mono" panose="020B0509030602030204" pitchFamily="49" charset="0"/>
              </a:rPr>
              <a:t>, </a:t>
            </a:r>
            <a:r>
              <a:rPr lang="en-CA" sz="1600" dirty="0" err="1">
                <a:latin typeface="Ubuntu Mono" panose="020B0509030602030204" pitchFamily="49" charset="0"/>
              </a:rPr>
              <a:t>newTCB</a:t>
            </a:r>
            <a:r>
              <a:rPr lang="en-CA" sz="1600" dirty="0">
                <a:latin typeface="Ubuntu Mono" panose="020B0509030602030204" pitchFamily="49" charset="0"/>
              </a:rPr>
              <a:t>) {</a:t>
            </a:r>
          </a:p>
          <a:p>
            <a:pPr>
              <a:lnSpc>
                <a:spcPct val="70000"/>
              </a:lnSpc>
              <a:buNone/>
            </a:pPr>
            <a:r>
              <a:rPr lang="en-CA" sz="1600" dirty="0">
                <a:latin typeface="Ubuntu Mono" panose="020B0509030602030204" pitchFamily="49" charset="0"/>
              </a:rPr>
              <a:t>    </a:t>
            </a:r>
            <a:r>
              <a:rPr lang="en-CA" sz="1600" dirty="0" err="1">
                <a:latin typeface="Ubuntu Mono" panose="020B0509030602030204" pitchFamily="49" charset="0"/>
              </a:rPr>
              <a:t>pushad</a:t>
            </a:r>
            <a:r>
              <a:rPr lang="en-CA" sz="1600" dirty="0">
                <a:latin typeface="Ubuntu Mono" panose="020B0509030602030204" pitchFamily="49" charset="0"/>
              </a:rPr>
              <a:t>;                  </a:t>
            </a:r>
            <a:r>
              <a:rPr lang="en-CA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 Push regs onto kernel stack for </a:t>
            </a:r>
            <a:r>
              <a:rPr lang="en-CA" sz="1600" dirty="0" err="1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curTCB</a:t>
            </a:r>
            <a:endParaRPr lang="en-CA" sz="1600" dirty="0">
              <a:solidFill>
                <a:schemeClr val="accent3">
                  <a:lumMod val="50000"/>
                </a:schemeClr>
              </a:solidFill>
              <a:latin typeface="Ubuntu Mono" panose="020B0509030602030204" pitchFamily="49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CA" sz="1600" dirty="0">
                <a:latin typeface="Ubuntu Mono" panose="020B0509030602030204" pitchFamily="49" charset="0"/>
              </a:rPr>
              <a:t>    </a:t>
            </a:r>
            <a:r>
              <a:rPr lang="en-CA" sz="1600" dirty="0" err="1">
                <a:latin typeface="Ubuntu Mono" panose="020B0509030602030204" pitchFamily="49" charset="0"/>
              </a:rPr>
              <a:t>curTCB</a:t>
            </a:r>
            <a:r>
              <a:rPr lang="en-CA" sz="1600" dirty="0">
                <a:latin typeface="Ubuntu Mono" panose="020B0509030602030204" pitchFamily="49" charset="0"/>
              </a:rPr>
              <a:t>-&gt;</a:t>
            </a:r>
            <a:r>
              <a:rPr lang="en-CA" sz="1600" dirty="0" err="1">
                <a:latin typeface="Ubuntu Mono" panose="020B0509030602030204" pitchFamily="49" charset="0"/>
              </a:rPr>
              <a:t>sp</a:t>
            </a:r>
            <a:r>
              <a:rPr lang="en-CA" sz="1600" dirty="0">
                <a:latin typeface="Ubuntu Mono" panose="020B0509030602030204" pitchFamily="49" charset="0"/>
              </a:rPr>
              <a:t> = </a:t>
            </a:r>
            <a:r>
              <a:rPr lang="en-CA" sz="1600" dirty="0" err="1">
                <a:latin typeface="Ubuntu Mono" panose="020B0509030602030204" pitchFamily="49" charset="0"/>
              </a:rPr>
              <a:t>sp</a:t>
            </a:r>
            <a:r>
              <a:rPr lang="en-CA" sz="1600" dirty="0">
                <a:latin typeface="Ubuntu Mono" panose="020B0509030602030204" pitchFamily="49" charset="0"/>
              </a:rPr>
              <a:t>;	  </a:t>
            </a:r>
            <a:r>
              <a:rPr lang="en-CA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 Save </a:t>
            </a:r>
            <a:r>
              <a:rPr lang="en-CA" sz="1600" dirty="0" err="1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curTCB’s</a:t>
            </a:r>
            <a:r>
              <a:rPr lang="en-CA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 stack pointer</a:t>
            </a:r>
          </a:p>
          <a:p>
            <a:pPr>
              <a:lnSpc>
                <a:spcPct val="70000"/>
              </a:lnSpc>
              <a:buNone/>
            </a:pPr>
            <a:r>
              <a:rPr lang="en-CA" sz="1600" dirty="0">
                <a:latin typeface="Ubuntu Mono" panose="020B0509030602030204" pitchFamily="49" charset="0"/>
              </a:rPr>
              <a:t>    </a:t>
            </a:r>
            <a:r>
              <a:rPr lang="en-CA" sz="1600" dirty="0" err="1">
                <a:latin typeface="Ubuntu Mono" panose="020B0509030602030204" pitchFamily="49" charset="0"/>
              </a:rPr>
              <a:t>sp</a:t>
            </a:r>
            <a:r>
              <a:rPr lang="en-CA" sz="1600" dirty="0">
                <a:latin typeface="Ubuntu Mono" panose="020B0509030602030204" pitchFamily="49" charset="0"/>
              </a:rPr>
              <a:t> = </a:t>
            </a:r>
            <a:r>
              <a:rPr lang="en-CA" sz="1600" dirty="0" err="1">
                <a:latin typeface="Ubuntu Mono" panose="020B0509030602030204" pitchFamily="49" charset="0"/>
              </a:rPr>
              <a:t>newTCB</a:t>
            </a:r>
            <a:r>
              <a:rPr lang="en-CA" sz="1600" dirty="0">
                <a:latin typeface="Ubuntu Mono" panose="020B0509030602030204" pitchFamily="49" charset="0"/>
              </a:rPr>
              <a:t>-&gt;</a:t>
            </a:r>
            <a:r>
              <a:rPr lang="en-CA" sz="1600" dirty="0" err="1">
                <a:latin typeface="Ubuntu Mono" panose="020B0509030602030204" pitchFamily="49" charset="0"/>
              </a:rPr>
              <a:t>sp</a:t>
            </a:r>
            <a:r>
              <a:rPr lang="en-CA" sz="1600" dirty="0">
                <a:latin typeface="Ubuntu Mono" panose="020B0509030602030204" pitchFamily="49" charset="0"/>
              </a:rPr>
              <a:t>;         </a:t>
            </a:r>
            <a:r>
              <a:rPr lang="en-CA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 Switch to </a:t>
            </a:r>
            <a:r>
              <a:rPr lang="en-CA" sz="1600" dirty="0" err="1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newTCB’s</a:t>
            </a:r>
            <a:r>
              <a:rPr lang="en-CA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 stack</a:t>
            </a:r>
          </a:p>
          <a:p>
            <a:pPr>
              <a:lnSpc>
                <a:spcPct val="70000"/>
              </a:lnSpc>
              <a:buNone/>
            </a:pPr>
            <a:r>
              <a:rPr lang="en-CA" sz="1600" dirty="0">
                <a:latin typeface="Ubuntu Mono" panose="020B0509030602030204" pitchFamily="49" charset="0"/>
              </a:rPr>
              <a:t>    </a:t>
            </a:r>
            <a:r>
              <a:rPr lang="en-CA" sz="1600" dirty="0" err="1">
                <a:latin typeface="Ubuntu Mono" panose="020B0509030602030204" pitchFamily="49" charset="0"/>
              </a:rPr>
              <a:t>popad</a:t>
            </a:r>
            <a:r>
              <a:rPr lang="en-CA" sz="1600" dirty="0">
                <a:latin typeface="Ubuntu Mono" panose="020B0509030602030204" pitchFamily="49" charset="0"/>
              </a:rPr>
              <a:t>;                   </a:t>
            </a:r>
            <a:r>
              <a:rPr lang="en-CA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 Pop regs from kernel stack for </a:t>
            </a:r>
            <a:r>
              <a:rPr lang="en-CA" sz="1600" dirty="0" err="1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newTCB</a:t>
            </a:r>
            <a:endParaRPr lang="en-CA" sz="1600" dirty="0">
              <a:solidFill>
                <a:schemeClr val="accent3">
                  <a:lumMod val="50000"/>
                </a:schemeClr>
              </a:solidFill>
              <a:latin typeface="Ubuntu Mono" panose="020B0509030602030204" pitchFamily="49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CA" sz="1600" dirty="0">
                <a:latin typeface="Ubuntu Mono" panose="020B0509030602030204" pitchFamily="49" charset="0"/>
              </a:rPr>
              <a:t>    return();</a:t>
            </a:r>
          </a:p>
          <a:p>
            <a:pPr>
              <a:lnSpc>
                <a:spcPct val="70000"/>
              </a:lnSpc>
              <a:buNone/>
            </a:pPr>
            <a:r>
              <a:rPr lang="en-CA" sz="1600" dirty="0">
                <a:latin typeface="Ubuntu Mono" panose="020B0509030602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6FC29-DBE0-FB4E-9393-231CCFC4B438}"/>
              </a:ext>
            </a:extLst>
          </p:cNvPr>
          <p:cNvSpPr txBox="1"/>
          <p:nvPr/>
        </p:nvSpPr>
        <p:spPr>
          <a:xfrm>
            <a:off x="3554362" y="4812268"/>
            <a:ext cx="2737609" cy="462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Where does this return to?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289F60-A968-474A-97A4-F6F14EDD5531}"/>
              </a:ext>
            </a:extLst>
          </p:cNvPr>
          <p:cNvCxnSpPr>
            <a:cxnSpLocks/>
          </p:cNvCxnSpPr>
          <p:nvPr/>
        </p:nvCxnSpPr>
        <p:spPr>
          <a:xfrm flipH="1" flipV="1">
            <a:off x="2070847" y="4235824"/>
            <a:ext cx="1483515" cy="5764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Switch Details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/>
              <a:t>What if you make mistakes in implementing switch?</a:t>
            </a:r>
          </a:p>
          <a:p>
            <a:pPr lvl="1"/>
            <a:r>
              <a:rPr lang="en-US" altLang="ko-KR" sz="2000" dirty="0"/>
              <a:t>Suppose you forget to save/restore register 32</a:t>
            </a:r>
          </a:p>
          <a:p>
            <a:pPr lvl="1"/>
            <a:r>
              <a:rPr lang="en-US" altLang="ko-KR" sz="2000" dirty="0"/>
              <a:t>Get intermittent failures depending on when context switch occurred and whether new thread uses register 32</a:t>
            </a:r>
          </a:p>
          <a:p>
            <a:pPr lvl="1"/>
            <a:r>
              <a:rPr lang="en-US" altLang="ko-KR" sz="2000" dirty="0"/>
              <a:t>System will give wrong result without warning</a:t>
            </a:r>
          </a:p>
          <a:p>
            <a:r>
              <a:rPr lang="en-US" altLang="ko-KR" sz="2400" dirty="0"/>
              <a:t>Can you devise exhaustive test to test switch code?</a:t>
            </a:r>
          </a:p>
          <a:p>
            <a:pPr lvl="1"/>
            <a:r>
              <a:rPr lang="en-US" altLang="ko-KR" sz="2000" dirty="0"/>
              <a:t>No! Too many combinations and inter-leavings</a:t>
            </a:r>
          </a:p>
        </p:txBody>
      </p:sp>
    </p:spTree>
    <p:extLst>
      <p:ext uri="{BB962C8B-B14F-4D97-AF65-F5344CB8AC3E}">
        <p14:creationId xmlns:p14="http://schemas.microsoft.com/office/powerpoint/2010/main" val="27741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Threads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  <a:p>
            <a:pPr lvl="1"/>
            <a:r>
              <a:rPr lang="en-US" altLang="ko-KR" dirty="0"/>
              <a:t>Sanity check arguments and copy them to kernel memory</a:t>
            </a:r>
          </a:p>
          <a:p>
            <a:pPr lvl="1"/>
            <a:r>
              <a:rPr lang="en-US" altLang="ko-KR" dirty="0"/>
              <a:t>Enter Kernel-mode and </a:t>
            </a:r>
            <a:r>
              <a:rPr lang="en-US" altLang="ko-KR" dirty="0">
                <a:solidFill>
                  <a:srgbClr val="FF0000"/>
                </a:solidFill>
              </a:rPr>
              <a:t>sanity check arguments again</a:t>
            </a:r>
          </a:p>
          <a:p>
            <a:pPr lvl="1"/>
            <a:r>
              <a:rPr lang="en-US" altLang="ko-KR" dirty="0"/>
              <a:t>Allocate new stack and TCB</a:t>
            </a:r>
          </a:p>
          <a:p>
            <a:pPr lvl="1"/>
            <a:r>
              <a:rPr lang="en-US" altLang="ko-KR" dirty="0"/>
              <a:t>Initialize TCB</a:t>
            </a:r>
          </a:p>
          <a:p>
            <a:pPr lvl="1"/>
            <a:r>
              <a:rPr lang="en-US" altLang="ko-KR" dirty="0"/>
              <a:t>Place new TCB on ready list (</a:t>
            </a:r>
            <a:r>
              <a:rPr lang="en-US" altLang="ko-KR" dirty="0">
                <a:solidFill>
                  <a:srgbClr val="FF0000"/>
                </a:solidFill>
              </a:rPr>
              <a:t>runnable</a:t>
            </a:r>
            <a:r>
              <a:rPr lang="en-US" altLang="ko-KR" dirty="0"/>
              <a:t>)</a:t>
            </a:r>
          </a:p>
          <a:p>
            <a:r>
              <a:rPr lang="en-US" dirty="0"/>
              <a:t>How do we initialize TCB and stack?</a:t>
            </a:r>
          </a:p>
          <a:p>
            <a:pPr lvl="1"/>
            <a:r>
              <a:rPr lang="en-US" altLang="ko-KR" dirty="0" err="1">
                <a:latin typeface="Ubuntu Mono" panose="020B0509030602030204" pitchFamily="49" charset="0"/>
              </a:rPr>
              <a:t>newTCB</a:t>
            </a:r>
            <a:r>
              <a:rPr lang="en-US" altLang="ko-KR" dirty="0">
                <a:latin typeface="Ubuntu Mono" panose="020B0509030602030204" pitchFamily="49" charset="0"/>
              </a:rPr>
              <a:t>-&gt;</a:t>
            </a:r>
            <a:r>
              <a:rPr lang="en-US" altLang="ko-KR" dirty="0" err="1">
                <a:latin typeface="Ubuntu Mono" panose="020B0509030602030204" pitchFamily="49" charset="0"/>
              </a:rPr>
              <a:t>sp</a:t>
            </a:r>
            <a:r>
              <a:rPr lang="en-US" altLang="ko-KR" dirty="0"/>
              <a:t> points to newly allocated stack</a:t>
            </a:r>
          </a:p>
          <a:p>
            <a:pPr lvl="1"/>
            <a:r>
              <a:rPr lang="en-US" altLang="ko-KR" dirty="0" err="1">
                <a:latin typeface="Ubuntu Mono" panose="020B0509030602030204" pitchFamily="49" charset="0"/>
              </a:rPr>
              <a:t>newTCB</a:t>
            </a:r>
            <a:r>
              <a:rPr lang="en-US" altLang="ko-KR" dirty="0">
                <a:latin typeface="Ubuntu Mono" panose="020B0509030602030204" pitchFamily="49" charset="0"/>
              </a:rPr>
              <a:t>-&gt;pc</a:t>
            </a:r>
            <a:r>
              <a:rPr lang="en-US" altLang="ko-KR" dirty="0"/>
              <a:t> points to </a:t>
            </a:r>
            <a:r>
              <a:rPr lang="en-US" altLang="ko-KR" dirty="0">
                <a:sym typeface="Symbol" panose="05050102010706020507" pitchFamily="18" charset="2"/>
              </a:rPr>
              <a:t>OS routine </a:t>
            </a:r>
            <a:r>
              <a:rPr lang="en-US" altLang="ko-KR" sz="2000" dirty="0" err="1">
                <a:solidFill>
                  <a:srgbClr val="FF0000"/>
                </a:solidFill>
                <a:latin typeface="Ubuntu Mono" panose="020B0509030602030204" pitchFamily="49" charset="0"/>
                <a:sym typeface="Symbol" panose="05050102010706020507" pitchFamily="18" charset="2"/>
              </a:rPr>
              <a:t>thread_root</a:t>
            </a:r>
            <a:r>
              <a:rPr lang="en-US" altLang="ko-KR" sz="2000" dirty="0">
                <a:solidFill>
                  <a:srgbClr val="FF0000"/>
                </a:solidFill>
                <a:latin typeface="Ubuntu Mono" panose="020B0509030602030204" pitchFamily="49" charset="0"/>
                <a:sym typeface="Symbol" panose="05050102010706020507" pitchFamily="18" charset="2"/>
              </a:rPr>
              <a:t>()</a:t>
            </a:r>
            <a:endParaRPr lang="en-US" altLang="ko-KR" dirty="0">
              <a:solidFill>
                <a:srgbClr val="FF0000"/>
              </a:solidFill>
              <a:latin typeface="Ubuntu Mono" panose="020B0509030602030204" pitchFamily="49" charset="0"/>
              <a:sym typeface="Symbol" panose="05050102010706020507" pitchFamily="18" charset="2"/>
            </a:endParaRP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Push </a:t>
            </a:r>
            <a:r>
              <a:rPr lang="en-US" altLang="ko-KR" sz="2000" dirty="0" err="1">
                <a:latin typeface="Ubuntu Mono" panose="020B0509030602030204" pitchFamily="49" charset="0"/>
                <a:sym typeface="Symbol" panose="05050102010706020507" pitchFamily="18" charset="2"/>
              </a:rPr>
              <a:t>func</a:t>
            </a:r>
            <a:r>
              <a:rPr lang="en-US" altLang="ko-KR" dirty="0">
                <a:sym typeface="Symbol" panose="05050102010706020507" pitchFamily="18" charset="2"/>
              </a:rPr>
              <a:t> and </a:t>
            </a:r>
            <a:r>
              <a:rPr lang="en-US" altLang="ko-KR" sz="2000" dirty="0" err="1">
                <a:latin typeface="Ubuntu Mono" panose="020B0509030602030204" pitchFamily="49" charset="0"/>
                <a:sym typeface="Symbol" panose="05050102010706020507" pitchFamily="18" charset="2"/>
              </a:rPr>
              <a:t>args</a:t>
            </a:r>
            <a:r>
              <a:rPr lang="en-US" altLang="ko-KR" dirty="0">
                <a:sym typeface="Symbol" panose="05050102010706020507" pitchFamily="18" charset="2"/>
              </a:rPr>
              <a:t> pointers into stack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Call </a:t>
            </a:r>
            <a:r>
              <a:rPr lang="en-US" dirty="0" err="1">
                <a:latin typeface="Ubuntu Mono" panose="020B0509030602030204" pitchFamily="49" charset="0"/>
                <a:sym typeface="Symbol" panose="05050102010706020507" pitchFamily="18" charset="2"/>
              </a:rPr>
              <a:t>dummy_switch_frame</a:t>
            </a:r>
            <a:r>
              <a:rPr lang="en-US" dirty="0">
                <a:latin typeface="Ubuntu Mono" panose="020B0509030602030204" pitchFamily="49" charset="0"/>
                <a:sym typeface="Symbol" panose="05050102010706020507" pitchFamily="18" charset="2"/>
              </a:rPr>
              <a:t>(</a:t>
            </a:r>
            <a:r>
              <a:rPr lang="en-US" dirty="0" err="1">
                <a:latin typeface="Ubuntu Mono" panose="020B0509030602030204" pitchFamily="49" charset="0"/>
                <a:sym typeface="Symbol" panose="05050102010706020507" pitchFamily="18" charset="2"/>
              </a:rPr>
              <a:t>newTCB</a:t>
            </a:r>
            <a:r>
              <a:rPr lang="en-US" dirty="0">
                <a:latin typeface="Ubuntu Mono" panose="020B0509030602030204" pitchFamily="49" charset="0"/>
                <a:sym typeface="Symbol" panose="05050102010706020507" pitchFamily="18" charset="2"/>
              </a:rPr>
              <a:t>)</a:t>
            </a:r>
            <a:r>
              <a:rPr lang="en-US" altLang="ko-KR" dirty="0">
                <a:sym typeface="Symbol" panose="05050102010706020507" pitchFamily="18" charset="2"/>
              </a:rPr>
              <a:t> (more on this soon)</a:t>
            </a:r>
            <a:endParaRPr lang="en-US" dirty="0">
              <a:latin typeface="Ubuntu Mono" panose="020B0509030602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Does </a:t>
            </a:r>
            <a:r>
              <a:rPr lang="en-US" altLang="ko-KR" b="0" dirty="0" err="1">
                <a:latin typeface="Ubuntu Mono" panose="020B0509030602030204" pitchFamily="49" charset="0"/>
              </a:rPr>
              <a:t>thread_root</a:t>
            </a:r>
            <a:r>
              <a:rPr lang="en-US" altLang="ko-KR" b="0" dirty="0">
                <a:latin typeface="Ubuntu Mono" panose="020B0509030602030204" pitchFamily="49" charset="0"/>
              </a:rPr>
              <a:t>()</a:t>
            </a:r>
            <a:r>
              <a:rPr lang="en-US" altLang="ko-KR" dirty="0"/>
              <a:t> Look Like?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89847"/>
            <a:ext cx="7886700" cy="4968875"/>
          </a:xfrm>
        </p:spPr>
        <p:txBody>
          <a:bodyPr/>
          <a:lstStyle/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 err="1">
                <a:latin typeface="Ubuntu Mono" panose="020B0509030602030204" pitchFamily="49" charset="0"/>
              </a:rPr>
              <a:t>thread_root</a:t>
            </a:r>
            <a:r>
              <a:rPr lang="en-US" altLang="ko-KR" sz="1600" dirty="0">
                <a:latin typeface="Ubuntu Mono" panose="020B0509030602030204" pitchFamily="49" charset="0"/>
              </a:rPr>
              <a:t>(</a:t>
            </a:r>
            <a:r>
              <a:rPr lang="en-US" altLang="ko-KR" sz="1600" dirty="0" err="1">
                <a:latin typeface="Ubuntu Mono" panose="020B0509030602030204" pitchFamily="49" charset="0"/>
              </a:rPr>
              <a:t>func</a:t>
            </a:r>
            <a:r>
              <a:rPr lang="en-US" altLang="ko-KR" sz="1600" dirty="0">
                <a:latin typeface="Ubuntu Mono" panose="020B0509030602030204" pitchFamily="49" charset="0"/>
              </a:rPr>
              <a:t>*, </a:t>
            </a:r>
            <a:r>
              <a:rPr lang="en-US" altLang="ko-KR" sz="1600" dirty="0" err="1">
                <a:latin typeface="Ubuntu Mono" panose="020B0509030602030204" pitchFamily="49" charset="0"/>
              </a:rPr>
              <a:t>args</a:t>
            </a:r>
            <a:r>
              <a:rPr lang="en-US" altLang="ko-KR" sz="1600" dirty="0">
                <a:latin typeface="Ubuntu Mono" panose="020B0509030602030204" pitchFamily="49" charset="0"/>
              </a:rPr>
              <a:t>*) {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    </a:t>
            </a:r>
            <a:r>
              <a:rPr lang="en-US" altLang="ko-KR" sz="1600" dirty="0" err="1">
                <a:latin typeface="Ubuntu Mono" panose="020B0509030602030204" pitchFamily="49" charset="0"/>
              </a:rPr>
              <a:t>DoStartupHousekeeping</a:t>
            </a:r>
            <a:r>
              <a:rPr lang="en-US" altLang="ko-KR" sz="1600" dirty="0">
                <a:latin typeface="Ubuntu Mono" panose="020B0509030602030204" pitchFamily="49" charset="0"/>
              </a:rPr>
              <a:t>();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    </a:t>
            </a:r>
            <a:r>
              <a:rPr lang="en-US" altLang="ko-KR" sz="1600" dirty="0" err="1">
                <a:latin typeface="Ubuntu Mono" panose="020B0509030602030204" pitchFamily="49" charset="0"/>
              </a:rPr>
              <a:t>UserModeSwitch</a:t>
            </a:r>
            <a:r>
              <a:rPr lang="en-US" altLang="ko-KR" sz="1600" dirty="0">
                <a:latin typeface="Ubuntu Mono" panose="020B0509030602030204" pitchFamily="49" charset="0"/>
              </a:rPr>
              <a:t>();  </a:t>
            </a:r>
            <a:r>
              <a:rPr lang="en-US" altLang="ko-KR" sz="1600" dirty="0">
                <a:solidFill>
                  <a:srgbClr val="00B050"/>
                </a:solidFill>
                <a:latin typeface="Ubuntu Mono" panose="020B0509030602030204" pitchFamily="49" charset="0"/>
              </a:rPr>
              <a:t>// enter user mode */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    Call </a:t>
            </a:r>
            <a:r>
              <a:rPr lang="en-US" altLang="ko-KR" sz="1600" dirty="0" err="1">
                <a:latin typeface="Ubuntu Mono" panose="020B0509030602030204" pitchFamily="49" charset="0"/>
              </a:rPr>
              <a:t>func</a:t>
            </a:r>
            <a:r>
              <a:rPr lang="en-US" altLang="ko-KR" sz="1600" dirty="0">
                <a:latin typeface="Ubuntu Mono" panose="020B0509030602030204" pitchFamily="49" charset="0"/>
              </a:rPr>
              <a:t>(</a:t>
            </a:r>
            <a:r>
              <a:rPr lang="en-US" altLang="ko-KR" sz="1600" dirty="0" err="1">
                <a:latin typeface="Ubuntu Mono" panose="020B0509030602030204" pitchFamily="49" charset="0"/>
              </a:rPr>
              <a:t>args</a:t>
            </a:r>
            <a:r>
              <a:rPr lang="en-US" altLang="ko-KR" sz="1600" dirty="0">
                <a:latin typeface="Ubuntu Mono" panose="020B0509030602030204" pitchFamily="49" charset="0"/>
              </a:rPr>
              <a:t>);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    </a:t>
            </a:r>
            <a:r>
              <a:rPr lang="en-US" altLang="ko-KR" sz="1600" dirty="0" err="1">
                <a:latin typeface="Ubuntu Mono" panose="020B0509030602030204" pitchFamily="49" charset="0"/>
              </a:rPr>
              <a:t>thread_finish</a:t>
            </a:r>
            <a:r>
              <a:rPr lang="en-US" altLang="ko-KR" sz="1600" dirty="0">
                <a:latin typeface="Ubuntu Mono" panose="020B0509030602030204" pitchFamily="49" charset="0"/>
              </a:rPr>
              <a:t>();</a:t>
            </a:r>
          </a:p>
          <a:p>
            <a:pPr marL="0" indent="0">
              <a:lnSpc>
                <a:spcPct val="77000"/>
              </a:lnSpc>
              <a:buNone/>
            </a:pPr>
            <a:r>
              <a:rPr lang="en-US" altLang="ko-KR" sz="1600" dirty="0">
                <a:latin typeface="Ubuntu Mono" panose="020B0509030602030204" pitchFamily="49" charset="0"/>
              </a:rPr>
              <a:t>}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Startup Housekeeping </a:t>
            </a:r>
          </a:p>
          <a:p>
            <a:pPr lvl="1"/>
            <a:r>
              <a:rPr lang="en-US" altLang="ko-KR" sz="1800" dirty="0"/>
              <a:t>Includes things like recording start time of thread</a:t>
            </a:r>
          </a:p>
          <a:p>
            <a:pPr lvl="1"/>
            <a:r>
              <a:rPr lang="en-US" altLang="ko-KR" sz="1800" dirty="0"/>
              <a:t>Other statistics</a:t>
            </a:r>
          </a:p>
          <a:p>
            <a:r>
              <a:rPr lang="en-US" altLang="ko-KR" sz="2000" dirty="0"/>
              <a:t>Stack will grow and shrink with execution of thread</a:t>
            </a:r>
          </a:p>
          <a:p>
            <a:r>
              <a:rPr lang="en-US" altLang="ko-KR" sz="2000" dirty="0"/>
              <a:t>Final return from thread returns into </a:t>
            </a:r>
            <a:r>
              <a:rPr lang="en-US" altLang="ko-KR" sz="1800" dirty="0" err="1">
                <a:latin typeface="Ubuntu Mono" panose="020B0509030602030204" pitchFamily="49" charset="0"/>
              </a:rPr>
              <a:t>thread_root</a:t>
            </a:r>
            <a:r>
              <a:rPr lang="en-US" altLang="ko-KR" sz="1800" dirty="0">
                <a:latin typeface="Ubuntu Mono" panose="020B0509030602030204" pitchFamily="49" charset="0"/>
              </a:rPr>
              <a:t>()</a:t>
            </a:r>
            <a:r>
              <a:rPr lang="en-US" altLang="ko-KR" sz="2000" dirty="0"/>
              <a:t> which calls </a:t>
            </a:r>
            <a:r>
              <a:rPr lang="en-US" altLang="ko-KR" sz="1800" dirty="0" err="1">
                <a:latin typeface="Ubuntu Mono" panose="020B0509030602030204" pitchFamily="49" charset="0"/>
              </a:rPr>
              <a:t>thread_finish</a:t>
            </a:r>
            <a:r>
              <a:rPr lang="en-US" altLang="ko-KR" sz="1800" dirty="0">
                <a:latin typeface="Ubuntu Mono" panose="020B0509030602030204" pitchFamily="49" charset="0"/>
              </a:rPr>
              <a:t>()</a:t>
            </a:r>
            <a:r>
              <a:rPr lang="en-US" altLang="ko-KR" sz="2000" dirty="0"/>
              <a:t> which wakes up sleeping threads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F022378D-8876-5942-8132-BABF9AE083F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36360" y="2832811"/>
            <a:ext cx="1974850" cy="484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func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EF3169A-D2C7-D24D-9D5B-901C225B91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36356" y="3635214"/>
            <a:ext cx="1974853" cy="4844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thread_root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" name="Arc 13">
            <a:extLst>
              <a:ext uri="{FF2B5EF4-FFF2-40B4-BE49-F238E27FC236}">
                <a16:creationId xmlns:a16="http://schemas.microsoft.com/office/drawing/2014/main" id="{72F3A926-8214-BD48-BD47-D876CEE40F0A}"/>
              </a:ext>
            </a:extLst>
          </p:cNvPr>
          <p:cNvSpPr>
            <a:spLocks/>
          </p:cNvSpPr>
          <p:nvPr/>
        </p:nvSpPr>
        <p:spPr bwMode="auto">
          <a:xfrm flipH="1" flipV="1">
            <a:off x="5680621" y="3044127"/>
            <a:ext cx="455735" cy="836172"/>
          </a:xfrm>
          <a:custGeom>
            <a:avLst/>
            <a:gdLst>
              <a:gd name="T0" fmla="*/ 0 w 21600"/>
              <a:gd name="T1" fmla="*/ 0 h 43068"/>
              <a:gd name="T2" fmla="*/ 0 w 21600"/>
              <a:gd name="T3" fmla="*/ 3 h 43068"/>
              <a:gd name="T4" fmla="*/ 0 w 21600"/>
              <a:gd name="T5" fmla="*/ 2 h 43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0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07"/>
                  <a:pt x="13322" y="41853"/>
                  <a:pt x="2383" y="43068"/>
                </a:cubicBezTo>
              </a:path>
              <a:path w="21600" h="430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07"/>
                  <a:pt x="13322" y="41853"/>
                  <a:pt x="2383" y="4306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96743943-1131-2E4B-A88A-FA17A40DF6F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11586" y="3252319"/>
            <a:ext cx="13756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Switch Mode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126FDA2D-B234-BD45-A1C2-F47EC7525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297" y="2720961"/>
            <a:ext cx="8515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Thread</a:t>
            </a:r>
            <a:b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</a:br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Stack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EDC2B3C1-246D-0A49-8020-4B0D927DD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055" y="3554847"/>
            <a:ext cx="7675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Kernel</a:t>
            </a:r>
            <a:b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</a:br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38333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uiExpand="1" build="p"/>
      <p:bldP spid="13" grpId="0" animBg="1"/>
      <p:bldP spid="17" grpId="0" animBg="1"/>
      <p:bldP spid="18" grpId="0" animBg="1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9D4C-2A86-B64E-870A-0F06551B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5C817-7C2E-DB47-83A0-B25A566B2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Multi-threaded processes</a:t>
            </a:r>
          </a:p>
          <a:p>
            <a:r>
              <a:rPr lang="en-US" dirty="0"/>
              <a:t>Thread data structure and life cycle</a:t>
            </a:r>
          </a:p>
          <a:p>
            <a:r>
              <a:rPr lang="en-US" dirty="0"/>
              <a:t>Simple thread API</a:t>
            </a:r>
          </a:p>
          <a:p>
            <a:r>
              <a:rPr lang="en-US" dirty="0"/>
              <a:t>Thread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45585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Putting it All Together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>
                <a:sym typeface="Symbol" panose="05050102010706020507" pitchFamily="18" charset="2"/>
              </a:rPr>
              <a:t>Eventually, </a:t>
            </a:r>
            <a:r>
              <a:rPr lang="en-US" altLang="ko-KR" sz="2000" dirty="0" err="1">
                <a:latin typeface="Ubuntu Mono" panose="020B0509030602030204" pitchFamily="49" charset="0"/>
                <a:sym typeface="Symbol" panose="05050102010706020507" pitchFamily="18" charset="2"/>
              </a:rPr>
              <a:t>run_new_thread</a:t>
            </a:r>
            <a:r>
              <a:rPr lang="en-US" altLang="ko-KR" sz="2000" dirty="0">
                <a:latin typeface="Ubuntu Mono" panose="020B0509030602030204" pitchFamily="49" charset="0"/>
                <a:sym typeface="Symbol" panose="05050102010706020507" pitchFamily="18" charset="2"/>
              </a:rPr>
              <a:t> </a:t>
            </a:r>
            <a:r>
              <a:rPr lang="en-US" altLang="ko-KR" sz="2400" dirty="0">
                <a:sym typeface="Symbol" panose="05050102010706020507" pitchFamily="18" charset="2"/>
              </a:rPr>
              <a:t>will select newly created TCB and return into beginning of </a:t>
            </a:r>
            <a:r>
              <a:rPr lang="en-US" altLang="ko-KR" sz="2000" dirty="0" err="1">
                <a:latin typeface="Ubuntu Mono" panose="020B0509030602030204" pitchFamily="49" charset="0"/>
                <a:sym typeface="Symbol" panose="05050102010706020507" pitchFamily="18" charset="2"/>
              </a:rPr>
              <a:t>thread_root</a:t>
            </a:r>
            <a:endParaRPr lang="en-US" altLang="ko-KR" sz="2400" dirty="0">
              <a:latin typeface="Ubuntu Mono" panose="020B0509030602030204" pitchFamily="49" charset="0"/>
              <a:sym typeface="Symbol" panose="05050102010706020507" pitchFamily="18" charset="2"/>
            </a:endParaRPr>
          </a:p>
          <a:p>
            <a:pPr lvl="1"/>
            <a:r>
              <a:rPr lang="en-US" altLang="ko-KR" sz="2000" dirty="0"/>
              <a:t>This really starts the new thread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B31EB56A-7281-0F49-96FE-3F75DDF319B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52459" y="4070446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 err="1">
                <a:latin typeface="Consolas" charset="0"/>
                <a:ea typeface="Consolas" charset="0"/>
                <a:cs typeface="Consolas" charset="0"/>
              </a:rPr>
              <a:t>thread_yield</a:t>
            </a:r>
            <a:endParaRPr lang="en-US" altLang="ko-KR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0EB65673-00C1-274F-83B7-00856E3C78E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52457" y="3687930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B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3A0E250D-3673-CB47-970B-1CDA59CE1DE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52455" y="5206930"/>
            <a:ext cx="1483736" cy="400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 err="1">
                <a:latin typeface="Consolas" charset="0"/>
                <a:ea typeface="Consolas" charset="0"/>
                <a:cs typeface="Consolas" charset="0"/>
              </a:rPr>
              <a:t>run_new_thread</a:t>
            </a:r>
            <a:endParaRPr lang="en-US" altLang="ko-KR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E3D494D1-48DD-6C40-A498-7EE5076A9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455" y="5596931"/>
            <a:ext cx="1483736" cy="3431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switch</a:t>
            </a: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E3C5B592-7E35-7F42-939C-97EFE384407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52458" y="3286364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5BC79F-44A5-E34F-98D5-FAD092145D26}"/>
              </a:ext>
            </a:extLst>
          </p:cNvPr>
          <p:cNvSpPr txBox="1"/>
          <p:nvPr/>
        </p:nvSpPr>
        <p:spPr>
          <a:xfrm>
            <a:off x="5547570" y="2865113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Thread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79B51E-7E91-AD42-9FBE-1DBC99960941}"/>
              </a:ext>
            </a:extLst>
          </p:cNvPr>
          <p:cNvSpPr txBox="1"/>
          <p:nvPr/>
        </p:nvSpPr>
        <p:spPr>
          <a:xfrm>
            <a:off x="2921291" y="2855343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Thread 1</a:t>
            </a: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D128AF31-1FC3-974E-B2BE-4BA8CB57717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23594" y="4070446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 err="1">
                <a:latin typeface="Consolas" charset="0"/>
                <a:ea typeface="Consolas" charset="0"/>
                <a:cs typeface="Consolas" charset="0"/>
              </a:rPr>
              <a:t>thread_yield</a:t>
            </a:r>
            <a:endParaRPr lang="en-US" altLang="ko-KR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353B545A-5043-B74C-BE9D-4FA7463B45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23592" y="3687930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B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6A1E1910-3B0B-3846-BE0E-0453F0012C4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23590" y="5206930"/>
            <a:ext cx="1483736" cy="400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 err="1">
                <a:latin typeface="Consolas" charset="0"/>
                <a:ea typeface="Consolas" charset="0"/>
                <a:cs typeface="Consolas" charset="0"/>
              </a:rPr>
              <a:t>run_new_thread</a:t>
            </a:r>
            <a:endParaRPr lang="en-US" altLang="ko-KR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610843C0-6965-6146-926A-37B72A63F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590" y="5596931"/>
            <a:ext cx="1483736" cy="3431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switch</a:t>
            </a: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7DC2BE98-754C-8147-81EF-338F1657FE0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23593" y="3286364"/>
            <a:ext cx="1483734" cy="400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>
                <a:latin typeface="Consolas" charset="0"/>
                <a:ea typeface="Consolas" charset="0"/>
                <a:cs typeface="Consolas" charset="0"/>
              </a:rPr>
              <a:t>A</a:t>
            </a:r>
          </a:p>
        </p:txBody>
      </p:sp>
      <p:sp>
        <p:nvSpPr>
          <p:cNvPr id="51" name="Curved Up Arrow 50">
            <a:extLst>
              <a:ext uri="{FF2B5EF4-FFF2-40B4-BE49-F238E27FC236}">
                <a16:creationId xmlns:a16="http://schemas.microsoft.com/office/drawing/2014/main" id="{181B2DEB-377E-5540-91B1-B642F9EBEC13}"/>
              </a:ext>
            </a:extLst>
          </p:cNvPr>
          <p:cNvSpPr/>
          <p:nvPr/>
        </p:nvSpPr>
        <p:spPr>
          <a:xfrm>
            <a:off x="3953711" y="6238770"/>
            <a:ext cx="1466523" cy="511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1F7BEE86-AFBA-B340-A7B3-68E6F43C357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52455" y="4804217"/>
            <a:ext cx="1483736" cy="400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 err="1">
                <a:latin typeface="Consolas" charset="0"/>
                <a:ea typeface="Consolas" charset="0"/>
                <a:cs typeface="Consolas" charset="0"/>
              </a:rPr>
              <a:t>thread_root</a:t>
            </a:r>
            <a:endParaRPr lang="en-US" altLang="ko-KR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163FE563-817C-C342-9718-7232FA92085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23590" y="4804217"/>
            <a:ext cx="1483736" cy="400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1400" dirty="0" err="1">
                <a:latin typeface="Consolas" charset="0"/>
                <a:ea typeface="Consolas" charset="0"/>
                <a:cs typeface="Consolas" charset="0"/>
              </a:rPr>
              <a:t>thread_root</a:t>
            </a:r>
            <a:endParaRPr lang="en-US" altLang="ko-KR" sz="14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Subtlety: </a:t>
            </a:r>
            <a:r>
              <a:rPr lang="en-US" dirty="0" err="1">
                <a:latin typeface="Ubuntu Mono" panose="020B0509030602030204" pitchFamily="49" charset="0"/>
                <a:sym typeface="Symbol" panose="05050102010706020507" pitchFamily="18" charset="2"/>
              </a:rPr>
              <a:t>dummy_switch_frame</a:t>
            </a:r>
            <a:r>
              <a:rPr lang="en-US" dirty="0">
                <a:latin typeface="Ubuntu Mono" panose="020B0509030602030204" pitchFamily="49" charset="0"/>
                <a:sym typeface="Symbol" panose="05050102010706020507" pitchFamily="18" charset="2"/>
              </a:rPr>
              <a:t>(</a:t>
            </a:r>
            <a:r>
              <a:rPr lang="en-US" dirty="0" err="1">
                <a:latin typeface="Ubuntu Mono" panose="020B0509030602030204" pitchFamily="49" charset="0"/>
                <a:sym typeface="Symbol" panose="05050102010706020507" pitchFamily="18" charset="2"/>
              </a:rPr>
              <a:t>newTCB</a:t>
            </a:r>
            <a:r>
              <a:rPr lang="en-US" dirty="0">
                <a:latin typeface="Ubuntu Mono" panose="020B0509030602030204" pitchFamily="49" charset="0"/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Newly created thread will run after OS runs </a:t>
            </a:r>
            <a:r>
              <a:rPr lang="en-CA" sz="2000" dirty="0">
                <a:latin typeface="Ubuntu Mono" panose="020B0509030602030204" pitchFamily="49" charset="0"/>
              </a:rPr>
              <a:t>switch</a:t>
            </a:r>
            <a:endParaRPr lang="en-US" sz="2400" dirty="0"/>
          </a:p>
          <a:p>
            <a:r>
              <a:rPr lang="en-US" sz="2400" dirty="0"/>
              <a:t>Kernel stack of new thread should be the same as others</a:t>
            </a:r>
          </a:p>
          <a:p>
            <a:r>
              <a:rPr lang="en-US" sz="2400" dirty="0"/>
              <a:t>Recall:</a:t>
            </a:r>
          </a:p>
          <a:p>
            <a:pPr>
              <a:lnSpc>
                <a:spcPct val="70000"/>
              </a:lnSpc>
              <a:buNone/>
            </a:pPr>
            <a:r>
              <a:rPr lang="en-CA" sz="1400" dirty="0">
                <a:solidFill>
                  <a:srgbClr val="FF0000"/>
                </a:solidFill>
                <a:latin typeface="Ubuntu Mono" panose="020B0509030602030204" pitchFamily="49" charset="0"/>
              </a:rPr>
              <a:t>		switch</a:t>
            </a:r>
            <a:r>
              <a:rPr lang="en-CA" sz="1400" dirty="0">
                <a:latin typeface="Ubuntu Mono" panose="020B0509030602030204" pitchFamily="49" charset="0"/>
              </a:rPr>
              <a:t>(</a:t>
            </a:r>
            <a:r>
              <a:rPr lang="en-CA" sz="1400" dirty="0" err="1">
                <a:latin typeface="Ubuntu Mono" panose="020B0509030602030204" pitchFamily="49" charset="0"/>
              </a:rPr>
              <a:t>curTCB</a:t>
            </a:r>
            <a:r>
              <a:rPr lang="en-CA" sz="1400" dirty="0">
                <a:latin typeface="Ubuntu Mono" panose="020B0509030602030204" pitchFamily="49" charset="0"/>
              </a:rPr>
              <a:t>, </a:t>
            </a:r>
            <a:r>
              <a:rPr lang="en-CA" sz="1400" dirty="0" err="1">
                <a:latin typeface="Ubuntu Mono" panose="020B0509030602030204" pitchFamily="49" charset="0"/>
              </a:rPr>
              <a:t>newTCB</a:t>
            </a:r>
            <a:r>
              <a:rPr lang="en-CA" sz="1400" dirty="0">
                <a:latin typeface="Ubuntu Mono" panose="020B0509030602030204" pitchFamily="49" charset="0"/>
              </a:rPr>
              <a:t>) {</a:t>
            </a:r>
          </a:p>
          <a:p>
            <a:pPr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		    </a:t>
            </a:r>
            <a:r>
              <a:rPr lang="en-CA" sz="1400" dirty="0" err="1">
                <a:latin typeface="Ubuntu Mono" panose="020B0509030602030204" pitchFamily="49" charset="0"/>
              </a:rPr>
              <a:t>pushad</a:t>
            </a:r>
            <a:r>
              <a:rPr lang="en-CA" sz="1400" dirty="0">
                <a:latin typeface="Ubuntu Mono" panose="020B0509030602030204" pitchFamily="49" charset="0"/>
              </a:rPr>
              <a:t>;</a:t>
            </a:r>
            <a:endParaRPr lang="en-CA" sz="1400" dirty="0">
              <a:solidFill>
                <a:schemeClr val="accent3">
                  <a:lumMod val="50000"/>
                </a:schemeClr>
              </a:solidFill>
              <a:latin typeface="Ubuntu Mono" panose="020B0509030602030204" pitchFamily="49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		    </a:t>
            </a:r>
            <a:r>
              <a:rPr lang="en-CA" sz="1400" dirty="0" err="1">
                <a:latin typeface="Ubuntu Mono" panose="020B0509030602030204" pitchFamily="49" charset="0"/>
              </a:rPr>
              <a:t>curTCB</a:t>
            </a:r>
            <a:r>
              <a:rPr lang="en-CA" sz="1400" dirty="0">
                <a:latin typeface="Ubuntu Mono" panose="020B0509030602030204" pitchFamily="49" charset="0"/>
              </a:rPr>
              <a:t>-&gt;</a:t>
            </a:r>
            <a:r>
              <a:rPr lang="en-CA" sz="1400" dirty="0" err="1">
                <a:latin typeface="Ubuntu Mono" panose="020B0509030602030204" pitchFamily="49" charset="0"/>
              </a:rPr>
              <a:t>sp</a:t>
            </a:r>
            <a:r>
              <a:rPr lang="en-CA" sz="1400" dirty="0">
                <a:latin typeface="Ubuntu Mono" panose="020B0509030602030204" pitchFamily="49" charset="0"/>
              </a:rPr>
              <a:t> = </a:t>
            </a:r>
            <a:r>
              <a:rPr lang="en-CA" sz="1400" dirty="0" err="1">
                <a:latin typeface="Ubuntu Mono" panose="020B0509030602030204" pitchFamily="49" charset="0"/>
              </a:rPr>
              <a:t>sp</a:t>
            </a:r>
            <a:r>
              <a:rPr lang="en-CA" sz="1400" dirty="0">
                <a:latin typeface="Ubuntu Mono" panose="020B0509030602030204" pitchFamily="49" charset="0"/>
              </a:rPr>
              <a:t>;</a:t>
            </a:r>
          </a:p>
          <a:p>
            <a:pPr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 		    </a:t>
            </a:r>
            <a:r>
              <a:rPr lang="en-CA" sz="1400" dirty="0" err="1">
                <a:latin typeface="Ubuntu Mono" panose="020B0509030602030204" pitchFamily="49" charset="0"/>
              </a:rPr>
              <a:t>sp</a:t>
            </a:r>
            <a:r>
              <a:rPr lang="en-CA" sz="1400" dirty="0">
                <a:latin typeface="Ubuntu Mono" panose="020B0509030602030204" pitchFamily="49" charset="0"/>
              </a:rPr>
              <a:t> = </a:t>
            </a:r>
            <a:r>
              <a:rPr lang="en-CA" sz="1400" dirty="0" err="1">
                <a:latin typeface="Ubuntu Mono" panose="020B0509030602030204" pitchFamily="49" charset="0"/>
              </a:rPr>
              <a:t>newTCB</a:t>
            </a:r>
            <a:r>
              <a:rPr lang="en-CA" sz="1400" dirty="0">
                <a:latin typeface="Ubuntu Mono" panose="020B0509030602030204" pitchFamily="49" charset="0"/>
              </a:rPr>
              <a:t>-&gt;</a:t>
            </a:r>
            <a:r>
              <a:rPr lang="en-CA" sz="1400" dirty="0" err="1">
                <a:latin typeface="Ubuntu Mono" panose="020B0509030602030204" pitchFamily="49" charset="0"/>
              </a:rPr>
              <a:t>sp</a:t>
            </a:r>
            <a:r>
              <a:rPr lang="en-CA" sz="1400" dirty="0">
                <a:latin typeface="Ubuntu Mono" panose="020B0509030602030204" pitchFamily="49" charset="0"/>
              </a:rPr>
              <a:t>;</a:t>
            </a:r>
          </a:p>
          <a:p>
            <a:pPr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 		    </a:t>
            </a:r>
            <a:r>
              <a:rPr lang="en-CA" sz="1400" dirty="0" err="1">
                <a:latin typeface="Ubuntu Mono" panose="020B0509030602030204" pitchFamily="49" charset="0"/>
              </a:rPr>
              <a:t>popad</a:t>
            </a:r>
            <a:r>
              <a:rPr lang="en-CA" sz="1400" dirty="0">
                <a:latin typeface="Ubuntu Mono" panose="020B0509030602030204" pitchFamily="49" charset="0"/>
              </a:rPr>
              <a:t>;</a:t>
            </a:r>
          </a:p>
          <a:p>
            <a:pPr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 		    return();</a:t>
            </a:r>
          </a:p>
          <a:p>
            <a:pPr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		}</a:t>
            </a:r>
          </a:p>
          <a:p>
            <a:pPr>
              <a:lnSpc>
                <a:spcPct val="70000"/>
              </a:lnSpc>
              <a:buNone/>
            </a:pPr>
            <a:endParaRPr lang="en-CA" sz="1400" dirty="0">
              <a:latin typeface="Ubuntu Mono" panose="020B0509030602030204" pitchFamily="49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		</a:t>
            </a:r>
            <a:r>
              <a:rPr lang="en-CA" sz="1400" dirty="0" err="1">
                <a:solidFill>
                  <a:srgbClr val="FF0000"/>
                </a:solidFill>
                <a:latin typeface="Ubuntu Mono" panose="020B0509030602030204" pitchFamily="49" charset="0"/>
              </a:rPr>
              <a:t>dummy_switch_frame</a:t>
            </a:r>
            <a:r>
              <a:rPr lang="en-CA" sz="1400" dirty="0">
                <a:latin typeface="Ubuntu Mono" panose="020B0509030602030204" pitchFamily="49" charset="0"/>
              </a:rPr>
              <a:t>(</a:t>
            </a:r>
            <a:r>
              <a:rPr lang="en-CA" sz="1400" dirty="0" err="1">
                <a:latin typeface="Ubuntu Mono" panose="020B0509030602030204" pitchFamily="49" charset="0"/>
              </a:rPr>
              <a:t>newTCB</a:t>
            </a:r>
            <a:r>
              <a:rPr lang="en-CA" sz="1400" dirty="0">
                <a:latin typeface="Ubuntu Mono" panose="020B0509030602030204" pitchFamily="49" charset="0"/>
              </a:rPr>
              <a:t>) {</a:t>
            </a:r>
          </a:p>
          <a:p>
            <a:pPr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		    *(</a:t>
            </a:r>
            <a:r>
              <a:rPr lang="en-CA" sz="1400" dirty="0" err="1">
                <a:latin typeface="Ubuntu Mono" panose="020B0509030602030204" pitchFamily="49" charset="0"/>
              </a:rPr>
              <a:t>newTCB</a:t>
            </a:r>
            <a:r>
              <a:rPr lang="en-CA" sz="1400" dirty="0">
                <a:latin typeface="Ubuntu Mono" panose="020B0509030602030204" pitchFamily="49" charset="0"/>
              </a:rPr>
              <a:t>-&gt;</a:t>
            </a:r>
            <a:r>
              <a:rPr lang="en-CA" sz="1400" dirty="0" err="1">
                <a:latin typeface="Ubuntu Mono" panose="020B0509030602030204" pitchFamily="49" charset="0"/>
              </a:rPr>
              <a:t>sp</a:t>
            </a:r>
            <a:r>
              <a:rPr lang="en-CA" sz="1400" dirty="0">
                <a:latin typeface="Ubuntu Mono" panose="020B0509030602030204" pitchFamily="49" charset="0"/>
              </a:rPr>
              <a:t>) = </a:t>
            </a:r>
            <a:r>
              <a:rPr lang="en-CA" sz="1400" dirty="0" err="1">
                <a:latin typeface="Ubuntu Mono" panose="020B0509030602030204" pitchFamily="49" charset="0"/>
              </a:rPr>
              <a:t>thread_root</a:t>
            </a:r>
            <a:r>
              <a:rPr lang="en-CA" sz="1400" dirty="0">
                <a:latin typeface="Ubuntu Mono" panose="020B0509030602030204" pitchFamily="49" charset="0"/>
              </a:rPr>
              <a:t>;</a:t>
            </a:r>
          </a:p>
          <a:p>
            <a:pPr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		    </a:t>
            </a:r>
            <a:r>
              <a:rPr lang="en-CA" sz="1400" dirty="0" err="1">
                <a:latin typeface="Ubuntu Mono" panose="020B0509030602030204" pitchFamily="49" charset="0"/>
              </a:rPr>
              <a:t>newTCB</a:t>
            </a:r>
            <a:r>
              <a:rPr lang="en-CA" sz="1400" dirty="0">
                <a:latin typeface="Ubuntu Mono" panose="020B0509030602030204" pitchFamily="49" charset="0"/>
              </a:rPr>
              <a:t>-&gt;</a:t>
            </a:r>
            <a:r>
              <a:rPr lang="en-CA" sz="1400" dirty="0" err="1">
                <a:latin typeface="Ubuntu Mono" panose="020B0509030602030204" pitchFamily="49" charset="0"/>
              </a:rPr>
              <a:t>sp</a:t>
            </a:r>
            <a:r>
              <a:rPr lang="en-CA" sz="1400" dirty="0">
                <a:latin typeface="Ubuntu Mono" panose="020B0509030602030204" pitchFamily="49" charset="0"/>
              </a:rPr>
              <a:t>--;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	    </a:t>
            </a:r>
            <a:r>
              <a:rPr lang="en-CA" sz="1400" dirty="0" err="1">
                <a:latin typeface="Ubuntu Mono" panose="020B0509030602030204" pitchFamily="49" charset="0"/>
              </a:rPr>
              <a:t>newTCB</a:t>
            </a:r>
            <a:r>
              <a:rPr lang="en-CA" sz="1400" dirty="0">
                <a:latin typeface="Ubuntu Mono" panose="020B0509030602030204" pitchFamily="49" charset="0"/>
              </a:rPr>
              <a:t>-&gt;</a:t>
            </a:r>
            <a:r>
              <a:rPr lang="en-CA" sz="1400" dirty="0" err="1">
                <a:latin typeface="Ubuntu Mono" panose="020B0509030602030204" pitchFamily="49" charset="0"/>
              </a:rPr>
              <a:t>sp</a:t>
            </a:r>
            <a:r>
              <a:rPr lang="en-CA" sz="1400" dirty="0">
                <a:latin typeface="Ubuntu Mono" panose="020B0509030602030204" pitchFamily="49" charset="0"/>
              </a:rPr>
              <a:t> -= </a:t>
            </a:r>
            <a:r>
              <a:rPr lang="en-CA" sz="1400" dirty="0" err="1">
                <a:latin typeface="Ubuntu Mono" panose="020B0509030602030204" pitchFamily="49" charset="0"/>
              </a:rPr>
              <a:t>SizeOfPopad</a:t>
            </a:r>
            <a:r>
              <a:rPr lang="en-CA" sz="1400" dirty="0">
                <a:latin typeface="Ubuntu Mono" panose="020B0509030602030204" pitchFamily="49" charset="0"/>
              </a:rPr>
              <a:t>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CA" sz="1400" dirty="0">
                <a:latin typeface="Ubuntu Mono" panose="020B0509030602030204" pitchFamily="49" charset="0"/>
              </a:rPr>
              <a:t>	}</a:t>
            </a:r>
            <a:endParaRPr lang="en-CA" sz="1400" dirty="0">
              <a:solidFill>
                <a:schemeClr val="accent3">
                  <a:lumMod val="50000"/>
                </a:schemeClr>
              </a:solidFill>
              <a:latin typeface="Ubuntu Mono" panose="020B0509030602030204" pitchFamily="49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	</a:t>
            </a:r>
            <a:endParaRPr lang="en-CA" sz="1800" dirty="0">
              <a:latin typeface="Ubuntu Mono" panose="020B0509030602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80F03-7997-8141-B12E-F63CD1A4A188}"/>
              </a:ext>
            </a:extLst>
          </p:cNvPr>
          <p:cNvSpPr/>
          <p:nvPr/>
        </p:nvSpPr>
        <p:spPr>
          <a:xfrm>
            <a:off x="1864733" y="3961518"/>
            <a:ext cx="1956955" cy="551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Happens When Threads </a:t>
            </a:r>
            <a:br>
              <a:rPr lang="en-US" altLang="ko-KR" dirty="0"/>
            </a:br>
            <a:r>
              <a:rPr lang="en-US" altLang="ko-KR" dirty="0"/>
              <a:t>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816144"/>
            <a:ext cx="7886700" cy="2829131"/>
          </a:xfrm>
        </p:spPr>
        <p:txBody>
          <a:bodyPr/>
          <a:lstStyle/>
          <a:p>
            <a:r>
              <a:rPr lang="en-US" altLang="ko-KR" sz="2400" dirty="0"/>
              <a:t>User code invokes system call</a:t>
            </a:r>
          </a:p>
          <a:p>
            <a:r>
              <a:rPr lang="en-US" altLang="ko-KR" sz="2400" dirty="0"/>
              <a:t>Read operation is initiated</a:t>
            </a:r>
          </a:p>
          <a:p>
            <a:r>
              <a:rPr lang="en-US" altLang="ko-KR" sz="2400" dirty="0"/>
              <a:t>OS runs new thread or switches to ready thread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50FD06FD-4624-4F47-83D0-CD6B64598D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29739" y="1963272"/>
            <a:ext cx="1974850" cy="484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D4F128EE-47DF-604E-A0A5-ADB64E2D254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29736" y="1474119"/>
            <a:ext cx="1974853" cy="484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CopyFile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9724C18F-A738-264D-A54A-58832DCBE2D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67872" y="2475234"/>
            <a:ext cx="1495286" cy="3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Stacks growth</a:t>
            </a:r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id="{8EFE471B-8AB7-1F4F-8B70-5CDEFFC38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529" y="1832501"/>
            <a:ext cx="0" cy="16611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84488A14-B4C8-7B48-B1E6-E28C82EB21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29737" y="2833171"/>
            <a:ext cx="1974853" cy="4844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kernel_read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2" name="Arc 13">
            <a:extLst>
              <a:ext uri="{FF2B5EF4-FFF2-40B4-BE49-F238E27FC236}">
                <a16:creationId xmlns:a16="http://schemas.microsoft.com/office/drawing/2014/main" id="{CC87B69D-7B37-3E4B-BED4-1496AE052CF0}"/>
              </a:ext>
            </a:extLst>
          </p:cNvPr>
          <p:cNvSpPr>
            <a:spLocks/>
          </p:cNvSpPr>
          <p:nvPr/>
        </p:nvSpPr>
        <p:spPr bwMode="auto">
          <a:xfrm flipH="1">
            <a:off x="4774002" y="2242084"/>
            <a:ext cx="455735" cy="836172"/>
          </a:xfrm>
          <a:custGeom>
            <a:avLst/>
            <a:gdLst>
              <a:gd name="T0" fmla="*/ 0 w 21600"/>
              <a:gd name="T1" fmla="*/ 0 h 43068"/>
              <a:gd name="T2" fmla="*/ 0 w 21600"/>
              <a:gd name="T3" fmla="*/ 3 h 43068"/>
              <a:gd name="T4" fmla="*/ 0 w 21600"/>
              <a:gd name="T5" fmla="*/ 2 h 43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0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07"/>
                  <a:pt x="13322" y="41853"/>
                  <a:pt x="2383" y="43068"/>
                </a:cubicBezTo>
              </a:path>
              <a:path w="21600" h="430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607"/>
                  <a:pt x="13322" y="41853"/>
                  <a:pt x="2383" y="4306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55783BC0-1EC8-2C45-B719-6F1D6BEDD8A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79382" y="2450590"/>
            <a:ext cx="1226866" cy="36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Trap to OS</a:t>
            </a: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AD1E227B-EAC8-CA48-BECE-11ABD2EE5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37" y="3317574"/>
            <a:ext cx="1974853" cy="4152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run_new_thread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819B41BD-DEBA-2945-9DCB-361615B3D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403" y="1635141"/>
            <a:ext cx="8515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Thread</a:t>
            </a:r>
            <a:b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</a:br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Stack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7CD952F9-0B8B-1649-B787-ABF9D0D9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403" y="3202009"/>
            <a:ext cx="7675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Kernel</a:t>
            </a:r>
            <a:b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</a:br>
            <a:r>
              <a:rPr lang="en-US" altLang="ko-KR" b="0" dirty="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rPr>
              <a:t>Stack</a:t>
            </a:r>
          </a:p>
        </p:txBody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id="{B7C07763-23C8-3044-B08A-5E7A32D1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36" y="3732777"/>
            <a:ext cx="1974853" cy="4152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36063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uiExpand="1" build="p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 animBg="1"/>
      <p:bldP spid="35" grpId="0"/>
      <p:bldP spid="36" grpId="0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Recall: Running Threads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What does </a:t>
            </a:r>
            <a:r>
              <a:rPr lang="en-US" altLang="ko-KR" sz="2000" dirty="0" err="1">
                <a:solidFill>
                  <a:schemeClr val="bg1">
                    <a:lumMod val="50000"/>
                  </a:schemeClr>
                </a:solidFill>
                <a:latin typeface="Ubuntu Mono" panose="020B0509030602030204" pitchFamily="49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Ubuntu Mono" panose="020B0509030602030204" pitchFamily="49" charset="0"/>
                <a:ea typeface="Consolas" charset="0"/>
                <a:cs typeface="Consolas" charset="0"/>
              </a:rPr>
              <a:t>()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 do?</a:t>
            </a:r>
          </a:p>
          <a:p>
            <a:pPr lvl="1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Loads thread’s state (registers, PC, stack pointer) into CPU</a:t>
            </a:r>
          </a:p>
          <a:p>
            <a:pPr lvl="1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Loads environment (virtual memory space, etc.)</a:t>
            </a: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What does </a:t>
            </a:r>
            <a:r>
              <a:rPr lang="en-US" altLang="ko-KR" sz="2000" dirty="0" err="1">
                <a:solidFill>
                  <a:schemeClr val="bg1">
                    <a:lumMod val="50000"/>
                  </a:schemeClr>
                </a:solidFill>
                <a:latin typeface="Ubuntu Mono" panose="020B0509030602030204" pitchFamily="49" charset="0"/>
              </a:rPr>
              <a:t>RunThread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Ubuntu Mono" panose="020B0509030602030204" pitchFamily="49" charset="0"/>
              </a:rPr>
              <a:t>() 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do?</a:t>
            </a:r>
          </a:p>
          <a:p>
            <a:pPr lvl="1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Jump to PC</a:t>
            </a:r>
          </a:p>
          <a:p>
            <a:r>
              <a:rPr lang="en-US" altLang="ko-KR" sz="2400" dirty="0"/>
              <a:t>How does dispatcher get control back?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Internal events</a:t>
            </a:r>
            <a:r>
              <a:rPr lang="en-US" altLang="ko-KR" sz="2000" dirty="0"/>
              <a:t>: thread returns control voluntarily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External events</a:t>
            </a:r>
            <a:r>
              <a:rPr lang="en-US" altLang="ko-KR" sz="2000" dirty="0"/>
              <a:t>: thread gets preempted</a:t>
            </a:r>
          </a:p>
          <a:p>
            <a:pPr lvl="1"/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2925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dirty="0"/>
              <a:t>What happens if thread never does any I/O, never waits, and never yields?</a:t>
            </a:r>
          </a:p>
          <a:p>
            <a:r>
              <a:rPr lang="en-US" altLang="ko-KR" sz="2200" dirty="0"/>
              <a:t>Could </a:t>
            </a:r>
            <a:r>
              <a:rPr lang="en-US" altLang="ko-KR" sz="2000" dirty="0" err="1">
                <a:latin typeface="Ubuntu Mono" panose="020B0509030602030204" pitchFamily="49" charset="0"/>
              </a:rPr>
              <a:t>ComputePI</a:t>
            </a:r>
            <a:r>
              <a:rPr lang="en-US" altLang="ko-KR" sz="2200" dirty="0"/>
              <a:t> grab all resources and never release processor?</a:t>
            </a:r>
          </a:p>
          <a:p>
            <a:pPr lvl="1"/>
            <a:r>
              <a:rPr lang="en-US" altLang="ko-KR" sz="1800" dirty="0"/>
              <a:t>Must find way that dispatcher can regain control!</a:t>
            </a:r>
            <a:endParaRPr lang="en-US" altLang="ko-KR" sz="1400" dirty="0"/>
          </a:p>
          <a:p>
            <a:r>
              <a:rPr lang="en-US" altLang="ko-KR" sz="2000" dirty="0"/>
              <a:t>OS utilizes external events</a:t>
            </a:r>
          </a:p>
          <a:p>
            <a:r>
              <a:rPr lang="en-US" altLang="ko-KR" sz="2200" dirty="0"/>
              <a:t>Interrupts are signals from hardware or software that stop running code and transfer control to kernel</a:t>
            </a:r>
          </a:p>
          <a:p>
            <a:pPr lvl="1"/>
            <a:r>
              <a:rPr lang="en-US" altLang="ko-KR" sz="1800" dirty="0"/>
              <a:t>E.g., timer is like alarm clock that goes off every some milliseconds</a:t>
            </a:r>
          </a:p>
          <a:p>
            <a:r>
              <a:rPr lang="en-US" altLang="ko-KR" sz="2200" dirty="0"/>
              <a:t>Interrupts are hardware-invoked context switch</a:t>
            </a:r>
          </a:p>
          <a:p>
            <a:r>
              <a:rPr lang="en-US" altLang="ko-KR" sz="2200" dirty="0"/>
              <a:t>Interrupt handlers are not threads</a:t>
            </a:r>
          </a:p>
          <a:p>
            <a:pPr lvl="1"/>
            <a:r>
              <a:rPr lang="en-US" altLang="ko-KR" sz="1800" dirty="0"/>
              <a:t>No separate step to choose what to run next</a:t>
            </a:r>
          </a:p>
          <a:p>
            <a:pPr lvl="1"/>
            <a:r>
              <a:rPr lang="en-US" altLang="ko-KR" sz="1800" dirty="0"/>
              <a:t>Always run the interrupt handler immediately</a:t>
            </a:r>
          </a:p>
        </p:txBody>
      </p:sp>
    </p:spTree>
    <p:extLst>
      <p:ext uri="{BB962C8B-B14F-4D97-AF65-F5344CB8AC3E}">
        <p14:creationId xmlns:p14="http://schemas.microsoft.com/office/powerpoint/2010/main" val="34224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dirty="0"/>
              <a:t>Solution to our dispatcher problem</a:t>
            </a:r>
          </a:p>
          <a:p>
            <a:pPr lvl="1"/>
            <a:r>
              <a:rPr lang="en-US" altLang="ko-KR" sz="1800" dirty="0"/>
              <a:t>Use the timer interrupt to force scheduling decisions</a:t>
            </a:r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marL="457200" lvl="1" indent="0">
              <a:buNone/>
            </a:pPr>
            <a:r>
              <a:rPr lang="en-US" altLang="ko-KR" sz="1800" dirty="0" err="1">
                <a:solidFill>
                  <a:srgbClr val="FF0000"/>
                </a:solidFill>
                <a:latin typeface="Ubuntu Mono" panose="020B0509030602030204" pitchFamily="49" charset="0"/>
              </a:rPr>
              <a:t>TimerInterrupt</a:t>
            </a:r>
            <a:r>
              <a:rPr lang="en-US" altLang="ko-KR" sz="1800" dirty="0">
                <a:latin typeface="Ubuntu Mono" panose="020B0509030602030204" pitchFamily="49" charset="0"/>
              </a:rPr>
              <a:t>() {</a:t>
            </a:r>
            <a:br>
              <a:rPr lang="en-US" altLang="ko-KR" sz="1800" dirty="0">
                <a:latin typeface="Ubuntu Mono" panose="020B0509030602030204" pitchFamily="49" charset="0"/>
              </a:rPr>
            </a:br>
            <a:r>
              <a:rPr lang="en-US" altLang="ko-KR" sz="1800" dirty="0">
                <a:latin typeface="Ubuntu Mono" panose="020B0509030602030204" pitchFamily="49" charset="0"/>
              </a:rPr>
              <a:t>   </a:t>
            </a:r>
            <a:r>
              <a:rPr lang="en-US" altLang="ko-KR" sz="1800" dirty="0" err="1">
                <a:latin typeface="Ubuntu Mono" panose="020B0509030602030204" pitchFamily="49" charset="0"/>
              </a:rPr>
              <a:t>DoPeriodicHouseKeeping</a:t>
            </a:r>
            <a:r>
              <a:rPr lang="en-US" altLang="ko-KR" sz="1800" dirty="0">
                <a:latin typeface="Ubuntu Mono" panose="020B0509030602030204" pitchFamily="49" charset="0"/>
              </a:rPr>
              <a:t>();</a:t>
            </a:r>
            <a:br>
              <a:rPr lang="en-US" altLang="ko-KR" sz="1800" dirty="0">
                <a:latin typeface="Ubuntu Mono" panose="020B0509030602030204" pitchFamily="49" charset="0"/>
              </a:rPr>
            </a:br>
            <a:r>
              <a:rPr lang="en-US" altLang="ko-KR" sz="1800" dirty="0">
                <a:latin typeface="Ubuntu Mono" panose="020B0509030602030204" pitchFamily="49" charset="0"/>
              </a:rPr>
              <a:t>   </a:t>
            </a:r>
            <a:r>
              <a:rPr lang="en-US" altLang="ko-KR" sz="1800" dirty="0" err="1">
                <a:latin typeface="Ubuntu Mono" panose="020B0509030602030204" pitchFamily="49" charset="0"/>
              </a:rPr>
              <a:t>run_new_thread</a:t>
            </a:r>
            <a:r>
              <a:rPr lang="en-US" altLang="ko-KR" sz="1800" dirty="0">
                <a:latin typeface="Ubuntu Mono" panose="020B0509030602030204" pitchFamily="49" charset="0"/>
              </a:rPr>
              <a:t>();</a:t>
            </a:r>
            <a:br>
              <a:rPr lang="en-US" altLang="ko-KR" sz="1800" dirty="0">
                <a:latin typeface="Ubuntu Mono" panose="020B0509030602030204" pitchFamily="49" charset="0"/>
              </a:rPr>
            </a:br>
            <a:r>
              <a:rPr lang="en-US" altLang="ko-KR" sz="1800" dirty="0">
                <a:latin typeface="Ubuntu Mono" panose="020B0509030602030204" pitchFamily="49" charset="0"/>
              </a:rPr>
              <a:t>}</a:t>
            </a:r>
            <a:endParaRPr lang="en-US" altLang="ko-KR" sz="2000" dirty="0">
              <a:latin typeface="Ubuntu Mono" panose="020B0509030602030204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50E1F4-1743-8B42-BAE2-69C9769C4236}"/>
              </a:ext>
            </a:extLst>
          </p:cNvPr>
          <p:cNvGrpSpPr/>
          <p:nvPr/>
        </p:nvGrpSpPr>
        <p:grpSpPr>
          <a:xfrm>
            <a:off x="4448916" y="2729622"/>
            <a:ext cx="4195308" cy="2192346"/>
            <a:chOff x="4502494" y="2629609"/>
            <a:chExt cx="4195308" cy="2192346"/>
          </a:xfrm>
        </p:grpSpPr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D4A4D063-0D5E-BA40-BBD8-84C8108CAC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324084" y="2705682"/>
              <a:ext cx="1974850" cy="4841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ED72DA99-B2AC-9F47-8FA5-B2F116B1E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765222" y="3622300"/>
              <a:ext cx="1495286" cy="36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Stacks growth</a:t>
              </a:r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F8CFCBA3-311F-CD41-92B3-2F160081F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1879" y="2979567"/>
              <a:ext cx="0" cy="1661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6215C47A-DD6D-4D4A-9401-DE668ED903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324080" y="3508085"/>
              <a:ext cx="1974853" cy="48440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TimerInterrupt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" name="Arc 13">
              <a:extLst>
                <a:ext uri="{FF2B5EF4-FFF2-40B4-BE49-F238E27FC236}">
                  <a16:creationId xmlns:a16="http://schemas.microsoft.com/office/drawing/2014/main" id="{0941F5F0-CB12-0A4C-BC1B-533DD871EF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68345" y="2916998"/>
              <a:ext cx="455735" cy="836172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CF94DEED-8D7D-EF4F-857C-620E0E633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189779" y="3125190"/>
              <a:ext cx="9947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Interrupt</a:t>
              </a: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35EEE757-22D9-404E-908B-ABE2C87AD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080" y="3992488"/>
              <a:ext cx="1974853" cy="41520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38A437A8-6018-6E4C-BB3A-4A0F29203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8932" y="2629609"/>
              <a:ext cx="85151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Thread</a:t>
              </a:r>
              <a:br>
                <a:rPr lang="en-US" altLang="ko-KR" b="0" dirty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</a:br>
              <a:r>
                <a:rPr lang="en-US" altLang="ko-KR" b="0" dirty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Stack</a:t>
              </a:r>
            </a:p>
          </p:txBody>
        </p:sp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FB578A1C-946E-F04B-84CE-5B7D31B51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428" y="3876923"/>
              <a:ext cx="76751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Kernel</a:t>
              </a:r>
              <a:br>
                <a:rPr lang="en-US" altLang="ko-KR" b="0" dirty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</a:br>
              <a:r>
                <a:rPr lang="en-US" altLang="ko-KR" b="0" dirty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Stack</a:t>
              </a: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35BE0343-95F3-394B-8BA2-A947BCF9D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080" y="4406752"/>
              <a:ext cx="1974853" cy="41520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4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0BF4-B418-6B43-9373-9AB352B8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Numbers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07C53-AF97-A642-885E-CA240F978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 process are </a:t>
            </a:r>
            <a:r>
              <a:rPr lang="en-US" sz="2400" dirty="0">
                <a:solidFill>
                  <a:srgbClr val="FF0000"/>
                </a:solidFill>
              </a:rPr>
              <a:t>multi-threaded</a:t>
            </a:r>
            <a:r>
              <a:rPr lang="en-US" sz="2400" dirty="0"/>
              <a:t>, so thread context switches may be either </a:t>
            </a:r>
            <a:r>
              <a:rPr lang="en-US" sz="2400" dirty="0">
                <a:solidFill>
                  <a:srgbClr val="FF0000"/>
                </a:solidFill>
              </a:rPr>
              <a:t>within-process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0000"/>
                </a:solidFill>
              </a:rPr>
              <a:t>across-processes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0A5702-F626-6B4A-9870-312A52AC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09" y="2806615"/>
            <a:ext cx="6142182" cy="36558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5FA3C42-8EB5-EC4F-932E-6F14E7ED6555}"/>
              </a:ext>
            </a:extLst>
          </p:cNvPr>
          <p:cNvSpPr/>
          <p:nvPr/>
        </p:nvSpPr>
        <p:spPr>
          <a:xfrm>
            <a:off x="5336381" y="5614989"/>
            <a:ext cx="1585913" cy="364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3CF6F513-7386-AF4E-9682-B8E4F270A5FF}"/>
              </a:ext>
            </a:extLst>
          </p:cNvPr>
          <p:cNvSpPr/>
          <p:nvPr/>
        </p:nvSpPr>
        <p:spPr>
          <a:xfrm>
            <a:off x="6857999" y="2978943"/>
            <a:ext cx="414337" cy="5000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Numbers (cont.)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Frequency of performing context switches is ~10-100ms</a:t>
            </a:r>
          </a:p>
          <a:p>
            <a:r>
              <a:rPr lang="en-US" sz="2000" dirty="0"/>
              <a:t>Context switch time in Linux is ~3-4 </a:t>
            </a:r>
            <a:r>
              <a:rPr lang="en-US" sz="2000" dirty="0">
                <a:sym typeface="Symbol" charset="0"/>
              </a:rPr>
              <a:t>us</a:t>
            </a:r>
            <a:r>
              <a:rPr lang="en-US" sz="2000" dirty="0"/>
              <a:t> (Intel i7 &amp; Xeon E5)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Thread switching faster than process switching (~100 ns)</a:t>
            </a:r>
          </a:p>
          <a:p>
            <a:r>
              <a:rPr lang="en-US" sz="2000" dirty="0"/>
              <a:t>Switching across cores is ~2x more expensive than within-core</a:t>
            </a:r>
          </a:p>
          <a:p>
            <a:r>
              <a:rPr lang="en-US" sz="2000" dirty="0"/>
              <a:t>Context switch time increases sharply with size of working set*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Can increase ~100x or more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B050"/>
                </a:solidFill>
              </a:rPr>
              <a:t>Moral: overhead of context switching depends mostly on cache limits and process or thread’s hunger for memory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622E0-F913-FB4F-821D-0EBAD6ADFA85}"/>
              </a:ext>
            </a:extLst>
          </p:cNvPr>
          <p:cNvSpPr/>
          <p:nvPr/>
        </p:nvSpPr>
        <p:spPr>
          <a:xfrm>
            <a:off x="628650" y="6245455"/>
            <a:ext cx="7046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*</a:t>
            </a:r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Working set is subset of memory used by process in time window</a:t>
            </a:r>
          </a:p>
        </p:txBody>
      </p:sp>
    </p:spTree>
    <p:extLst>
      <p:ext uri="{BB962C8B-B14F-4D97-AF65-F5344CB8AC3E}">
        <p14:creationId xmlns:p14="http://schemas.microsoft.com/office/powerpoint/2010/main" val="42064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830288-9BB8-E345-84FB-64C99FE3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8BA57BBB-068E-1740-8FAB-876876D5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4441002"/>
            <a:ext cx="3466769" cy="1733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4B5E64-04D4-F044-9947-E412A92E317C}"/>
              </a:ext>
            </a:extLst>
          </p:cNvPr>
          <p:cNvSpPr/>
          <p:nvPr/>
        </p:nvSpPr>
        <p:spPr>
          <a:xfrm>
            <a:off x="4153502" y="6703153"/>
            <a:ext cx="82747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globaldigitalcitizen.org</a:t>
            </a:r>
            <a:endParaRPr lang="en-US" sz="6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6368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BC04-D7A4-2D45-957C-0AC05B07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A5FE-6850-F546-8B5B-00CF6488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by courtesy of Anderson, Culler, </a:t>
            </a:r>
            <a:r>
              <a:rPr lang="en-US" dirty="0" err="1"/>
              <a:t>Stoica</a:t>
            </a:r>
            <a:r>
              <a:rPr lang="en-US" dirty="0"/>
              <a:t>, </a:t>
            </a:r>
            <a:r>
              <a:rPr lang="en-US" dirty="0" err="1"/>
              <a:t>Silberschatz</a:t>
            </a:r>
            <a:r>
              <a:rPr lang="en-US" dirty="0"/>
              <a:t>, Joseph, and Canny</a:t>
            </a:r>
          </a:p>
        </p:txBody>
      </p:sp>
    </p:spTree>
    <p:extLst>
      <p:ext uri="{BB962C8B-B14F-4D97-AF65-F5344CB8AC3E}">
        <p14:creationId xmlns:p14="http://schemas.microsoft.com/office/powerpoint/2010/main" val="100526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Traditional UNIX Process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Process is OS abstraction of what is needed to run single program</a:t>
            </a:r>
          </a:p>
          <a:p>
            <a:pPr lvl="1"/>
            <a:r>
              <a:rPr lang="en-US" sz="1800" dirty="0"/>
              <a:t>Often called </a:t>
            </a:r>
            <a:r>
              <a:rPr lang="en-US" sz="1800" dirty="0">
                <a:solidFill>
                  <a:srgbClr val="FF0000"/>
                </a:solidFill>
              </a:rPr>
              <a:t>“h</a:t>
            </a:r>
            <a:r>
              <a:rPr lang="en-US" altLang="ja-JP" sz="1800" dirty="0">
                <a:solidFill>
                  <a:srgbClr val="FF0000"/>
                </a:solidFill>
              </a:rPr>
              <a:t>eavyweight process”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altLang="ja-JP" sz="1800" dirty="0"/>
          </a:p>
          <a:p>
            <a:r>
              <a:rPr lang="en-US" sz="2000" dirty="0"/>
              <a:t>Processes have two parts</a:t>
            </a:r>
          </a:p>
          <a:p>
            <a:pPr lvl="1"/>
            <a:r>
              <a:rPr lang="en-US" sz="1800" dirty="0"/>
              <a:t>Sequential program execution stream (</a:t>
            </a:r>
            <a:r>
              <a:rPr lang="en-US" sz="1800" dirty="0">
                <a:solidFill>
                  <a:srgbClr val="FF0000"/>
                </a:solidFill>
              </a:rPr>
              <a:t>active part</a:t>
            </a:r>
            <a:r>
              <a:rPr lang="en-US" sz="1800" dirty="0"/>
              <a:t>)</a:t>
            </a:r>
          </a:p>
          <a:p>
            <a:pPr lvl="2"/>
            <a:r>
              <a:rPr lang="en-US" sz="1600" dirty="0"/>
              <a:t>Code executed as sequential stream of </a:t>
            </a:r>
            <a:br>
              <a:rPr lang="en-US" sz="1600" dirty="0"/>
            </a:br>
            <a:r>
              <a:rPr lang="en-US" sz="1600" dirty="0"/>
              <a:t>execution (i.e., thread)</a:t>
            </a:r>
          </a:p>
          <a:p>
            <a:pPr lvl="2"/>
            <a:r>
              <a:rPr lang="en-US" sz="1600" dirty="0"/>
              <a:t>Includes state of CPU registers</a:t>
            </a:r>
          </a:p>
          <a:p>
            <a:pPr lvl="1"/>
            <a:r>
              <a:rPr lang="en-US" sz="1800" dirty="0"/>
              <a:t>Protected resources (</a:t>
            </a:r>
            <a:r>
              <a:rPr lang="en-US" sz="1800" dirty="0">
                <a:solidFill>
                  <a:srgbClr val="FF0000"/>
                </a:solidFill>
              </a:rPr>
              <a:t>passive part</a:t>
            </a:r>
            <a:r>
              <a:rPr lang="en-US" sz="1800" dirty="0"/>
              <a:t>)</a:t>
            </a:r>
          </a:p>
          <a:p>
            <a:pPr lvl="2"/>
            <a:r>
              <a:rPr lang="en-US" sz="1600" dirty="0"/>
              <a:t>Main memory state (contents of Address Space)</a:t>
            </a:r>
          </a:p>
          <a:p>
            <a:pPr lvl="2"/>
            <a:r>
              <a:rPr lang="en-US" sz="1600" dirty="0"/>
              <a:t>I/O state (i.e. file descriptors)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F62381E-6018-3A42-90F1-776843AE53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59772" b="824"/>
          <a:stretch/>
        </p:blipFill>
        <p:spPr bwMode="auto">
          <a:xfrm>
            <a:off x="6319726" y="2857769"/>
            <a:ext cx="1882962" cy="260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18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 Block (PCB)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(Assume single threaded processes for now)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/>
              <a:t>OS represents each process as </a:t>
            </a:r>
            <a:r>
              <a:rPr lang="en-US" sz="2400" dirty="0">
                <a:solidFill>
                  <a:srgbClr val="FF0000"/>
                </a:solidFill>
              </a:rPr>
              <a:t>process control block (PCB)</a:t>
            </a:r>
            <a:r>
              <a:rPr lang="en-US" sz="2400" dirty="0"/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Status (running, ready, blocked, …)</a:t>
            </a:r>
          </a:p>
          <a:p>
            <a:pPr lvl="1"/>
            <a:r>
              <a:rPr lang="en-US" sz="2000" dirty="0"/>
              <a:t>Registers, SP, </a:t>
            </a:r>
            <a:r>
              <a:rPr lang="mr-IN" sz="2000" dirty="0"/>
              <a:t>…</a:t>
            </a:r>
            <a:r>
              <a:rPr lang="en-US" sz="2000" dirty="0"/>
              <a:t> (when not running)</a:t>
            </a:r>
          </a:p>
          <a:p>
            <a:pPr lvl="1"/>
            <a:r>
              <a:rPr lang="en-US" sz="2000" dirty="0"/>
              <a:t>Process ID (PID), user, executable, priority, …</a:t>
            </a:r>
          </a:p>
          <a:p>
            <a:pPr lvl="1"/>
            <a:r>
              <a:rPr lang="en-US" sz="2000" dirty="0"/>
              <a:t>Execution time, …</a:t>
            </a:r>
          </a:p>
          <a:p>
            <a:pPr lvl="1"/>
            <a:r>
              <a:rPr lang="en-US" sz="2000" dirty="0"/>
              <a:t>Memory space, translation tables, …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D364AA93-5CF5-1C44-B756-E70508155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70" y="3565958"/>
            <a:ext cx="1685636" cy="273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9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Recall: Time Sharing</a:t>
            </a:r>
          </a:p>
        </p:txBody>
      </p: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28650" y="2932815"/>
            <a:ext cx="7886700" cy="3712460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How can we give illusion of multiple processors with single processor?</a:t>
            </a:r>
          </a:p>
          <a:p>
            <a:pPr lvl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</a:rPr>
              <a:t>Multiplex in time!</a:t>
            </a:r>
          </a:p>
          <a:p>
            <a:r>
              <a:rPr lang="en-US" altLang="en-US" sz="2000" dirty="0"/>
              <a:t>Each virtual “CPU” needs structure to hold </a:t>
            </a:r>
            <a:r>
              <a:rPr lang="en-US" altLang="en-US" sz="2000" dirty="0">
                <a:solidFill>
                  <a:srgbClr val="FF0000"/>
                </a:solidFill>
              </a:rPr>
              <a:t>PCBs</a:t>
            </a:r>
          </a:p>
          <a:p>
            <a:pPr lvl="1"/>
            <a:r>
              <a:rPr lang="en-US" altLang="en-US" sz="1800" dirty="0"/>
              <a:t>PC, SP, and rest of registers (integer, floating point, …)</a:t>
            </a:r>
          </a:p>
          <a:p>
            <a:r>
              <a:rPr lang="en-US" altLang="en-US" sz="2000" dirty="0"/>
              <a:t>How do we switch from one vCPU to next?</a:t>
            </a:r>
          </a:p>
          <a:p>
            <a:pPr lvl="1"/>
            <a:r>
              <a:rPr lang="en-US" altLang="en-US" sz="1800" dirty="0"/>
              <a:t>Save PC, SP, and registers in current </a:t>
            </a:r>
            <a:r>
              <a:rPr lang="en-US" altLang="en-US" sz="1800" dirty="0">
                <a:solidFill>
                  <a:srgbClr val="FF0000"/>
                </a:solidFill>
              </a:rPr>
              <a:t>PCB</a:t>
            </a:r>
          </a:p>
          <a:p>
            <a:pPr lvl="1"/>
            <a:r>
              <a:rPr lang="en-US" altLang="en-US" sz="1800" dirty="0"/>
              <a:t>Load PC, SP, and registers from new </a:t>
            </a:r>
            <a:r>
              <a:rPr lang="en-US" altLang="en-US" sz="1800" dirty="0">
                <a:solidFill>
                  <a:srgbClr val="FF0000"/>
                </a:solidFill>
              </a:rPr>
              <a:t>PCB</a:t>
            </a:r>
          </a:p>
          <a:p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What triggers switch?</a:t>
            </a:r>
          </a:p>
          <a:p>
            <a:pPr lvl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</a:rPr>
              <a:t>Timer, voluntary yield, I/O, …</a:t>
            </a:r>
          </a:p>
          <a:p>
            <a:pPr lvl="1"/>
            <a:endParaRPr lang="en-US" altLang="en-US" sz="1800" dirty="0"/>
          </a:p>
        </p:txBody>
      </p:sp>
      <p:grpSp>
        <p:nvGrpSpPr>
          <p:cNvPr id="21507" name="Group 42"/>
          <p:cNvGrpSpPr>
            <a:grpSpLocks/>
          </p:cNvGrpSpPr>
          <p:nvPr/>
        </p:nvGrpSpPr>
        <p:grpSpPr bwMode="auto">
          <a:xfrm>
            <a:off x="1474587" y="1485210"/>
            <a:ext cx="2122997" cy="1296988"/>
            <a:chOff x="490" y="451"/>
            <a:chExt cx="1776" cy="1085"/>
          </a:xfrm>
        </p:grpSpPr>
        <p:sp>
          <p:nvSpPr>
            <p:cNvPr id="21518" name="Oval 4"/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vCPU3</a:t>
              </a:r>
            </a:p>
          </p:txBody>
        </p:sp>
        <p:sp>
          <p:nvSpPr>
            <p:cNvPr id="21519" name="Oval 5"/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vCPU2</a:t>
              </a:r>
            </a:p>
          </p:txBody>
        </p:sp>
        <p:sp>
          <p:nvSpPr>
            <p:cNvPr id="21520" name="Oval 6"/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vCPU1</a:t>
              </a:r>
            </a:p>
          </p:txBody>
        </p:sp>
        <p:sp>
          <p:nvSpPr>
            <p:cNvPr id="21521" name="Rectangle 7"/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0" dirty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Shared Memory</a:t>
              </a:r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endParaRPr>
            </a:p>
          </p:txBody>
        </p:sp>
        <p:sp>
          <p:nvSpPr>
            <p:cNvPr id="21523" name="Line 13"/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endParaRPr>
            </a:p>
          </p:txBody>
        </p:sp>
        <p:sp>
          <p:nvSpPr>
            <p:cNvPr id="21524" name="Line 14"/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480645" y="1966947"/>
            <a:ext cx="3551479" cy="736355"/>
            <a:chOff x="2400" y="1152"/>
            <a:chExt cx="2971" cy="616"/>
          </a:xfrm>
        </p:grpSpPr>
        <p:grpSp>
          <p:nvGrpSpPr>
            <p:cNvPr id="21510" name="Group 33"/>
            <p:cNvGrpSpPr>
              <a:grpSpLocks/>
            </p:cNvGrpSpPr>
            <p:nvPr/>
          </p:nvGrpSpPr>
          <p:grpSpPr bwMode="auto">
            <a:xfrm>
              <a:off x="2400" y="1152"/>
              <a:ext cx="2971" cy="384"/>
              <a:chOff x="672" y="2352"/>
              <a:chExt cx="4713" cy="528"/>
            </a:xfrm>
          </p:grpSpPr>
          <p:sp>
            <p:nvSpPr>
              <p:cNvPr id="21513" name="Rectangle 2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 dirty="0"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vCPU1</a:t>
                </a:r>
              </a:p>
            </p:txBody>
          </p:sp>
          <p:sp>
            <p:nvSpPr>
              <p:cNvPr id="21514" name="Rectangle 29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 dirty="0"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vCPU2</a:t>
                </a:r>
              </a:p>
            </p:txBody>
          </p:sp>
          <p:sp>
            <p:nvSpPr>
              <p:cNvPr id="21515" name="Rectangle 30"/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 dirty="0"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vCPU3</a:t>
                </a:r>
              </a:p>
            </p:txBody>
          </p:sp>
          <p:sp>
            <p:nvSpPr>
              <p:cNvPr id="21516" name="Rectangle 31"/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 dirty="0"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vCPU1</a:t>
                </a:r>
              </a:p>
            </p:txBody>
          </p:sp>
          <p:sp>
            <p:nvSpPr>
              <p:cNvPr id="21517" name="Rectangle 32"/>
              <p:cNvSpPr>
                <a:spLocks noChangeArrowheads="1"/>
              </p:cNvSpPr>
              <p:nvPr/>
            </p:nvSpPr>
            <p:spPr bwMode="auto">
              <a:xfrm>
                <a:off x="4600" y="2352"/>
                <a:ext cx="785" cy="528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 dirty="0"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vCPU2</a:t>
                </a:r>
              </a:p>
            </p:txBody>
          </p:sp>
        </p:grpSp>
        <p:sp>
          <p:nvSpPr>
            <p:cNvPr id="21511" name="Text Box 34"/>
            <p:cNvSpPr txBox="1">
              <a:spLocks noChangeArrowheads="1"/>
            </p:cNvSpPr>
            <p:nvPr/>
          </p:nvSpPr>
          <p:spPr bwMode="auto">
            <a:xfrm>
              <a:off x="2925" y="1594"/>
              <a:ext cx="338" cy="174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0" dirty="0"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Time </a:t>
              </a:r>
            </a:p>
          </p:txBody>
        </p:sp>
        <p:sp>
          <p:nvSpPr>
            <p:cNvPr id="21512" name="Line 35"/>
            <p:cNvSpPr>
              <a:spLocks noChangeShapeType="1"/>
            </p:cNvSpPr>
            <p:nvPr/>
          </p:nvSpPr>
          <p:spPr bwMode="auto">
            <a:xfrm>
              <a:off x="3408" y="1708"/>
              <a:ext cx="1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02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Multiplex Processes?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Current state of process is held in PCB</a:t>
            </a:r>
          </a:p>
          <a:p>
            <a:pPr lvl="1"/>
            <a:r>
              <a:rPr lang="en-US" sz="2000" dirty="0"/>
              <a:t>This is “snapshot” of execution and protection environment</a:t>
            </a:r>
          </a:p>
          <a:p>
            <a:pPr lvl="1"/>
            <a:r>
              <a:rPr lang="en-US" sz="2000" dirty="0"/>
              <a:t>Only one PCB active at a time (for single-CPU machines)</a:t>
            </a:r>
          </a:p>
          <a:p>
            <a:r>
              <a:rPr lang="en-US" sz="2400" dirty="0"/>
              <a:t>OS decides which process uses CPU time (scheduling)</a:t>
            </a:r>
          </a:p>
          <a:p>
            <a:pPr lvl="1"/>
            <a:r>
              <a:rPr lang="en-US" sz="2000" dirty="0"/>
              <a:t>Only one process is “running” at a time</a:t>
            </a:r>
          </a:p>
          <a:p>
            <a:pPr lvl="1"/>
            <a:r>
              <a:rPr lang="en-US" sz="2000" dirty="0"/>
              <a:t>Scheduler gives more time to important processes</a:t>
            </a:r>
          </a:p>
          <a:p>
            <a:r>
              <a:rPr lang="en-US" sz="2400" dirty="0"/>
              <a:t>OS divides resources between processes (protection)</a:t>
            </a:r>
          </a:p>
          <a:p>
            <a:pPr lvl="1"/>
            <a:r>
              <a:rPr lang="en-US" sz="2000" dirty="0"/>
              <a:t>This provides controlled access to non-CPU resources</a:t>
            </a:r>
          </a:p>
          <a:p>
            <a:pPr lvl="1"/>
            <a:r>
              <a:rPr lang="en-US" sz="2000" dirty="0"/>
              <a:t>Example mechanisms: </a:t>
            </a:r>
          </a:p>
          <a:p>
            <a:pPr lvl="2"/>
            <a:r>
              <a:rPr lang="en-US" sz="1800" dirty="0"/>
              <a:t>Memory translation: give each process their own address space</a:t>
            </a:r>
          </a:p>
          <a:p>
            <a:pPr lvl="2"/>
            <a:r>
              <a:rPr lang="en-US" sz="1800" dirty="0"/>
              <a:t>Kernel/User duality: arbitrary multiplexing of I/O through system calls</a:t>
            </a:r>
          </a:p>
        </p:txBody>
      </p:sp>
    </p:spTree>
    <p:extLst>
      <p:ext uri="{BB962C8B-B14F-4D97-AF65-F5344CB8AC3E}">
        <p14:creationId xmlns:p14="http://schemas.microsoft.com/office/powerpoint/2010/main" val="23339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AED9-2984-F642-8E9B-B0BBB901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02E31-9AC1-0B4E-9A25-E0C2C5534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Kernel scheduler decides which processes/threads receive CPU</a:t>
            </a:r>
          </a:p>
          <a:p>
            <a:r>
              <a:rPr lang="en-US" sz="2000" dirty="0"/>
              <a:t>There are lots of different scheduling policies providing …</a:t>
            </a:r>
          </a:p>
          <a:p>
            <a:pPr lvl="1"/>
            <a:r>
              <a:rPr lang="en-US" sz="1800" dirty="0"/>
              <a:t>Fairness or</a:t>
            </a:r>
          </a:p>
          <a:p>
            <a:pPr lvl="1"/>
            <a:r>
              <a:rPr lang="en-US" sz="1800" dirty="0"/>
              <a:t>Realtime guarantees or</a:t>
            </a:r>
          </a:p>
          <a:p>
            <a:pPr lvl="1"/>
            <a:r>
              <a:rPr lang="en-US" sz="1800" dirty="0"/>
              <a:t>Latency optimization or …</a:t>
            </a:r>
            <a:endParaRPr lang="en-US" sz="2000" dirty="0"/>
          </a:p>
          <a:p>
            <a:r>
              <a:rPr lang="en-US" sz="2000" dirty="0"/>
              <a:t>Kernel Scheduler maintains data structure containing PCBs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33E8A-CB0A-7949-9A5E-FC8663FEBBA5}"/>
              </a:ext>
            </a:extLst>
          </p:cNvPr>
          <p:cNvSpPr txBox="1"/>
          <p:nvPr/>
        </p:nvSpPr>
        <p:spPr>
          <a:xfrm>
            <a:off x="2868688" y="4603379"/>
            <a:ext cx="3406623" cy="138499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Ubuntu Mono" panose="020B0509030602030204" pitchFamily="49" charset="0"/>
                <a:cs typeface="Courier New"/>
              </a:rPr>
              <a:t>if (</a:t>
            </a:r>
            <a:r>
              <a:rPr lang="en-US" sz="1400" dirty="0" err="1">
                <a:latin typeface="Ubuntu Mono" panose="020B0509030602030204" pitchFamily="49" charset="0"/>
                <a:cs typeface="Courier New"/>
              </a:rPr>
              <a:t>readyProcesses</a:t>
            </a:r>
            <a:r>
              <a:rPr lang="en-US" sz="1400" dirty="0">
                <a:latin typeface="Ubuntu Mono" panose="020B0509030602030204" pitchFamily="49" charset="0"/>
                <a:cs typeface="Courier New"/>
              </a:rPr>
              <a:t>(PCBs)) {</a:t>
            </a:r>
          </a:p>
          <a:p>
            <a:r>
              <a:rPr lang="en-US" sz="1400" dirty="0">
                <a:latin typeface="Ubuntu Mono" panose="020B0509030602030204" pitchFamily="49" charset="0"/>
                <a:cs typeface="Courier New"/>
              </a:rPr>
              <a:t>	</a:t>
            </a:r>
            <a:r>
              <a:rPr lang="en-US" sz="1400" dirty="0" err="1">
                <a:latin typeface="Ubuntu Mono" panose="020B0509030602030204" pitchFamily="49" charset="0"/>
                <a:cs typeface="Courier New"/>
              </a:rPr>
              <a:t>nextPCB</a:t>
            </a:r>
            <a:r>
              <a:rPr lang="en-US" sz="1400" dirty="0">
                <a:latin typeface="Ubuntu Mono" panose="020B0509030602030204" pitchFamily="49" charset="0"/>
                <a:cs typeface="Courier New"/>
              </a:rPr>
              <a:t> = </a:t>
            </a:r>
            <a:r>
              <a:rPr lang="en-US" sz="1400" dirty="0" err="1">
                <a:latin typeface="Ubuntu Mono" panose="020B0509030602030204" pitchFamily="49" charset="0"/>
                <a:cs typeface="Courier New"/>
              </a:rPr>
              <a:t>selectProcess</a:t>
            </a:r>
            <a:r>
              <a:rPr lang="en-US" sz="1400" dirty="0">
                <a:latin typeface="Ubuntu Mono" panose="020B0509030602030204" pitchFamily="49" charset="0"/>
                <a:cs typeface="Courier New"/>
              </a:rPr>
              <a:t>(PCBs);</a:t>
            </a:r>
          </a:p>
          <a:p>
            <a:r>
              <a:rPr lang="en-US" sz="1400" dirty="0">
                <a:latin typeface="Ubuntu Mono" panose="020B0509030602030204" pitchFamily="49" charset="0"/>
                <a:cs typeface="Courier New"/>
              </a:rPr>
              <a:t>	run(</a:t>
            </a:r>
            <a:r>
              <a:rPr lang="en-US" sz="1400" dirty="0" err="1">
                <a:latin typeface="Ubuntu Mono" panose="020B0509030602030204" pitchFamily="49" charset="0"/>
                <a:cs typeface="Courier New"/>
              </a:rPr>
              <a:t>nextPCB</a:t>
            </a:r>
            <a:r>
              <a:rPr lang="en-US" sz="1400" dirty="0">
                <a:latin typeface="Ubuntu Mono" panose="020B0509030602030204" pitchFamily="49" charset="0"/>
                <a:cs typeface="Courier New"/>
              </a:rPr>
              <a:t>);</a:t>
            </a:r>
          </a:p>
          <a:p>
            <a:r>
              <a:rPr lang="en-US" sz="1400" dirty="0">
                <a:latin typeface="Ubuntu Mono" panose="020B0509030602030204" pitchFamily="49" charset="0"/>
                <a:cs typeface="Courier New"/>
              </a:rPr>
              <a:t>} else {</a:t>
            </a:r>
          </a:p>
          <a:p>
            <a:r>
              <a:rPr lang="en-US" sz="1400" dirty="0">
                <a:latin typeface="Ubuntu Mono" panose="020B0509030602030204" pitchFamily="49" charset="0"/>
                <a:cs typeface="Courier New"/>
              </a:rPr>
              <a:t>	</a:t>
            </a:r>
            <a:r>
              <a:rPr lang="en-US" sz="1400" dirty="0" err="1">
                <a:latin typeface="Ubuntu Mono" panose="020B0509030602030204" pitchFamily="49" charset="0"/>
                <a:cs typeface="Courier New"/>
              </a:rPr>
              <a:t>run_idle_process</a:t>
            </a:r>
            <a:r>
              <a:rPr lang="en-US" sz="1400" dirty="0">
                <a:latin typeface="Ubuntu Mono" panose="020B0509030602030204" pitchFamily="49" charset="0"/>
                <a:cs typeface="Courier New"/>
              </a:rPr>
              <a:t>();</a:t>
            </a:r>
          </a:p>
          <a:p>
            <a:r>
              <a:rPr lang="en-US" sz="1400" dirty="0">
                <a:latin typeface="Ubuntu Mono" panose="020B0509030602030204" pitchFamily="49" charset="0"/>
                <a:cs typeface="Courier New"/>
              </a:rPr>
              <a:t>}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04FD80FC-4EF7-1144-B10E-5B43A1D4CFC1}"/>
              </a:ext>
            </a:extLst>
          </p:cNvPr>
          <p:cNvCxnSpPr>
            <a:cxnSpLocks/>
            <a:stCxn id="4" idx="2"/>
            <a:endCxn id="4" idx="0"/>
          </p:cNvCxnSpPr>
          <p:nvPr/>
        </p:nvCxnSpPr>
        <p:spPr>
          <a:xfrm rot="5400000" flipH="1">
            <a:off x="3879502" y="5295877"/>
            <a:ext cx="1384995" cy="12700"/>
          </a:xfrm>
          <a:prstGeom prst="bentConnector5">
            <a:avLst>
              <a:gd name="adj1" fmla="val -16505"/>
              <a:gd name="adj2" fmla="val 15211898"/>
              <a:gd name="adj3" fmla="val 116505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Context Switch:</a:t>
            </a:r>
            <a:br>
              <a:rPr lang="en-US" altLang="en-US" sz="3600" dirty="0"/>
            </a:br>
            <a:r>
              <a:rPr lang="en-US" altLang="en-US" dirty="0"/>
              <a:t>CPU Switch Between Two Processes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28650" y="5136776"/>
            <a:ext cx="7886700" cy="1508499"/>
          </a:xfrm>
        </p:spPr>
        <p:txBody>
          <a:bodyPr/>
          <a:lstStyle/>
          <a:p>
            <a:r>
              <a:rPr lang="en-US" altLang="en-US" sz="2000" dirty="0"/>
              <a:t>Code executed in kernel is </a:t>
            </a:r>
            <a:r>
              <a:rPr lang="en-US" altLang="en-US" sz="2000" dirty="0">
                <a:solidFill>
                  <a:srgbClr val="FF0000"/>
                </a:solidFill>
              </a:rPr>
              <a:t>overhead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1800" dirty="0"/>
              <a:t>Overhead sets minimum practical switching time</a:t>
            </a:r>
          </a:p>
          <a:p>
            <a:pPr lvl="1"/>
            <a:r>
              <a:rPr lang="en-US" altLang="en-US" sz="1800" dirty="0"/>
              <a:t>Less overhead with SMT/hyperthreading, but … contention for resources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C800C0C-8D0A-154B-9154-5E07E0F0E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02" y="1369431"/>
            <a:ext cx="4236395" cy="34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heme/theme1.xml><?xml version="1.0" encoding="utf-8"?>
<a:theme xmlns:a="http://schemas.openxmlformats.org/drawingml/2006/main" name="gill-san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C1BE2A55-E0B4-9D4A-BC3B-61AA3D7CE71B}" vid="{17B29218-6A61-0241-B066-754774614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gill-sans</Template>
  <TotalTime>15777</TotalTime>
  <Words>2657</Words>
  <Application>Microsoft Macintosh PowerPoint</Application>
  <PresentationFormat>On-screen Show (4:3)</PresentationFormat>
  <Paragraphs>500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Consolas</vt:lpstr>
      <vt:lpstr>Courier New</vt:lpstr>
      <vt:lpstr>Gill Sans Light</vt:lpstr>
      <vt:lpstr>Gill Sans SemiBold</vt:lpstr>
      <vt:lpstr>Ubuntu Mono</vt:lpstr>
      <vt:lpstr>gill-sans</vt:lpstr>
      <vt:lpstr>SE350: Operating Systems</vt:lpstr>
      <vt:lpstr>Feedback</vt:lpstr>
      <vt:lpstr>Outline</vt:lpstr>
      <vt:lpstr>Recall: Traditional UNIX Process</vt:lpstr>
      <vt:lpstr>Process Control Block (PCB)</vt:lpstr>
      <vt:lpstr>Recall: Time Sharing</vt:lpstr>
      <vt:lpstr>How Do We Multiplex Processes?</vt:lpstr>
      <vt:lpstr>Scheduling</vt:lpstr>
      <vt:lpstr>Context Switch: CPU Switch Between Two Processes</vt:lpstr>
      <vt:lpstr>Lifecycle of Processes</vt:lpstr>
      <vt:lpstr>Ready Queue</vt:lpstr>
      <vt:lpstr>Ready Queue And I/O Device Queues</vt:lpstr>
      <vt:lpstr>Drawback of Traditional UNIX Process</vt:lpstr>
      <vt:lpstr>Threads Motivation</vt:lpstr>
      <vt:lpstr>Modern Process with Threads</vt:lpstr>
      <vt:lpstr>A Side Note:  Memory Footprint of Multiple Threads</vt:lpstr>
      <vt:lpstr>Per Thread Descriptor  (Kernel Supported Threads)</vt:lpstr>
      <vt:lpstr>Simple Thread API</vt:lpstr>
      <vt:lpstr>Thread Lifecycle</vt:lpstr>
      <vt:lpstr>Use of Threads</vt:lpstr>
      <vt:lpstr>Dispatch Loop</vt:lpstr>
      <vt:lpstr>Running Threads</vt:lpstr>
      <vt:lpstr>Internal Events</vt:lpstr>
      <vt:lpstr>Stack for Yielding Thread</vt:lpstr>
      <vt:lpstr>How Do Stacks Look Like?</vt:lpstr>
      <vt:lpstr>Saving/Restoring State: Context Switch</vt:lpstr>
      <vt:lpstr>Switch Details</vt:lpstr>
      <vt:lpstr>Creating New Threads</vt:lpstr>
      <vt:lpstr>How Does thread_root() Look Like?</vt:lpstr>
      <vt:lpstr>Putting it All Together</vt:lpstr>
      <vt:lpstr>A Subtlety: dummy_switch_frame(newTCB)</vt:lpstr>
      <vt:lpstr>What Happens When Threads  Blocks on I/O?</vt:lpstr>
      <vt:lpstr>Recall: Running Threads</vt:lpstr>
      <vt:lpstr>External Events</vt:lpstr>
      <vt:lpstr>Timer Interrupt to Return Control</vt:lpstr>
      <vt:lpstr>Some Numbers</vt:lpstr>
      <vt:lpstr>Some Numbers (cont.)</vt:lpstr>
      <vt:lpstr>Questions?</vt:lpstr>
      <vt:lpstr>Acknowledgment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subject>Concurrency</dc:subject>
  <dc:creator/>
  <cp:keywords/>
  <dc:description/>
  <cp:lastModifiedBy>Seyed Majid Zahedi</cp:lastModifiedBy>
  <cp:revision>400</cp:revision>
  <cp:lastPrinted>2019-01-24T18:58:48Z</cp:lastPrinted>
  <dcterms:created xsi:type="dcterms:W3CDTF">2014-10-08T04:57:38Z</dcterms:created>
  <dcterms:modified xsi:type="dcterms:W3CDTF">2020-01-24T04:19:06Z</dcterms:modified>
  <cp:category/>
</cp:coreProperties>
</file>